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6" r:id="rId2"/>
    <p:sldId id="272" r:id="rId3"/>
    <p:sldId id="338" r:id="rId4"/>
    <p:sldId id="411" r:id="rId5"/>
    <p:sldId id="430" r:id="rId6"/>
    <p:sldId id="413" r:id="rId7"/>
    <p:sldId id="429" r:id="rId8"/>
    <p:sldId id="412" r:id="rId9"/>
    <p:sldId id="414" r:id="rId10"/>
    <p:sldId id="415" r:id="rId11"/>
    <p:sldId id="416" r:id="rId12"/>
    <p:sldId id="417" r:id="rId13"/>
    <p:sldId id="418" r:id="rId14"/>
    <p:sldId id="419" r:id="rId15"/>
    <p:sldId id="420" r:id="rId16"/>
    <p:sldId id="421" r:id="rId17"/>
    <p:sldId id="422" r:id="rId18"/>
    <p:sldId id="423" r:id="rId19"/>
    <p:sldId id="424" r:id="rId20"/>
    <p:sldId id="425" r:id="rId21"/>
    <p:sldId id="427" r:id="rId22"/>
    <p:sldId id="431" r:id="rId23"/>
    <p:sldId id="432" r:id="rId24"/>
    <p:sldId id="273" r:id="rId25"/>
    <p:sldId id="266" r:id="rId26"/>
    <p:sldId id="267" r:id="rId27"/>
    <p:sldId id="257" r:id="rId28"/>
    <p:sldId id="258" r:id="rId29"/>
    <p:sldId id="259" r:id="rId30"/>
    <p:sldId id="260" r:id="rId31"/>
    <p:sldId id="261" r:id="rId32"/>
    <p:sldId id="262" r:id="rId33"/>
    <p:sldId id="263" r:id="rId34"/>
    <p:sldId id="264" r:id="rId35"/>
    <p:sldId id="265" r:id="rId36"/>
    <p:sldId id="269" r:id="rId37"/>
    <p:sldId id="268" r:id="rId38"/>
    <p:sldId id="270" r:id="rId39"/>
    <p:sldId id="451" r:id="rId40"/>
    <p:sldId id="441" r:id="rId41"/>
    <p:sldId id="442" r:id="rId42"/>
    <p:sldId id="443" r:id="rId43"/>
    <p:sldId id="439" r:id="rId44"/>
    <p:sldId id="444" r:id="rId45"/>
    <p:sldId id="445" r:id="rId46"/>
    <p:sldId id="446" r:id="rId47"/>
    <p:sldId id="447" r:id="rId48"/>
    <p:sldId id="448" r:id="rId49"/>
    <p:sldId id="449" r:id="rId50"/>
    <p:sldId id="450" r:id="rId51"/>
    <p:sldId id="341" r:id="rId52"/>
    <p:sldId id="340"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7" r:id="rId68"/>
    <p:sldId id="358" r:id="rId69"/>
    <p:sldId id="359" r:id="rId70"/>
    <p:sldId id="360" r:id="rId71"/>
    <p:sldId id="361" r:id="rId72"/>
    <p:sldId id="362" r:id="rId73"/>
    <p:sldId id="363" r:id="rId74"/>
    <p:sldId id="368" r:id="rId75"/>
    <p:sldId id="369" r:id="rId76"/>
    <p:sldId id="367" r:id="rId77"/>
    <p:sldId id="364" r:id="rId78"/>
    <p:sldId id="365" r:id="rId79"/>
    <p:sldId id="370" r:id="rId80"/>
    <p:sldId id="373" r:id="rId81"/>
    <p:sldId id="374" r:id="rId82"/>
    <p:sldId id="372" r:id="rId83"/>
    <p:sldId id="334" r:id="rId84"/>
    <p:sldId id="384" r:id="rId85"/>
    <p:sldId id="434" r:id="rId86"/>
    <p:sldId id="433" r:id="rId87"/>
    <p:sldId id="410" r:id="rId88"/>
    <p:sldId id="377" r:id="rId89"/>
    <p:sldId id="335" r:id="rId90"/>
    <p:sldId id="385" r:id="rId91"/>
    <p:sldId id="378" r:id="rId92"/>
    <p:sldId id="396" r:id="rId93"/>
    <p:sldId id="394" r:id="rId94"/>
    <p:sldId id="436" r:id="rId95"/>
    <p:sldId id="435" r:id="rId96"/>
    <p:sldId id="437" r:id="rId97"/>
    <p:sldId id="395" r:id="rId98"/>
    <p:sldId id="438" r:id="rId99"/>
    <p:sldId id="440" r:id="rId100"/>
    <p:sldId id="375" r:id="rId101"/>
    <p:sldId id="387" r:id="rId102"/>
    <p:sldId id="388" r:id="rId103"/>
    <p:sldId id="336" r:id="rId104"/>
    <p:sldId id="390" r:id="rId105"/>
    <p:sldId id="391" r:id="rId106"/>
    <p:sldId id="426" r:id="rId10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C1F82451-B1CD-46B5-AE4E-3ACA4E3960F0}">
          <p14:sldIdLst>
            <p14:sldId id="256"/>
            <p14:sldId id="272"/>
            <p14:sldId id="338"/>
          </p14:sldIdLst>
        </p14:section>
        <p14:section name="Introduction" id="{FF04782A-91CB-FC4B-958F-06F1FF498596}">
          <p14:sldIdLst>
            <p14:sldId id="411"/>
            <p14:sldId id="430"/>
            <p14:sldId id="413"/>
            <p14:sldId id="429"/>
            <p14:sldId id="412"/>
            <p14:sldId id="414"/>
            <p14:sldId id="415"/>
            <p14:sldId id="416"/>
            <p14:sldId id="417"/>
            <p14:sldId id="418"/>
            <p14:sldId id="419"/>
            <p14:sldId id="420"/>
            <p14:sldId id="421"/>
            <p14:sldId id="422"/>
            <p14:sldId id="423"/>
            <p14:sldId id="424"/>
            <p14:sldId id="425"/>
            <p14:sldId id="427"/>
            <p14:sldId id="431"/>
            <p14:sldId id="432"/>
          </p14:sldIdLst>
        </p14:section>
        <p14:section name="Applying for an AWS account" id="{59AFE5CA-7B6A-4F08-941D-33BBB57D2990}">
          <p14:sldIdLst>
            <p14:sldId id="273"/>
            <p14:sldId id="266"/>
            <p14:sldId id="267"/>
            <p14:sldId id="257"/>
            <p14:sldId id="258"/>
            <p14:sldId id="259"/>
            <p14:sldId id="260"/>
            <p14:sldId id="261"/>
            <p14:sldId id="262"/>
            <p14:sldId id="263"/>
            <p14:sldId id="264"/>
            <p14:sldId id="265"/>
            <p14:sldId id="269"/>
            <p14:sldId id="268"/>
            <p14:sldId id="270"/>
          </p14:sldIdLst>
        </p14:section>
        <p14:section name="AWS IoT介紹" id="{0C457E6C-00AB-4B8F-B59C-8E669DA8540D}">
          <p14:sldIdLst>
            <p14:sldId id="451"/>
            <p14:sldId id="441"/>
            <p14:sldId id="442"/>
            <p14:sldId id="443"/>
            <p14:sldId id="439"/>
            <p14:sldId id="444"/>
            <p14:sldId id="445"/>
            <p14:sldId id="446"/>
            <p14:sldId id="447"/>
            <p14:sldId id="448"/>
            <p14:sldId id="449"/>
            <p14:sldId id="450"/>
          </p14:sldIdLst>
        </p14:section>
        <p14:section name="Connect to AWS" id="{EC31970E-3EFB-4F24-A74F-B5D9E276B122}">
          <p14:sldIdLst>
            <p14:sldId id="341"/>
            <p14:sldId id="340"/>
            <p14:sldId id="342"/>
            <p14:sldId id="343"/>
            <p14:sldId id="344"/>
            <p14:sldId id="345"/>
            <p14:sldId id="346"/>
            <p14:sldId id="347"/>
            <p14:sldId id="348"/>
            <p14:sldId id="349"/>
            <p14:sldId id="350"/>
            <p14:sldId id="351"/>
            <p14:sldId id="352"/>
            <p14:sldId id="353"/>
            <p14:sldId id="354"/>
            <p14:sldId id="355"/>
            <p14:sldId id="357"/>
            <p14:sldId id="358"/>
            <p14:sldId id="359"/>
            <p14:sldId id="360"/>
            <p14:sldId id="361"/>
            <p14:sldId id="362"/>
            <p14:sldId id="363"/>
            <p14:sldId id="368"/>
            <p14:sldId id="369"/>
            <p14:sldId id="367"/>
            <p14:sldId id="364"/>
            <p14:sldId id="365"/>
            <p14:sldId id="370"/>
            <p14:sldId id="373"/>
            <p14:sldId id="374"/>
            <p14:sldId id="372"/>
            <p14:sldId id="334"/>
            <p14:sldId id="384"/>
            <p14:sldId id="434"/>
            <p14:sldId id="433"/>
            <p14:sldId id="410"/>
            <p14:sldId id="377"/>
            <p14:sldId id="335"/>
            <p14:sldId id="385"/>
            <p14:sldId id="378"/>
            <p14:sldId id="396"/>
            <p14:sldId id="394"/>
            <p14:sldId id="436"/>
            <p14:sldId id="435"/>
            <p14:sldId id="437"/>
            <p14:sldId id="395"/>
            <p14:sldId id="438"/>
            <p14:sldId id="440"/>
            <p14:sldId id="375"/>
            <p14:sldId id="387"/>
            <p14:sldId id="388"/>
            <p14:sldId id="336"/>
            <p14:sldId id="390"/>
            <p14:sldId id="391"/>
          </p14:sldIdLst>
        </p14:section>
        <p14:section name="資料來源" id="{660D8E87-CDBB-2A4F-9EC9-B636B8C26F5F}">
          <p14:sldIdLst>
            <p14:sldId id="4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73" autoAdjust="0"/>
    <p:restoredTop sz="70593" autoAdjust="0"/>
  </p:normalViewPr>
  <p:slideViewPr>
    <p:cSldViewPr snapToGrid="0">
      <p:cViewPr varScale="1">
        <p:scale>
          <a:sx n="163" d="100"/>
          <a:sy n="163" d="100"/>
        </p:scale>
        <p:origin x="99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B5776-48E8-48F9-B448-EABC4DC00DFE}" type="datetimeFigureOut">
              <a:rPr lang="zh-TW" altLang="en-US" smtClean="0"/>
              <a:t>2020/11/9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42556-4641-4443-A346-91ED3D1D690F}" type="slidenum">
              <a:rPr lang="zh-TW" altLang="en-US" smtClean="0"/>
              <a:t>‹#›</a:t>
            </a:fld>
            <a:endParaRPr lang="zh-TW" altLang="en-US"/>
          </a:p>
        </p:txBody>
      </p:sp>
    </p:spTree>
    <p:extLst>
      <p:ext uri="{BB962C8B-B14F-4D97-AF65-F5344CB8AC3E}">
        <p14:creationId xmlns:p14="http://schemas.microsoft.com/office/powerpoint/2010/main" val="24289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oranwind.org/-linkit-smart-7688-chuan-song-sensing-data-dao-aws-iot-new-version/"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ws.amazon.com/tw/sdk-for-php/"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aws.amazon.com/tw/sdk-for-ruby/"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ocs.aws.amazon.com/zh_tw/iot/latest/developerguide/protocols.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ocs.aws.amazon.com/zh_tw/iot/latest/developerguide/custom-authentication.html" TargetMode="External"/><Relationship Id="rId7" Type="http://schemas.openxmlformats.org/officeDocument/2006/relationships/hyperlink" Target="https://docs.aws.amazon.com/zh_tw/iot/latest/developerguide/authentication.html"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docs.aws.amazon.com/zh_tw/iot/latest/developerguide/iot-jobs.html" TargetMode="External"/><Relationship Id="rId5" Type="http://schemas.openxmlformats.org/officeDocument/2006/relationships/hyperlink" Target="https://docs.aws.amazon.com/zh_tw/iot/latest/developerguide/iot-thing-management.html" TargetMode="External"/><Relationship Id="rId4" Type="http://schemas.openxmlformats.org/officeDocument/2006/relationships/hyperlink" Target="https://docs.aws.amazon.com/zh_tw/iot/latest/developerguide/iot-provision.html"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ocs.aws.amazon.com/zh_tw/iot/latest/developerguide/iot-device-shadows.htm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oranwind.org/-linkit-smart-7688-chuan-song-sensing-data-dao-aws-iot-new-version/"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 altLang="zh-TW" dirty="0"/>
              <a:t>Elastic Compute Cloud</a:t>
            </a:r>
            <a:r>
              <a:rPr lang="zh-TW" altLang="en" dirty="0"/>
              <a:t>，</a:t>
            </a:r>
            <a:r>
              <a:rPr lang="zh-TW" altLang="en-US" dirty="0"/>
              <a:t>縮寫是</a:t>
            </a:r>
            <a:r>
              <a:rPr lang="en" altLang="zh-TW" dirty="0"/>
              <a:t>ECC</a:t>
            </a:r>
            <a:r>
              <a:rPr lang="zh-TW" altLang="en" dirty="0"/>
              <a:t>，</a:t>
            </a:r>
            <a:r>
              <a:rPr lang="zh-TW" altLang="en-US" dirty="0"/>
              <a:t>把兩個</a:t>
            </a:r>
            <a:r>
              <a:rPr lang="en" altLang="zh-TW" dirty="0"/>
              <a:t>C</a:t>
            </a:r>
            <a:r>
              <a:rPr lang="zh-TW" altLang="en-US" dirty="0"/>
              <a:t>改成 </a:t>
            </a:r>
            <a:r>
              <a:rPr lang="en" altLang="zh-TW" dirty="0"/>
              <a:t>C2 </a:t>
            </a:r>
            <a:r>
              <a:rPr lang="zh-TW" altLang="en-US" dirty="0"/>
              <a:t>就會變成 </a:t>
            </a:r>
            <a:r>
              <a:rPr lang="en" altLang="zh-TW" dirty="0"/>
              <a:t>EC2</a:t>
            </a:r>
            <a:r>
              <a:rPr lang="zh-TW" altLang="en" dirty="0"/>
              <a:t>。</a:t>
            </a:r>
            <a:endParaRPr lang="en-US" altLang="zh-TW" dirty="0"/>
          </a:p>
          <a:p>
            <a:r>
              <a:rPr lang="zh-TW" altLang="en-US" dirty="0"/>
              <a:t>直譯為 </a:t>
            </a:r>
            <a:r>
              <a:rPr lang="en" altLang="zh-TW" dirty="0"/>
              <a:t>Elastic(</a:t>
            </a:r>
            <a:r>
              <a:rPr lang="zh-TW" altLang="en-US" dirty="0"/>
              <a:t>彈性</a:t>
            </a:r>
            <a:r>
              <a:rPr lang="en-US" altLang="zh-TW" dirty="0"/>
              <a:t>) </a:t>
            </a:r>
            <a:r>
              <a:rPr lang="en" altLang="zh-TW" dirty="0"/>
              <a:t>Compute(</a:t>
            </a:r>
            <a:r>
              <a:rPr lang="zh-TW" altLang="en-US" dirty="0"/>
              <a:t>運算</a:t>
            </a:r>
            <a:r>
              <a:rPr lang="en-US" altLang="zh-TW" dirty="0"/>
              <a:t>) </a:t>
            </a:r>
            <a:r>
              <a:rPr lang="en" altLang="zh-TW" dirty="0"/>
              <a:t>Cloud(</a:t>
            </a:r>
            <a:r>
              <a:rPr lang="zh-TW" altLang="en-US" dirty="0"/>
              <a:t>雲端</a:t>
            </a:r>
            <a:r>
              <a:rPr lang="en-US" altLang="zh-TW" dirty="0"/>
              <a:t>)</a:t>
            </a:r>
            <a:r>
              <a:rPr lang="zh-TW" altLang="en-US" dirty="0"/>
              <a:t>，而每個</a:t>
            </a:r>
            <a:r>
              <a:rPr lang="en" altLang="zh-TW" dirty="0"/>
              <a:t>EC2 </a:t>
            </a:r>
            <a:r>
              <a:rPr lang="zh-TW" altLang="en-US" dirty="0"/>
              <a:t>官方使用的單位是</a:t>
            </a:r>
            <a:r>
              <a:rPr lang="en" altLang="zh-TW" dirty="0"/>
              <a:t>instance(</a:t>
            </a:r>
            <a:r>
              <a:rPr lang="zh-TW" altLang="en-US" dirty="0"/>
              <a:t>實例</a:t>
            </a:r>
            <a:r>
              <a:rPr lang="en-US" altLang="zh-TW" dirty="0"/>
              <a:t>)</a:t>
            </a:r>
            <a:r>
              <a:rPr lang="zh-TW" altLang="en-US" dirty="0"/>
              <a:t>，所以應該是彈性雲端運算實例。</a:t>
            </a:r>
            <a:endParaRPr lang="en-US" altLang="zh-TW" dirty="0"/>
          </a:p>
          <a:p>
            <a:r>
              <a:rPr lang="zh-TW" altLang="en-US" dirty="0"/>
              <a:t>但大多數時候都直稱</a:t>
            </a:r>
            <a:r>
              <a:rPr lang="en" altLang="zh-TW" dirty="0"/>
              <a:t>EC2</a:t>
            </a:r>
            <a:r>
              <a:rPr lang="zh-TW" altLang="en" dirty="0"/>
              <a:t>，</a:t>
            </a:r>
            <a:r>
              <a:rPr lang="zh-TW" altLang="en-US" dirty="0"/>
              <a:t>算是最常被使用的</a:t>
            </a:r>
            <a:r>
              <a:rPr lang="en" altLang="zh-TW" dirty="0"/>
              <a:t>AWS </a:t>
            </a:r>
            <a:r>
              <a:rPr lang="zh-TW" altLang="en-US" dirty="0"/>
              <a:t>中心服務之一。</a:t>
            </a:r>
          </a:p>
          <a:p>
            <a:r>
              <a:rPr lang="zh-TW" altLang="en-US" dirty="0"/>
              <a:t> </a:t>
            </a:r>
          </a:p>
          <a:p>
            <a:r>
              <a:rPr lang="zh-TW" altLang="en-US" dirty="0"/>
              <a:t>如果單獨使用它，他就像是一個</a:t>
            </a:r>
            <a:r>
              <a:rPr lang="en" altLang="zh-TW" dirty="0"/>
              <a:t>VPS</a:t>
            </a:r>
            <a:r>
              <a:rPr lang="zh-TW" altLang="en-US" dirty="0"/>
              <a:t>一樣，要先選硬體規格與資源。但是是以小時計費，如果關掉它就不會算錢，但不表示除了運算實例以外的部分不算錢。</a:t>
            </a:r>
            <a:endParaRPr lang="en-US" altLang="zh-TW" dirty="0"/>
          </a:p>
          <a:p>
            <a:r>
              <a:rPr lang="zh-TW" altLang="en-US" dirty="0"/>
              <a:t>比方說硬碟空間就是可以額外加錢增加，固定連外</a:t>
            </a:r>
            <a:r>
              <a:rPr lang="en" altLang="zh-TW" dirty="0"/>
              <a:t>IP</a:t>
            </a:r>
            <a:r>
              <a:rPr lang="zh-TW" altLang="en-US" dirty="0"/>
              <a:t>如果閒置下來也是要付額外的費用。</a:t>
            </a:r>
            <a:endParaRPr lang="en-US" altLang="zh-TW" dirty="0"/>
          </a:p>
          <a:p>
            <a:r>
              <a:rPr lang="zh-TW" altLang="en-US" dirty="0"/>
              <a:t>但是這些如果考慮得宜其實也不盡然會被徵收費用。</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每月 </a:t>
            </a:r>
            <a:r>
              <a:rPr lang="en-US" altLang="zh-TW" sz="1200" b="0" i="0" kern="1200" dirty="0">
                <a:solidFill>
                  <a:schemeClr val="tx1"/>
                </a:solidFill>
                <a:effectLst/>
                <a:latin typeface="+mn-lt"/>
                <a:ea typeface="+mn-ea"/>
                <a:cs typeface="+mn-cs"/>
              </a:rPr>
              <a:t>750 </a:t>
            </a:r>
            <a:r>
              <a:rPr lang="zh-TW" altLang="en-US" sz="1200" b="0" i="0" kern="1200" dirty="0">
                <a:solidFill>
                  <a:schemeClr val="tx1"/>
                </a:solidFill>
                <a:effectLst/>
                <a:latin typeface="+mn-lt"/>
                <a:ea typeface="+mn-ea"/>
                <a:cs typeface="+mn-cs"/>
              </a:rPr>
              <a:t>小時的 </a:t>
            </a:r>
            <a:r>
              <a:rPr lang="en" altLang="zh-TW" sz="1200" b="0" i="0" kern="1200" dirty="0">
                <a:solidFill>
                  <a:schemeClr val="tx1"/>
                </a:solidFill>
                <a:effectLst/>
                <a:latin typeface="+mn-lt"/>
                <a:ea typeface="+mn-ea"/>
                <a:cs typeface="+mn-cs"/>
              </a:rPr>
              <a:t>Windows</a:t>
            </a:r>
            <a:r>
              <a:rPr lang="zh-TW" altLang="en-US" sz="1200" b="0" i="0" kern="1200" dirty="0">
                <a:solidFill>
                  <a:schemeClr val="tx1"/>
                </a:solidFill>
                <a:effectLst/>
                <a:latin typeface="+mn-lt"/>
                <a:ea typeface="+mn-ea"/>
                <a:cs typeface="+mn-cs"/>
              </a:rPr>
              <a:t>、</a:t>
            </a:r>
            <a:r>
              <a:rPr lang="en" altLang="zh-TW" sz="1200" b="0" i="0" kern="1200" dirty="0">
                <a:solidFill>
                  <a:schemeClr val="tx1"/>
                </a:solidFill>
                <a:effectLst/>
                <a:latin typeface="+mn-lt"/>
                <a:ea typeface="+mn-ea"/>
                <a:cs typeface="+mn-cs"/>
              </a:rPr>
              <a:t>Linux</a:t>
            </a:r>
            <a:r>
              <a:rPr lang="zh-TW" altLang="en" sz="1200" b="0" i="0" kern="1200" dirty="0">
                <a:solidFill>
                  <a:schemeClr val="tx1"/>
                </a:solidFill>
                <a:effectLst/>
                <a:latin typeface="+mn-lt"/>
                <a:ea typeface="+mn-ea"/>
                <a:cs typeface="+mn-cs"/>
              </a:rPr>
              <a:t>、</a:t>
            </a:r>
            <a:r>
              <a:rPr lang="en" altLang="zh-TW" sz="1200" b="0" i="0" kern="1200" dirty="0">
                <a:solidFill>
                  <a:schemeClr val="tx1"/>
                </a:solidFill>
                <a:effectLst/>
                <a:latin typeface="+mn-lt"/>
                <a:ea typeface="+mn-ea"/>
                <a:cs typeface="+mn-cs"/>
              </a:rPr>
              <a:t>RHEL </a:t>
            </a:r>
            <a:r>
              <a:rPr lang="zh-TW" altLang="en-US" sz="1200" b="0" i="0" kern="1200" dirty="0">
                <a:solidFill>
                  <a:schemeClr val="tx1"/>
                </a:solidFill>
                <a:effectLst/>
                <a:latin typeface="+mn-lt"/>
                <a:ea typeface="+mn-ea"/>
                <a:cs typeface="+mn-cs"/>
              </a:rPr>
              <a:t>或 </a:t>
            </a:r>
            <a:r>
              <a:rPr lang="en" altLang="zh-TW" sz="1200" b="0" i="0" kern="1200" dirty="0">
                <a:solidFill>
                  <a:schemeClr val="tx1"/>
                </a:solidFill>
                <a:effectLst/>
                <a:latin typeface="+mn-lt"/>
                <a:ea typeface="+mn-ea"/>
                <a:cs typeface="+mn-cs"/>
              </a:rPr>
              <a:t>SLES  t2.micro </a:t>
            </a:r>
            <a:r>
              <a:rPr lang="zh-TW" altLang="en-US" sz="1200" b="0" i="0" kern="1200" dirty="0">
                <a:solidFill>
                  <a:schemeClr val="tx1"/>
                </a:solidFill>
                <a:effectLst/>
                <a:latin typeface="+mn-lt"/>
                <a:ea typeface="+mn-ea"/>
                <a:cs typeface="+mn-cs"/>
              </a:rPr>
              <a:t>執行個體用量</a:t>
            </a:r>
          </a:p>
          <a:p>
            <a:endParaRPr kumimoji="1" lang="en-US" altLang="zh-TW" dirty="0">
              <a:latin typeface="+mn-ea"/>
            </a:endParaRPr>
          </a:p>
          <a:p>
            <a:endParaRPr kumimoji="1"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9</a:t>
            </a:fld>
            <a:endParaRPr lang="zh-TW" altLang="en-US"/>
          </a:p>
        </p:txBody>
      </p:sp>
    </p:spTree>
    <p:extLst>
      <p:ext uri="{BB962C8B-B14F-4D97-AF65-F5344CB8AC3E}">
        <p14:creationId xmlns:p14="http://schemas.microsoft.com/office/powerpoint/2010/main" val="11820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 altLang="zh-TW" sz="1200" b="0" i="0" kern="1200" dirty="0">
                <a:solidFill>
                  <a:schemeClr val="tx1"/>
                </a:solidFill>
                <a:effectLst/>
                <a:latin typeface="+mn-lt"/>
                <a:ea typeface="+mn-ea"/>
                <a:cs typeface="+mn-cs"/>
              </a:rPr>
              <a:t>In memory cache </a:t>
            </a:r>
            <a:r>
              <a:rPr lang="zh-TW" altLang="en-US" sz="1200" b="0" i="0" kern="1200" dirty="0">
                <a:solidFill>
                  <a:schemeClr val="tx1"/>
                </a:solidFill>
                <a:effectLst/>
                <a:latin typeface="+mn-lt"/>
                <a:ea typeface="+mn-ea"/>
                <a:cs typeface="+mn-cs"/>
              </a:rPr>
              <a:t>一直都是動態網站最好用的快取機制，畢竟新型態的銷售方式是會依據顧客的使用情況來變化網頁頁面，比方說推薦系統，或是通知系統。如果要做這方面的</a:t>
            </a:r>
            <a:r>
              <a:rPr lang="en" altLang="zh-TW" sz="1200" b="0" i="0" kern="1200" dirty="0">
                <a:solidFill>
                  <a:schemeClr val="tx1"/>
                </a:solidFill>
                <a:effectLst/>
                <a:latin typeface="+mn-lt"/>
                <a:ea typeface="+mn-ea"/>
                <a:cs typeface="+mn-cs"/>
              </a:rPr>
              <a:t>Cache</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現在的主流就是</a:t>
            </a:r>
            <a:r>
              <a:rPr lang="en" altLang="zh-TW" sz="1200" b="0" i="0" kern="1200" dirty="0">
                <a:solidFill>
                  <a:schemeClr val="tx1"/>
                </a:solidFill>
                <a:effectLst/>
                <a:latin typeface="+mn-lt"/>
                <a:ea typeface="+mn-ea"/>
                <a:cs typeface="+mn-cs"/>
              </a:rPr>
              <a:t>Redis</a:t>
            </a:r>
            <a:r>
              <a:rPr lang="zh-TW" altLang="en-US" sz="1200" b="0" i="0" kern="1200" dirty="0">
                <a:solidFill>
                  <a:schemeClr val="tx1"/>
                </a:solidFill>
                <a:effectLst/>
                <a:latin typeface="+mn-lt"/>
                <a:ea typeface="+mn-ea"/>
                <a:cs typeface="+mn-cs"/>
              </a:rPr>
              <a:t>或是歷史相對悠久也很多人使用的</a:t>
            </a:r>
            <a:r>
              <a:rPr lang="en" altLang="zh-TW" sz="1200" b="0" i="0" kern="1200" dirty="0">
                <a:solidFill>
                  <a:schemeClr val="tx1"/>
                </a:solidFill>
                <a:effectLst/>
                <a:latin typeface="+mn-lt"/>
                <a:ea typeface="+mn-ea"/>
                <a:cs typeface="+mn-cs"/>
              </a:rPr>
              <a:t>Memcached</a:t>
            </a:r>
            <a:r>
              <a:rPr lang="zh-TW" altLang="en" sz="1200" b="0" i="0" kern="1200" dirty="0">
                <a:solidFill>
                  <a:schemeClr val="tx1"/>
                </a:solidFill>
                <a:effectLst/>
                <a:latin typeface="+mn-lt"/>
                <a:ea typeface="+mn-ea"/>
                <a:cs typeface="+mn-cs"/>
              </a:rPr>
              <a:t>。</a:t>
            </a:r>
          </a:p>
          <a:p>
            <a:r>
              <a:rPr lang="zh-TW" altLang="en" sz="1200" b="0" i="0"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不過</a:t>
            </a:r>
            <a:r>
              <a:rPr lang="en" altLang="zh-TW" sz="1200" b="0" i="0" kern="1200" dirty="0">
                <a:solidFill>
                  <a:schemeClr val="tx1"/>
                </a:solidFill>
                <a:effectLst/>
                <a:latin typeface="+mn-lt"/>
                <a:ea typeface="+mn-ea"/>
                <a:cs typeface="+mn-cs"/>
              </a:rPr>
              <a:t>In memory cache</a:t>
            </a:r>
            <a:r>
              <a:rPr lang="zh-TW" altLang="en-US" sz="1200" b="0" i="0" kern="1200" dirty="0">
                <a:solidFill>
                  <a:schemeClr val="tx1"/>
                </a:solidFill>
                <a:effectLst/>
                <a:latin typeface="+mn-lt"/>
                <a:ea typeface="+mn-ea"/>
                <a:cs typeface="+mn-cs"/>
              </a:rPr>
              <a:t>會使用系統的</a:t>
            </a:r>
            <a:r>
              <a:rPr lang="en" altLang="zh-TW" sz="1200" b="0" i="0" kern="1200" dirty="0">
                <a:solidFill>
                  <a:schemeClr val="tx1"/>
                </a:solidFill>
                <a:effectLst/>
                <a:latin typeface="+mn-lt"/>
                <a:ea typeface="+mn-ea"/>
                <a:cs typeface="+mn-cs"/>
              </a:rPr>
              <a:t>memory</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會擠壓到</a:t>
            </a:r>
            <a:r>
              <a:rPr lang="en" altLang="zh-TW" sz="1200" b="0" i="0" kern="1200" dirty="0">
                <a:solidFill>
                  <a:schemeClr val="tx1"/>
                </a:solidFill>
                <a:effectLst/>
                <a:latin typeface="+mn-lt"/>
                <a:ea typeface="+mn-ea"/>
                <a:cs typeface="+mn-cs"/>
              </a:rPr>
              <a:t>Application</a:t>
            </a:r>
            <a:r>
              <a:rPr lang="zh-TW" altLang="en-US" sz="1200" b="0" i="0" kern="1200" dirty="0">
                <a:solidFill>
                  <a:schemeClr val="tx1"/>
                </a:solidFill>
                <a:effectLst/>
                <a:latin typeface="+mn-lt"/>
                <a:ea typeface="+mn-ea"/>
                <a:cs typeface="+mn-cs"/>
              </a:rPr>
              <a:t>能使用的資源，又因為</a:t>
            </a:r>
            <a:r>
              <a:rPr lang="en" altLang="zh-TW" sz="1200" b="0" i="0" kern="1200" dirty="0">
                <a:solidFill>
                  <a:schemeClr val="tx1"/>
                </a:solidFill>
                <a:effectLst/>
                <a:latin typeface="+mn-lt"/>
                <a:ea typeface="+mn-ea"/>
                <a:cs typeface="+mn-cs"/>
              </a:rPr>
              <a:t>Auto Scaling</a:t>
            </a:r>
            <a:r>
              <a:rPr lang="zh-TW" altLang="en-US" sz="1200" b="0" i="0" kern="1200" dirty="0">
                <a:solidFill>
                  <a:schemeClr val="tx1"/>
                </a:solidFill>
                <a:effectLst/>
                <a:latin typeface="+mn-lt"/>
                <a:ea typeface="+mn-ea"/>
                <a:cs typeface="+mn-cs"/>
              </a:rPr>
              <a:t>的關係，所以每台</a:t>
            </a:r>
            <a:r>
              <a:rPr lang="en" altLang="zh-TW" sz="1200" b="0" i="0" kern="1200" dirty="0">
                <a:solidFill>
                  <a:schemeClr val="tx1"/>
                </a:solidFill>
                <a:effectLst/>
                <a:latin typeface="+mn-lt"/>
                <a:ea typeface="+mn-ea"/>
                <a:cs typeface="+mn-cs"/>
              </a:rPr>
              <a:t>Cache</a:t>
            </a:r>
            <a:r>
              <a:rPr lang="zh-TW" altLang="en-US" sz="1200" b="0" i="0" kern="1200" dirty="0">
                <a:solidFill>
                  <a:schemeClr val="tx1"/>
                </a:solidFill>
                <a:effectLst/>
                <a:latin typeface="+mn-lt"/>
                <a:ea typeface="+mn-ea"/>
                <a:cs typeface="+mn-cs"/>
              </a:rPr>
              <a:t>都有可能會重複或是不完整。因此拉出來成為獨立的服務是一個很自然的解法。如果使用</a:t>
            </a:r>
            <a:r>
              <a:rPr lang="en" altLang="zh-TW" sz="1200" b="0" i="0" kern="1200" dirty="0">
                <a:solidFill>
                  <a:schemeClr val="tx1"/>
                </a:solidFill>
                <a:effectLst/>
                <a:latin typeface="+mn-lt"/>
                <a:ea typeface="+mn-ea"/>
                <a:cs typeface="+mn-cs"/>
              </a:rPr>
              <a:t>AWS Elastic Cache</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就等於是</a:t>
            </a:r>
            <a:r>
              <a:rPr lang="en" altLang="zh-TW" sz="1200" b="0" i="0" kern="1200" dirty="0">
                <a:solidFill>
                  <a:schemeClr val="tx1"/>
                </a:solidFill>
                <a:effectLst/>
                <a:latin typeface="+mn-lt"/>
                <a:ea typeface="+mn-ea"/>
                <a:cs typeface="+mn-cs"/>
              </a:rPr>
              <a:t>Amazon</a:t>
            </a:r>
            <a:r>
              <a:rPr lang="zh-TW" altLang="en-US" sz="1200" b="0" i="0" kern="1200" dirty="0">
                <a:solidFill>
                  <a:schemeClr val="tx1"/>
                </a:solidFill>
                <a:effectLst/>
                <a:latin typeface="+mn-lt"/>
                <a:ea typeface="+mn-ea"/>
                <a:cs typeface="+mn-cs"/>
              </a:rPr>
              <a:t>幫你設定好了</a:t>
            </a:r>
            <a:r>
              <a:rPr lang="en" altLang="zh-TW" sz="1200" b="0" i="0" kern="1200" dirty="0">
                <a:solidFill>
                  <a:schemeClr val="tx1"/>
                </a:solidFill>
                <a:effectLst/>
                <a:latin typeface="+mn-lt"/>
                <a:ea typeface="+mn-ea"/>
                <a:cs typeface="+mn-cs"/>
              </a:rPr>
              <a:t>Redis</a:t>
            </a:r>
            <a:r>
              <a:rPr lang="zh-TW" altLang="en-US" sz="1200" b="0" i="0" kern="1200" dirty="0">
                <a:solidFill>
                  <a:schemeClr val="tx1"/>
                </a:solidFill>
                <a:effectLst/>
                <a:latin typeface="+mn-lt"/>
                <a:ea typeface="+mn-ea"/>
                <a:cs typeface="+mn-cs"/>
              </a:rPr>
              <a:t>或是</a:t>
            </a:r>
            <a:r>
              <a:rPr lang="en" altLang="zh-TW" sz="1200" b="0" i="0" kern="1200" dirty="0">
                <a:solidFill>
                  <a:schemeClr val="tx1"/>
                </a:solidFill>
                <a:effectLst/>
                <a:latin typeface="+mn-lt"/>
                <a:ea typeface="+mn-ea"/>
                <a:cs typeface="+mn-cs"/>
              </a:rPr>
              <a:t>Memcached(</a:t>
            </a:r>
            <a:r>
              <a:rPr lang="zh-TW" altLang="en-US" sz="1200" b="0" i="0" kern="1200" dirty="0">
                <a:solidFill>
                  <a:schemeClr val="tx1"/>
                </a:solidFill>
                <a:effectLst/>
                <a:latin typeface="+mn-lt"/>
                <a:ea typeface="+mn-ea"/>
                <a:cs typeface="+mn-cs"/>
              </a:rPr>
              <a:t>可以自己選</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，是個方便的隨開即用功能。只要</a:t>
            </a:r>
            <a:r>
              <a:rPr lang="en" altLang="zh-TW" sz="1200" b="0" i="0" kern="1200" dirty="0">
                <a:solidFill>
                  <a:schemeClr val="tx1"/>
                </a:solidFill>
                <a:effectLst/>
                <a:latin typeface="+mn-lt"/>
                <a:ea typeface="+mn-ea"/>
                <a:cs typeface="+mn-cs"/>
              </a:rPr>
              <a:t>VPC</a:t>
            </a:r>
            <a:r>
              <a:rPr lang="zh-TW" altLang="en-US" sz="1200" b="0" i="0" kern="1200" dirty="0">
                <a:solidFill>
                  <a:schemeClr val="tx1"/>
                </a:solidFill>
                <a:effectLst/>
                <a:latin typeface="+mn-lt"/>
                <a:ea typeface="+mn-ea"/>
                <a:cs typeface="+mn-cs"/>
              </a:rPr>
              <a:t>設定沒有問題，速度也是相當的快的。</a:t>
            </a:r>
          </a:p>
          <a:p>
            <a:endParaRPr kumimoji="1"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18</a:t>
            </a:fld>
            <a:endParaRPr lang="zh-TW" altLang="en-US"/>
          </a:p>
        </p:txBody>
      </p:sp>
    </p:spTree>
    <p:extLst>
      <p:ext uri="{BB962C8B-B14F-4D97-AF65-F5344CB8AC3E}">
        <p14:creationId xmlns:p14="http://schemas.microsoft.com/office/powerpoint/2010/main" val="47796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現在為了安全，只要是網站都推薦使用</a:t>
            </a:r>
            <a:r>
              <a:rPr lang="en" altLang="zh-TW" sz="1200" b="0" i="0" kern="1200" dirty="0">
                <a:solidFill>
                  <a:schemeClr val="tx1"/>
                </a:solidFill>
                <a:effectLst/>
                <a:latin typeface="+mn-lt"/>
                <a:ea typeface="+mn-ea"/>
                <a:cs typeface="+mn-cs"/>
              </a:rPr>
              <a:t>HTTPS</a:t>
            </a:r>
            <a:r>
              <a:rPr lang="zh-TW" altLang="en-US" sz="1200" b="0" i="0" kern="1200" dirty="0">
                <a:solidFill>
                  <a:schemeClr val="tx1"/>
                </a:solidFill>
                <a:effectLst/>
                <a:latin typeface="+mn-lt"/>
                <a:ea typeface="+mn-ea"/>
                <a:cs typeface="+mn-cs"/>
              </a:rPr>
              <a:t>的協定</a:t>
            </a:r>
            <a:r>
              <a:rPr lang="en-US" altLang="zh-TW" sz="1200" b="0" i="0" kern="1200" dirty="0">
                <a:solidFill>
                  <a:schemeClr val="tx1"/>
                </a:solidFill>
                <a:effectLst/>
                <a:latin typeface="+mn-lt"/>
                <a:ea typeface="+mn-ea"/>
                <a:cs typeface="+mn-cs"/>
              </a:rPr>
              <a:t>(</a:t>
            </a:r>
            <a:r>
              <a:rPr lang="en" altLang="zh-TW" sz="1200" b="0" i="0" kern="1200" dirty="0">
                <a:solidFill>
                  <a:schemeClr val="tx1"/>
                </a:solidFill>
                <a:effectLst/>
                <a:latin typeface="+mn-lt"/>
                <a:ea typeface="+mn-ea"/>
                <a:cs typeface="+mn-cs"/>
              </a:rPr>
              <a:t>Protocol)</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而非單純的</a:t>
            </a:r>
            <a:r>
              <a:rPr lang="en" altLang="zh-TW" sz="1200" b="0" i="0" kern="1200" dirty="0">
                <a:solidFill>
                  <a:schemeClr val="tx1"/>
                </a:solidFill>
                <a:effectLst/>
                <a:latin typeface="+mn-lt"/>
                <a:ea typeface="+mn-ea"/>
                <a:cs typeface="+mn-cs"/>
              </a:rPr>
              <a:t>HTTP</a:t>
            </a:r>
            <a:r>
              <a:rPr lang="zh-TW" altLang="en-US" sz="1200" b="0" i="0" kern="1200" dirty="0">
                <a:solidFill>
                  <a:schemeClr val="tx1"/>
                </a:solidFill>
                <a:effectLst/>
                <a:latin typeface="+mn-lt"/>
                <a:ea typeface="+mn-ea"/>
                <a:cs typeface="+mn-cs"/>
              </a:rPr>
              <a:t>而已。但是</a:t>
            </a:r>
            <a:r>
              <a:rPr lang="en" altLang="zh-TW" sz="1200" b="0" i="0" kern="1200" dirty="0">
                <a:solidFill>
                  <a:schemeClr val="tx1"/>
                </a:solidFill>
                <a:effectLst/>
                <a:latin typeface="+mn-lt"/>
                <a:ea typeface="+mn-ea"/>
                <a:cs typeface="+mn-cs"/>
              </a:rPr>
              <a:t>HTTPS</a:t>
            </a:r>
            <a:r>
              <a:rPr lang="zh-TW" altLang="en-US" sz="1200" b="0" i="0" kern="1200" dirty="0">
                <a:solidFill>
                  <a:schemeClr val="tx1"/>
                </a:solidFill>
                <a:effectLst/>
                <a:latin typeface="+mn-lt"/>
                <a:ea typeface="+mn-ea"/>
                <a:cs typeface="+mn-cs"/>
              </a:rPr>
              <a:t>需要</a:t>
            </a:r>
            <a:r>
              <a:rPr lang="en" altLang="zh-TW" sz="1200" b="0" i="0" kern="1200" dirty="0">
                <a:solidFill>
                  <a:schemeClr val="tx1"/>
                </a:solidFill>
                <a:effectLst/>
                <a:latin typeface="+mn-lt"/>
                <a:ea typeface="+mn-ea"/>
                <a:cs typeface="+mn-cs"/>
              </a:rPr>
              <a:t>SSL</a:t>
            </a:r>
            <a:r>
              <a:rPr lang="zh-TW" altLang="en-US" sz="1200" b="0" i="0" kern="1200" dirty="0">
                <a:solidFill>
                  <a:schemeClr val="tx1"/>
                </a:solidFill>
                <a:effectLst/>
                <a:latin typeface="+mn-lt"/>
                <a:ea typeface="+mn-ea"/>
                <a:cs typeface="+mn-cs"/>
              </a:rPr>
              <a:t>憑證，市面上很多都需要付費。</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當然也有不用付費的</a:t>
            </a:r>
            <a:r>
              <a:rPr lang="en" altLang="zh-TW" sz="1200" b="0" i="0" kern="1200" dirty="0">
                <a:solidFill>
                  <a:schemeClr val="tx1"/>
                </a:solidFill>
                <a:effectLst/>
                <a:latin typeface="+mn-lt"/>
                <a:ea typeface="+mn-ea"/>
                <a:cs typeface="+mn-cs"/>
              </a:rPr>
              <a:t>Let's Encrypt</a:t>
            </a:r>
            <a:r>
              <a:rPr lang="zh-TW" altLang="en-US" sz="1200" b="0" i="0" kern="1200" dirty="0">
                <a:solidFill>
                  <a:schemeClr val="tx1"/>
                </a:solidFill>
                <a:effectLst/>
                <a:latin typeface="+mn-lt"/>
                <a:ea typeface="+mn-ea"/>
                <a:cs typeface="+mn-cs"/>
              </a:rPr>
              <a:t>或是</a:t>
            </a:r>
            <a:r>
              <a:rPr lang="en" altLang="zh-TW" sz="1200" b="0" i="0" kern="1200" dirty="0">
                <a:solidFill>
                  <a:schemeClr val="tx1"/>
                </a:solidFill>
                <a:effectLst/>
                <a:latin typeface="+mn-lt"/>
                <a:ea typeface="+mn-ea"/>
                <a:cs typeface="+mn-cs"/>
              </a:rPr>
              <a:t>CloudFlare</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他們彼此都有使用上的優缺點與設定上的麻煩度。</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而</a:t>
            </a:r>
            <a:r>
              <a:rPr lang="en" altLang="zh-TW" sz="1200" b="0" i="0" kern="1200" dirty="0">
                <a:solidFill>
                  <a:schemeClr val="tx1"/>
                </a:solidFill>
                <a:effectLst/>
                <a:latin typeface="+mn-lt"/>
                <a:ea typeface="+mn-ea"/>
                <a:cs typeface="+mn-cs"/>
              </a:rPr>
              <a:t>AWS Certificate Manager </a:t>
            </a:r>
            <a:r>
              <a:rPr lang="zh-TW" altLang="en-US" sz="1200" b="0" i="0" kern="1200" dirty="0">
                <a:solidFill>
                  <a:schemeClr val="tx1"/>
                </a:solidFill>
                <a:effectLst/>
                <a:latin typeface="+mn-lt"/>
                <a:ea typeface="+mn-ea"/>
                <a:cs typeface="+mn-cs"/>
              </a:rPr>
              <a:t>就是</a:t>
            </a:r>
            <a:r>
              <a:rPr lang="en" altLang="zh-TW" sz="1200" b="0" i="0" kern="1200" dirty="0">
                <a:solidFill>
                  <a:schemeClr val="tx1"/>
                </a:solidFill>
                <a:effectLst/>
                <a:latin typeface="+mn-lt"/>
                <a:ea typeface="+mn-ea"/>
                <a:cs typeface="+mn-cs"/>
              </a:rPr>
              <a:t>AWS</a:t>
            </a:r>
            <a:r>
              <a:rPr lang="zh-TW" altLang="en-US" sz="1200" b="0" i="0" kern="1200" dirty="0">
                <a:solidFill>
                  <a:schemeClr val="tx1"/>
                </a:solidFill>
                <a:effectLst/>
                <a:latin typeface="+mn-lt"/>
                <a:ea typeface="+mn-ea"/>
                <a:cs typeface="+mn-cs"/>
              </a:rPr>
              <a:t>提出來的解決方案。</a:t>
            </a:r>
          </a:p>
          <a:p>
            <a:r>
              <a:rPr lang="zh-TW" altLang="en-US" sz="1200" b="0" i="0"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只要你使用的服務是</a:t>
            </a:r>
            <a:r>
              <a:rPr lang="en" altLang="zh-TW" sz="1200" b="0" i="0" kern="1200" dirty="0">
                <a:solidFill>
                  <a:schemeClr val="tx1"/>
                </a:solidFill>
                <a:effectLst/>
                <a:latin typeface="+mn-lt"/>
                <a:ea typeface="+mn-ea"/>
                <a:cs typeface="+mn-cs"/>
              </a:rPr>
              <a:t>Elastic Load Balancing</a:t>
            </a:r>
            <a:r>
              <a:rPr lang="zh-TW" altLang="en" sz="1200" b="0" i="0" kern="1200" dirty="0">
                <a:solidFill>
                  <a:schemeClr val="tx1"/>
                </a:solidFill>
                <a:effectLst/>
                <a:latin typeface="+mn-lt"/>
                <a:ea typeface="+mn-ea"/>
                <a:cs typeface="+mn-cs"/>
              </a:rPr>
              <a:t>、</a:t>
            </a:r>
            <a:r>
              <a:rPr lang="en" altLang="zh-TW" sz="1200" b="0" i="0" kern="1200" dirty="0">
                <a:solidFill>
                  <a:schemeClr val="tx1"/>
                </a:solidFill>
                <a:effectLst/>
                <a:latin typeface="+mn-lt"/>
                <a:ea typeface="+mn-ea"/>
                <a:cs typeface="+mn-cs"/>
              </a:rPr>
              <a:t>Amazon CloudFront </a:t>
            </a:r>
            <a:r>
              <a:rPr lang="zh-TW" altLang="en-US" sz="1200" b="0" i="0" kern="1200" dirty="0">
                <a:solidFill>
                  <a:schemeClr val="tx1"/>
                </a:solidFill>
                <a:effectLst/>
                <a:latin typeface="+mn-lt"/>
                <a:ea typeface="+mn-ea"/>
                <a:cs typeface="+mn-cs"/>
              </a:rPr>
              <a:t>及 </a:t>
            </a:r>
            <a:r>
              <a:rPr lang="en" altLang="zh-TW" sz="1200" b="0" i="0" kern="1200" dirty="0">
                <a:solidFill>
                  <a:schemeClr val="tx1"/>
                </a:solidFill>
                <a:effectLst/>
                <a:latin typeface="+mn-lt"/>
                <a:ea typeface="+mn-ea"/>
                <a:cs typeface="+mn-cs"/>
              </a:rPr>
              <a:t>Amazon API Gateway</a:t>
            </a:r>
            <a:r>
              <a:rPr lang="zh-TW" altLang="en-US" sz="1200" b="0" i="0" kern="1200" dirty="0">
                <a:solidFill>
                  <a:schemeClr val="tx1"/>
                </a:solidFill>
                <a:effectLst/>
                <a:latin typeface="+mn-lt"/>
                <a:ea typeface="+mn-ea"/>
                <a:cs typeface="+mn-cs"/>
              </a:rPr>
              <a:t>這些整合型的服務，那你都可以免費使用</a:t>
            </a:r>
            <a:r>
              <a:rPr lang="en" altLang="zh-TW" sz="1200" b="0" i="0" kern="1200" dirty="0">
                <a:solidFill>
                  <a:schemeClr val="tx1"/>
                </a:solidFill>
                <a:effectLst/>
                <a:latin typeface="+mn-lt"/>
                <a:ea typeface="+mn-ea"/>
                <a:cs typeface="+mn-cs"/>
              </a:rPr>
              <a:t>AWS </a:t>
            </a:r>
            <a:r>
              <a:rPr lang="zh-TW" altLang="en-US" sz="1200" b="0" i="0" kern="1200" dirty="0">
                <a:solidFill>
                  <a:schemeClr val="tx1"/>
                </a:solidFill>
                <a:effectLst/>
                <a:latin typeface="+mn-lt"/>
                <a:ea typeface="+mn-ea"/>
                <a:cs typeface="+mn-cs"/>
              </a:rPr>
              <a:t>提供的</a:t>
            </a:r>
            <a:r>
              <a:rPr lang="en" altLang="zh-TW" sz="1200" b="0" i="0" kern="1200" dirty="0">
                <a:solidFill>
                  <a:schemeClr val="tx1"/>
                </a:solidFill>
                <a:effectLst/>
                <a:latin typeface="+mn-lt"/>
                <a:ea typeface="+mn-ea"/>
                <a:cs typeface="+mn-cs"/>
              </a:rPr>
              <a:t>SSL </a:t>
            </a:r>
            <a:r>
              <a:rPr lang="zh-TW" altLang="en-US" sz="1200" b="0" i="0" kern="1200" dirty="0">
                <a:solidFill>
                  <a:schemeClr val="tx1"/>
                </a:solidFill>
                <a:effectLst/>
                <a:latin typeface="+mn-lt"/>
                <a:ea typeface="+mn-ea"/>
                <a:cs typeface="+mn-cs"/>
              </a:rPr>
              <a:t>憑證，而且還是類似</a:t>
            </a:r>
            <a:r>
              <a:rPr lang="en" altLang="zh-TW" sz="1200" b="0" i="0" kern="1200" dirty="0">
                <a:solidFill>
                  <a:schemeClr val="tx1"/>
                </a:solidFill>
                <a:effectLst/>
                <a:latin typeface="+mn-lt"/>
                <a:ea typeface="+mn-ea"/>
                <a:cs typeface="+mn-cs"/>
              </a:rPr>
              <a:t>Wildcard</a:t>
            </a:r>
            <a:r>
              <a:rPr lang="zh-TW" altLang="en-US" sz="1200" b="0" i="0" kern="1200" dirty="0">
                <a:solidFill>
                  <a:schemeClr val="tx1"/>
                </a:solidFill>
                <a:effectLst/>
                <a:latin typeface="+mn-lt"/>
                <a:ea typeface="+mn-ea"/>
                <a:cs typeface="+mn-cs"/>
              </a:rPr>
              <a:t>形式的，連子網域都包含進去。</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不過其他的</a:t>
            </a:r>
            <a:r>
              <a:rPr lang="en" altLang="zh-TW" sz="1200" b="0" i="0" kern="1200" dirty="0">
                <a:solidFill>
                  <a:schemeClr val="tx1"/>
                </a:solidFill>
                <a:effectLst/>
                <a:latin typeface="+mn-lt"/>
                <a:ea typeface="+mn-ea"/>
                <a:cs typeface="+mn-cs"/>
              </a:rPr>
              <a:t>AWS</a:t>
            </a:r>
            <a:r>
              <a:rPr lang="zh-TW" altLang="en-US" sz="1200" b="0" i="0" kern="1200" dirty="0">
                <a:solidFill>
                  <a:schemeClr val="tx1"/>
                </a:solidFill>
                <a:effectLst/>
                <a:latin typeface="+mn-lt"/>
                <a:ea typeface="+mn-ea"/>
                <a:cs typeface="+mn-cs"/>
              </a:rPr>
              <a:t>服務或是外部的服務就無法使用了，比較麻煩的是你想付錢使用它也沒有這個選項。</a:t>
            </a:r>
          </a:p>
          <a:p>
            <a:r>
              <a:rPr lang="zh-TW" altLang="en-US" sz="1200" b="0" i="0"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所以如果你單純使用</a:t>
            </a:r>
            <a:r>
              <a:rPr lang="en" altLang="zh-TW" sz="1200" b="0" i="0" kern="1200" dirty="0">
                <a:solidFill>
                  <a:schemeClr val="tx1"/>
                </a:solidFill>
                <a:effectLst/>
                <a:latin typeface="+mn-lt"/>
                <a:ea typeface="+mn-ea"/>
                <a:cs typeface="+mn-cs"/>
              </a:rPr>
              <a:t>EC2</a:t>
            </a:r>
            <a:r>
              <a:rPr lang="zh-TW" altLang="en-US" sz="1200" b="0" i="0" kern="1200" dirty="0">
                <a:solidFill>
                  <a:schemeClr val="tx1"/>
                </a:solidFill>
                <a:effectLst/>
                <a:latin typeface="+mn-lt"/>
                <a:ea typeface="+mn-ea"/>
                <a:cs typeface="+mn-cs"/>
              </a:rPr>
              <a:t>而沒有</a:t>
            </a:r>
            <a:r>
              <a:rPr lang="en" altLang="zh-TW" sz="1200" b="0" i="0" kern="1200" dirty="0">
                <a:solidFill>
                  <a:schemeClr val="tx1"/>
                </a:solidFill>
                <a:effectLst/>
                <a:latin typeface="+mn-lt"/>
                <a:ea typeface="+mn-ea"/>
                <a:cs typeface="+mn-cs"/>
              </a:rPr>
              <a:t>Elastic Load Balancing</a:t>
            </a:r>
            <a:r>
              <a:rPr lang="zh-TW" altLang="en-US" sz="1200" b="0" i="0" kern="1200" dirty="0">
                <a:solidFill>
                  <a:schemeClr val="tx1"/>
                </a:solidFill>
                <a:effectLst/>
                <a:latin typeface="+mn-lt"/>
                <a:ea typeface="+mn-ea"/>
                <a:cs typeface="+mn-cs"/>
              </a:rPr>
              <a:t>的話，那還是只能用其他的非</a:t>
            </a:r>
            <a:r>
              <a:rPr lang="en" altLang="zh-TW" sz="1200" b="0" i="0" kern="1200" dirty="0">
                <a:solidFill>
                  <a:schemeClr val="tx1"/>
                </a:solidFill>
                <a:effectLst/>
                <a:latin typeface="+mn-lt"/>
                <a:ea typeface="+mn-ea"/>
                <a:cs typeface="+mn-cs"/>
              </a:rPr>
              <a:t>AWS</a:t>
            </a:r>
            <a:r>
              <a:rPr lang="zh-TW" altLang="en-US" sz="1200" b="0" i="0" kern="1200" dirty="0">
                <a:solidFill>
                  <a:schemeClr val="tx1"/>
                </a:solidFill>
                <a:effectLst/>
                <a:latin typeface="+mn-lt"/>
                <a:ea typeface="+mn-ea"/>
                <a:cs typeface="+mn-cs"/>
              </a:rPr>
              <a:t>服務來解決</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例如</a:t>
            </a:r>
            <a:r>
              <a:rPr lang="en" altLang="zh-TW" sz="1200" b="0" i="0" kern="1200" dirty="0">
                <a:solidFill>
                  <a:schemeClr val="tx1"/>
                </a:solidFill>
                <a:effectLst/>
                <a:latin typeface="+mn-lt"/>
                <a:ea typeface="+mn-ea"/>
                <a:cs typeface="+mn-cs"/>
              </a:rPr>
              <a:t>Let's Encrypt)</a:t>
            </a:r>
            <a:r>
              <a:rPr lang="zh-TW" altLang="en" sz="1200" b="0" i="0" kern="1200" dirty="0">
                <a:solidFill>
                  <a:schemeClr val="tx1"/>
                </a:solidFill>
                <a:effectLst/>
                <a:latin typeface="+mn-lt"/>
                <a:ea typeface="+mn-ea"/>
                <a:cs typeface="+mn-cs"/>
              </a:rPr>
              <a:t>。</a:t>
            </a:r>
          </a:p>
          <a:p>
            <a:endParaRPr kumimoji="1"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19</a:t>
            </a:fld>
            <a:endParaRPr lang="zh-TW" altLang="en-US"/>
          </a:p>
        </p:txBody>
      </p:sp>
    </p:spTree>
    <p:extLst>
      <p:ext uri="{BB962C8B-B14F-4D97-AF65-F5344CB8AC3E}">
        <p14:creationId xmlns:p14="http://schemas.microsoft.com/office/powerpoint/2010/main" val="53572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申請加入</a:t>
            </a:r>
            <a:r>
              <a:rPr lang="en-US" altLang="zh-TW" dirty="0" err="1"/>
              <a:t>aws</a:t>
            </a:r>
            <a:r>
              <a:rPr lang="en-US" altLang="zh-TW" dirty="0"/>
              <a:t> educate</a:t>
            </a:r>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25</a:t>
            </a:fld>
            <a:endParaRPr lang="zh-TW" altLang="en-US"/>
          </a:p>
        </p:txBody>
      </p:sp>
    </p:spTree>
    <p:extLst>
      <p:ext uri="{BB962C8B-B14F-4D97-AF65-F5344CB8AC3E}">
        <p14:creationId xmlns:p14="http://schemas.microsoft.com/office/powerpoint/2010/main" val="246017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點選</a:t>
            </a:r>
            <a:r>
              <a:rPr lang="en-US" altLang="zh-TW" dirty="0"/>
              <a:t>student</a:t>
            </a:r>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26</a:t>
            </a:fld>
            <a:endParaRPr lang="zh-TW" altLang="en-US"/>
          </a:p>
        </p:txBody>
      </p:sp>
    </p:spTree>
    <p:extLst>
      <p:ext uri="{BB962C8B-B14F-4D97-AF65-F5344CB8AC3E}">
        <p14:creationId xmlns:p14="http://schemas.microsoft.com/office/powerpoint/2010/main" val="57106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填寫個人資料</a:t>
            </a:r>
            <a:endParaRPr lang="en-US" altLang="zh-TW" dirty="0"/>
          </a:p>
          <a:p>
            <a:r>
              <a:rPr lang="zh-TW" altLang="en-US" dirty="0"/>
              <a:t>這裡要注意的是再</a:t>
            </a:r>
            <a:r>
              <a:rPr lang="en-US" altLang="zh-TW" dirty="0"/>
              <a:t>email</a:t>
            </a:r>
            <a:r>
              <a:rPr lang="zh-TW" altLang="en-US" dirty="0"/>
              <a:t>部分一定要填學校的</a:t>
            </a:r>
            <a:r>
              <a:rPr lang="en-US" altLang="zh-TW" dirty="0"/>
              <a:t>email</a:t>
            </a:r>
            <a:r>
              <a:rPr lang="zh-TW" altLang="en-US" dirty="0"/>
              <a:t>，若不是填學校的</a:t>
            </a:r>
            <a:r>
              <a:rPr lang="en-US" altLang="zh-TW" dirty="0"/>
              <a:t>email</a:t>
            </a:r>
            <a:r>
              <a:rPr lang="zh-TW" altLang="en-US" dirty="0"/>
              <a:t>將不會得到</a:t>
            </a:r>
            <a:r>
              <a:rPr lang="en-US" altLang="zh-TW" dirty="0" err="1"/>
              <a:t>aws</a:t>
            </a:r>
            <a:r>
              <a:rPr lang="zh-TW" altLang="en-US" dirty="0"/>
              <a:t>針對學生所給的</a:t>
            </a:r>
            <a:r>
              <a:rPr lang="en-US" altLang="zh-TW" dirty="0"/>
              <a:t>$30 USD Credits</a:t>
            </a:r>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27</a:t>
            </a:fld>
            <a:endParaRPr lang="zh-TW" altLang="en-US"/>
          </a:p>
        </p:txBody>
      </p:sp>
    </p:spTree>
    <p:extLst>
      <p:ext uri="{BB962C8B-B14F-4D97-AF65-F5344CB8AC3E}">
        <p14:creationId xmlns:p14="http://schemas.microsoft.com/office/powerpoint/2010/main" val="4186519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同意條款</a:t>
            </a:r>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28</a:t>
            </a:fld>
            <a:endParaRPr lang="zh-TW" altLang="en-US"/>
          </a:p>
        </p:txBody>
      </p:sp>
    </p:spTree>
    <p:extLst>
      <p:ext uri="{BB962C8B-B14F-4D97-AF65-F5344CB8AC3E}">
        <p14:creationId xmlns:p14="http://schemas.microsoft.com/office/powerpoint/2010/main" val="3752946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到信箱收確認信</a:t>
            </a:r>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29</a:t>
            </a:fld>
            <a:endParaRPr lang="zh-TW" altLang="en-US"/>
          </a:p>
        </p:txBody>
      </p:sp>
    </p:spTree>
    <p:extLst>
      <p:ext uri="{BB962C8B-B14F-4D97-AF65-F5344CB8AC3E}">
        <p14:creationId xmlns:p14="http://schemas.microsoft.com/office/powerpoint/2010/main" val="2327721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驗證</a:t>
            </a:r>
            <a:r>
              <a:rPr lang="en-US" altLang="zh-TW" dirty="0"/>
              <a:t>email</a:t>
            </a:r>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30</a:t>
            </a:fld>
            <a:endParaRPr lang="zh-TW" altLang="en-US"/>
          </a:p>
        </p:txBody>
      </p:sp>
    </p:spTree>
    <p:extLst>
      <p:ext uri="{BB962C8B-B14F-4D97-AF65-F5344CB8AC3E}">
        <p14:creationId xmlns:p14="http://schemas.microsoft.com/office/powerpoint/2010/main" val="1273276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取得驗證</a:t>
            </a:r>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31</a:t>
            </a:fld>
            <a:endParaRPr lang="zh-TW" altLang="en-US"/>
          </a:p>
        </p:txBody>
      </p:sp>
    </p:spTree>
    <p:extLst>
      <p:ext uri="{BB962C8B-B14F-4D97-AF65-F5344CB8AC3E}">
        <p14:creationId xmlns:p14="http://schemas.microsoft.com/office/powerpoint/2010/main" val="4107644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等待</a:t>
            </a:r>
            <a:r>
              <a:rPr lang="en-US" altLang="zh-TW" dirty="0" err="1"/>
              <a:t>aws</a:t>
            </a:r>
            <a:r>
              <a:rPr lang="en-US" altLang="zh-TW" dirty="0"/>
              <a:t> </a:t>
            </a:r>
            <a:r>
              <a:rPr lang="en-US" altLang="zh-TW" dirty="0" err="1"/>
              <a:t>edcuate</a:t>
            </a:r>
            <a:r>
              <a:rPr lang="zh-TW" altLang="en-US" dirty="0"/>
              <a:t>審核，大約</a:t>
            </a:r>
            <a:r>
              <a:rPr lang="en-US" altLang="zh-TW" dirty="0"/>
              <a:t>3-5</a:t>
            </a:r>
            <a:r>
              <a:rPr lang="zh-TW" altLang="en-US" dirty="0"/>
              <a:t>天會收到審核通過的</a:t>
            </a:r>
            <a:r>
              <a:rPr lang="en-US" altLang="zh-TW" dirty="0"/>
              <a:t>email</a:t>
            </a:r>
            <a:r>
              <a:rPr lang="zh-TW" altLang="en-US" dirty="0"/>
              <a:t>通知</a:t>
            </a:r>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32</a:t>
            </a:fld>
            <a:endParaRPr lang="zh-TW" altLang="en-US"/>
          </a:p>
        </p:txBody>
      </p:sp>
    </p:spTree>
    <p:extLst>
      <p:ext uri="{BB962C8B-B14F-4D97-AF65-F5344CB8AC3E}">
        <p14:creationId xmlns:p14="http://schemas.microsoft.com/office/powerpoint/2010/main" val="403398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 altLang="zh-TW" sz="1200" b="0" i="0" kern="1200" dirty="0">
                <a:solidFill>
                  <a:schemeClr val="tx1"/>
                </a:solidFill>
                <a:effectLst/>
                <a:latin typeface="+mn-lt"/>
                <a:ea typeface="+mn-ea"/>
                <a:cs typeface="+mn-cs"/>
              </a:rPr>
              <a:t>Virtual Private Cloud</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這個比較少直接看到文章解釋該怎麼用。因為它多半會在使用其他服務的時候順便設定。直譯翻譯的話接近</a:t>
            </a:r>
            <a:r>
              <a:rPr lang="en" altLang="zh-TW" sz="1200" b="0" i="0" kern="1200" dirty="0">
                <a:solidFill>
                  <a:schemeClr val="tx1"/>
                </a:solidFill>
                <a:effectLst/>
                <a:latin typeface="+mn-lt"/>
                <a:ea typeface="+mn-ea"/>
                <a:cs typeface="+mn-cs"/>
              </a:rPr>
              <a:t>Virtual(</a:t>
            </a:r>
            <a:r>
              <a:rPr lang="zh-TW" altLang="en-US" sz="1200" b="0" i="0" kern="1200" dirty="0">
                <a:solidFill>
                  <a:schemeClr val="tx1"/>
                </a:solidFill>
                <a:effectLst/>
                <a:latin typeface="+mn-lt"/>
                <a:ea typeface="+mn-ea"/>
                <a:cs typeface="+mn-cs"/>
              </a:rPr>
              <a:t>虛擬</a:t>
            </a:r>
            <a:r>
              <a:rPr lang="en-US" altLang="zh-TW" sz="1200" b="0" i="0" kern="1200" dirty="0">
                <a:solidFill>
                  <a:schemeClr val="tx1"/>
                </a:solidFill>
                <a:effectLst/>
                <a:latin typeface="+mn-lt"/>
                <a:ea typeface="+mn-ea"/>
                <a:cs typeface="+mn-cs"/>
              </a:rPr>
              <a:t>) </a:t>
            </a:r>
            <a:r>
              <a:rPr lang="en" altLang="zh-TW" sz="1200" b="0" i="0" kern="1200" dirty="0">
                <a:solidFill>
                  <a:schemeClr val="tx1"/>
                </a:solidFill>
                <a:effectLst/>
                <a:latin typeface="+mn-lt"/>
                <a:ea typeface="+mn-ea"/>
                <a:cs typeface="+mn-cs"/>
              </a:rPr>
              <a:t>Private(</a:t>
            </a:r>
            <a:r>
              <a:rPr lang="zh-TW" altLang="en-US" sz="1200" b="0" i="0" kern="1200" dirty="0">
                <a:solidFill>
                  <a:schemeClr val="tx1"/>
                </a:solidFill>
                <a:effectLst/>
                <a:latin typeface="+mn-lt"/>
                <a:ea typeface="+mn-ea"/>
                <a:cs typeface="+mn-cs"/>
              </a:rPr>
              <a:t>私有</a:t>
            </a:r>
            <a:r>
              <a:rPr lang="en-US" altLang="zh-TW" sz="1200" b="0" i="0" kern="1200" dirty="0">
                <a:solidFill>
                  <a:schemeClr val="tx1"/>
                </a:solidFill>
                <a:effectLst/>
                <a:latin typeface="+mn-lt"/>
                <a:ea typeface="+mn-ea"/>
                <a:cs typeface="+mn-cs"/>
              </a:rPr>
              <a:t>) </a:t>
            </a:r>
            <a:r>
              <a:rPr lang="en" altLang="zh-TW" sz="1200" b="0" i="0" kern="1200" dirty="0">
                <a:solidFill>
                  <a:schemeClr val="tx1"/>
                </a:solidFill>
                <a:effectLst/>
                <a:latin typeface="+mn-lt"/>
                <a:ea typeface="+mn-ea"/>
                <a:cs typeface="+mn-cs"/>
              </a:rPr>
              <a:t>Cloud(</a:t>
            </a:r>
            <a:r>
              <a:rPr lang="zh-TW" altLang="en-US" sz="1200" b="0" i="0" kern="1200" dirty="0">
                <a:solidFill>
                  <a:schemeClr val="tx1"/>
                </a:solidFill>
                <a:effectLst/>
                <a:latin typeface="+mn-lt"/>
                <a:ea typeface="+mn-ea"/>
                <a:cs typeface="+mn-cs"/>
              </a:rPr>
              <a:t>雲</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p>
          <a:p>
            <a:r>
              <a:rPr lang="zh-TW" altLang="en-US" sz="1200" b="0" i="0"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要了解「私有雲」這個服務必須對網路有一點概念。不曉得大家有沒有用過區域網路，例如公司或是學校宿舍。</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先不論無線傳輸</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雖然概念一樣，但是抽象上比較難理解</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，如果兩台電腦在「斷網」的情況下要互相連接，基本上就是要有實體線對連。</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網路的概念就是 </a:t>
            </a:r>
            <a:r>
              <a:rPr lang="en"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連到 </a:t>
            </a:r>
            <a:r>
              <a:rPr lang="en" altLang="zh-TW" sz="1200" b="0" i="0" kern="1200" dirty="0">
                <a:solidFill>
                  <a:schemeClr val="tx1"/>
                </a:solidFill>
                <a:effectLst/>
                <a:latin typeface="+mn-lt"/>
                <a:ea typeface="+mn-ea"/>
                <a:cs typeface="+mn-cs"/>
              </a:rPr>
              <a:t>B </a:t>
            </a:r>
            <a:r>
              <a:rPr lang="zh-TW" altLang="en-US" sz="1200" b="0" i="0" kern="1200" dirty="0">
                <a:solidFill>
                  <a:schemeClr val="tx1"/>
                </a:solidFill>
                <a:effectLst/>
                <a:latin typeface="+mn-lt"/>
                <a:ea typeface="+mn-ea"/>
                <a:cs typeface="+mn-cs"/>
              </a:rPr>
              <a:t>連到 </a:t>
            </a:r>
            <a:r>
              <a:rPr lang="en" altLang="zh-TW" sz="1200" b="0" i="0" kern="1200" dirty="0">
                <a:solidFill>
                  <a:schemeClr val="tx1"/>
                </a:solidFill>
                <a:effectLst/>
                <a:latin typeface="+mn-lt"/>
                <a:ea typeface="+mn-ea"/>
                <a:cs typeface="+mn-cs"/>
              </a:rPr>
              <a:t>C </a:t>
            </a:r>
            <a:r>
              <a:rPr lang="zh-TW" altLang="en-US" sz="1200" b="0" i="0" kern="1200" dirty="0">
                <a:solidFill>
                  <a:schemeClr val="tx1"/>
                </a:solidFill>
                <a:effectLst/>
                <a:latin typeface="+mn-lt"/>
                <a:ea typeface="+mn-ea"/>
                <a:cs typeface="+mn-cs"/>
              </a:rPr>
              <a:t>連到 </a:t>
            </a:r>
            <a:r>
              <a:rPr lang="en" altLang="zh-TW" sz="1200" b="0" i="0" kern="1200" dirty="0">
                <a:solidFill>
                  <a:schemeClr val="tx1"/>
                </a:solidFill>
                <a:effectLst/>
                <a:latin typeface="+mn-lt"/>
                <a:ea typeface="+mn-ea"/>
                <a:cs typeface="+mn-cs"/>
              </a:rPr>
              <a:t>D</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然後</a:t>
            </a:r>
            <a:r>
              <a:rPr lang="en" altLang="zh-TW" sz="1200" b="0" i="0" kern="1200" dirty="0">
                <a:solidFill>
                  <a:schemeClr val="tx1"/>
                </a:solidFill>
                <a:effectLst/>
                <a:latin typeface="+mn-lt"/>
                <a:ea typeface="+mn-ea"/>
                <a:cs typeface="+mn-cs"/>
              </a:rPr>
              <a:t>ABCD</a:t>
            </a:r>
            <a:r>
              <a:rPr lang="zh-TW" altLang="en-US" sz="1200" b="0" i="0" kern="1200" dirty="0">
                <a:solidFill>
                  <a:schemeClr val="tx1"/>
                </a:solidFill>
                <a:effectLst/>
                <a:latin typeface="+mn-lt"/>
                <a:ea typeface="+mn-ea"/>
                <a:cs typeface="+mn-cs"/>
              </a:rPr>
              <a:t>電腦透過這些線路彼此之間可以互相看得到。</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前面提到的「斷網」在台灣其實就是指</a:t>
            </a:r>
            <a:r>
              <a:rPr lang="en" altLang="zh-TW" sz="1200" b="0" i="0" kern="1200" dirty="0">
                <a:solidFill>
                  <a:schemeClr val="tx1"/>
                </a:solidFill>
                <a:effectLst/>
                <a:latin typeface="+mn-lt"/>
                <a:ea typeface="+mn-ea"/>
                <a:cs typeface="+mn-cs"/>
              </a:rPr>
              <a:t>ABCD</a:t>
            </a:r>
            <a:r>
              <a:rPr lang="zh-TW" altLang="en-US" sz="1200" b="0" i="0" kern="1200" dirty="0">
                <a:solidFill>
                  <a:schemeClr val="tx1"/>
                </a:solidFill>
                <a:effectLst/>
                <a:latin typeface="+mn-lt"/>
                <a:ea typeface="+mn-ea"/>
                <a:cs typeface="+mn-cs"/>
              </a:rPr>
              <a:t>電腦彼此之間雖然看得到彼此，卻看不到中華電信的主機，因為沒有實體線路連接過去。</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那我們就可以稱這個</a:t>
            </a:r>
            <a:r>
              <a:rPr lang="en" altLang="zh-TW" sz="1200" b="0" i="0" kern="1200" dirty="0">
                <a:solidFill>
                  <a:schemeClr val="tx1"/>
                </a:solidFill>
                <a:effectLst/>
                <a:latin typeface="+mn-lt"/>
                <a:ea typeface="+mn-ea"/>
                <a:cs typeface="+mn-cs"/>
              </a:rPr>
              <a:t>ABCD</a:t>
            </a:r>
            <a:r>
              <a:rPr lang="zh-TW" altLang="en-US" sz="1200" b="0" i="0" kern="1200" dirty="0">
                <a:solidFill>
                  <a:schemeClr val="tx1"/>
                </a:solidFill>
                <a:effectLst/>
                <a:latin typeface="+mn-lt"/>
                <a:ea typeface="+mn-ea"/>
                <a:cs typeface="+mn-cs"/>
              </a:rPr>
              <a:t>網路為區域網路，是這幾台電腦私自擁用的網路。</a:t>
            </a:r>
          </a:p>
          <a:p>
            <a:r>
              <a:rPr lang="zh-TW" altLang="en-US" sz="1200" b="0" i="0"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那私有網路好處是可以防範被攻擊，外部電腦要攻擊你首先第一件事情就是要找的到你的電腦，如果他根本就無法連線，那也無從攻擊。</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所以即使是現在，也常常聽到</a:t>
            </a:r>
            <a:r>
              <a:rPr lang="en" altLang="zh-TW" sz="1200" b="0" i="0" kern="1200" dirty="0">
                <a:solidFill>
                  <a:schemeClr val="tx1"/>
                </a:solidFill>
                <a:effectLst/>
                <a:latin typeface="+mn-lt"/>
                <a:ea typeface="+mn-ea"/>
                <a:cs typeface="+mn-cs"/>
              </a:rPr>
              <a:t>MySQL</a:t>
            </a:r>
            <a:r>
              <a:rPr lang="zh-TW" altLang="en-US" sz="1200" b="0" i="0" kern="1200" dirty="0">
                <a:solidFill>
                  <a:schemeClr val="tx1"/>
                </a:solidFill>
                <a:effectLst/>
                <a:latin typeface="+mn-lt"/>
                <a:ea typeface="+mn-ea"/>
                <a:cs typeface="+mn-cs"/>
              </a:rPr>
              <a:t>的</a:t>
            </a:r>
            <a:r>
              <a:rPr lang="en-US" altLang="zh-TW" sz="1200" b="0" i="0" kern="1200" dirty="0">
                <a:solidFill>
                  <a:schemeClr val="tx1"/>
                </a:solidFill>
                <a:effectLst/>
                <a:latin typeface="+mn-lt"/>
                <a:ea typeface="+mn-ea"/>
                <a:cs typeface="+mn-cs"/>
              </a:rPr>
              <a:t>3306 </a:t>
            </a:r>
            <a:r>
              <a:rPr lang="en" altLang="zh-TW" sz="1200" b="0" i="0" kern="1200" dirty="0">
                <a:solidFill>
                  <a:schemeClr val="tx1"/>
                </a:solidFill>
                <a:effectLst/>
                <a:latin typeface="+mn-lt"/>
                <a:ea typeface="+mn-ea"/>
                <a:cs typeface="+mn-cs"/>
              </a:rPr>
              <a:t>port </a:t>
            </a:r>
            <a:r>
              <a:rPr lang="zh-TW" altLang="en-US" sz="1200" b="0" i="0" kern="1200" dirty="0">
                <a:solidFill>
                  <a:schemeClr val="tx1"/>
                </a:solidFill>
                <a:effectLst/>
                <a:latin typeface="+mn-lt"/>
                <a:ea typeface="+mn-ea"/>
                <a:cs typeface="+mn-cs"/>
              </a:rPr>
              <a:t>有零時漏洞被掃瞄，但是如果這個</a:t>
            </a:r>
            <a:r>
              <a:rPr lang="en" altLang="zh-TW" sz="1200" b="0" i="0" kern="1200" dirty="0">
                <a:solidFill>
                  <a:schemeClr val="tx1"/>
                </a:solidFill>
                <a:effectLst/>
                <a:latin typeface="+mn-lt"/>
                <a:ea typeface="+mn-ea"/>
                <a:cs typeface="+mn-cs"/>
              </a:rPr>
              <a:t>port</a:t>
            </a:r>
            <a:r>
              <a:rPr lang="zh-TW" altLang="en-US" sz="1200" b="0" i="0" kern="1200" dirty="0">
                <a:solidFill>
                  <a:schemeClr val="tx1"/>
                </a:solidFill>
                <a:effectLst/>
                <a:latin typeface="+mn-lt"/>
                <a:ea typeface="+mn-ea"/>
                <a:cs typeface="+mn-cs"/>
              </a:rPr>
              <a:t>如果只有在私有雲上面的主機才看得到的話，即使他有天大的漏洞也相對安全。</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就像是你把錢包放在你家沒上鎖的你的房間裡面。小偷還是要通過你家大門才有可能觸碰到這個房間。</a:t>
            </a:r>
          </a:p>
          <a:p>
            <a:r>
              <a:rPr lang="zh-TW" altLang="en-US" sz="1200" b="0" i="0"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那你會說不能連網怎麼服務客戶？</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答案當然是至少某一台主機必須要開啟對外的功能。然後在一開始只要針對這個門口進行防護就好了</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例如大樓一樓可以安插個管理員的概念</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所以如果你只有一台</a:t>
            </a:r>
            <a:r>
              <a:rPr lang="en" altLang="zh-TW" sz="1200" b="0" i="0" kern="1200" dirty="0">
                <a:solidFill>
                  <a:schemeClr val="tx1"/>
                </a:solidFill>
                <a:effectLst/>
                <a:latin typeface="+mn-lt"/>
                <a:ea typeface="+mn-ea"/>
                <a:cs typeface="+mn-cs"/>
              </a:rPr>
              <a:t>EC2</a:t>
            </a:r>
            <a:r>
              <a:rPr lang="zh-TW" altLang="en-US" sz="1200" b="0" i="0" kern="1200" dirty="0">
                <a:solidFill>
                  <a:schemeClr val="tx1"/>
                </a:solidFill>
                <a:effectLst/>
                <a:latin typeface="+mn-lt"/>
                <a:ea typeface="+mn-ea"/>
                <a:cs typeface="+mn-cs"/>
              </a:rPr>
              <a:t>沒有使用其他的服務的話，那就會感覺不出來這個功能有何用處，但如果分散式架構架設出來的話，就可以很明顯地感覺到了。</a:t>
            </a:r>
          </a:p>
          <a:p>
            <a:r>
              <a:rPr lang="zh-TW" altLang="en-US" sz="1200" b="0" i="0" kern="1200" dirty="0">
                <a:solidFill>
                  <a:schemeClr val="tx1"/>
                </a:solidFill>
                <a:effectLst/>
                <a:latin typeface="+mn-lt"/>
                <a:ea typeface="+mn-ea"/>
                <a:cs typeface="+mn-cs"/>
              </a:rPr>
              <a:t> </a:t>
            </a:r>
          </a:p>
          <a:p>
            <a:r>
              <a:rPr lang="en" altLang="zh-TW" sz="1200" b="0" i="0" kern="1200" dirty="0">
                <a:solidFill>
                  <a:schemeClr val="tx1"/>
                </a:solidFill>
                <a:effectLst/>
                <a:latin typeface="+mn-lt"/>
                <a:ea typeface="+mn-ea"/>
                <a:cs typeface="+mn-cs"/>
              </a:rPr>
              <a:t>Private Network</a:t>
            </a:r>
            <a:r>
              <a:rPr lang="zh-TW" altLang="en-US" sz="1200" b="0" i="0" kern="1200" dirty="0">
                <a:solidFill>
                  <a:schemeClr val="tx1"/>
                </a:solidFill>
                <a:effectLst/>
                <a:latin typeface="+mn-lt"/>
                <a:ea typeface="+mn-ea"/>
                <a:cs typeface="+mn-cs"/>
              </a:rPr>
              <a:t>這個概念其實另一家虛擬伺服器提供商</a:t>
            </a:r>
            <a:r>
              <a:rPr lang="en" altLang="zh-TW" sz="1200" b="0" i="0" kern="1200" dirty="0">
                <a:solidFill>
                  <a:schemeClr val="tx1"/>
                </a:solidFill>
                <a:effectLst/>
                <a:latin typeface="+mn-lt"/>
                <a:ea typeface="+mn-ea"/>
                <a:cs typeface="+mn-cs"/>
              </a:rPr>
              <a:t>Linode</a:t>
            </a:r>
            <a:r>
              <a:rPr lang="zh-TW" altLang="en-US" sz="1200" b="0" i="0" kern="1200" dirty="0">
                <a:solidFill>
                  <a:schemeClr val="tx1"/>
                </a:solidFill>
                <a:effectLst/>
                <a:latin typeface="+mn-lt"/>
                <a:ea typeface="+mn-ea"/>
                <a:cs typeface="+mn-cs"/>
              </a:rPr>
              <a:t>也有推出，只是</a:t>
            </a:r>
            <a:r>
              <a:rPr lang="en" altLang="zh-TW" sz="1200" b="0" i="0" kern="1200" dirty="0">
                <a:solidFill>
                  <a:schemeClr val="tx1"/>
                </a:solidFill>
                <a:effectLst/>
                <a:latin typeface="+mn-lt"/>
                <a:ea typeface="+mn-ea"/>
                <a:cs typeface="+mn-cs"/>
              </a:rPr>
              <a:t>AWS</a:t>
            </a:r>
            <a:r>
              <a:rPr lang="zh-TW" altLang="en-US" sz="1200" b="0" i="0" kern="1200" dirty="0">
                <a:solidFill>
                  <a:schemeClr val="tx1"/>
                </a:solidFill>
                <a:effectLst/>
                <a:latin typeface="+mn-lt"/>
                <a:ea typeface="+mn-ea"/>
                <a:cs typeface="+mn-cs"/>
              </a:rPr>
              <a:t>很厲害的可以讓你同時設定擁有很多組虛擬雲，並且訪問的權限是可以個別設定的。</a:t>
            </a:r>
          </a:p>
          <a:p>
            <a:br>
              <a:rPr lang="zh-TW" altLang="en-US" dirty="0"/>
            </a:br>
            <a:endParaRPr kumimoji="1"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10</a:t>
            </a:fld>
            <a:endParaRPr lang="zh-TW" altLang="en-US"/>
          </a:p>
        </p:txBody>
      </p:sp>
    </p:spTree>
    <p:extLst>
      <p:ext uri="{BB962C8B-B14F-4D97-AF65-F5344CB8AC3E}">
        <p14:creationId xmlns:p14="http://schemas.microsoft.com/office/powerpoint/2010/main" val="3264154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點擊</a:t>
            </a:r>
            <a:r>
              <a:rPr lang="en-US" altLang="zh-TW" dirty="0"/>
              <a:t>click here</a:t>
            </a:r>
            <a:r>
              <a:rPr lang="zh-TW" altLang="en-US" dirty="0"/>
              <a:t>進入設定密碼</a:t>
            </a:r>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33</a:t>
            </a:fld>
            <a:endParaRPr lang="zh-TW" altLang="en-US"/>
          </a:p>
        </p:txBody>
      </p:sp>
    </p:spTree>
    <p:extLst>
      <p:ext uri="{BB962C8B-B14F-4D97-AF65-F5344CB8AC3E}">
        <p14:creationId xmlns:p14="http://schemas.microsoft.com/office/powerpoint/2010/main" val="1225126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重新回到</a:t>
            </a:r>
            <a:r>
              <a:rPr lang="en-US" altLang="zh-TW" dirty="0" err="1"/>
              <a:t>aws</a:t>
            </a:r>
            <a:r>
              <a:rPr lang="en-US" altLang="zh-TW" dirty="0"/>
              <a:t> educate</a:t>
            </a:r>
            <a:r>
              <a:rPr lang="zh-TW" altLang="en-US" dirty="0"/>
              <a:t>登入</a:t>
            </a:r>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34</a:t>
            </a:fld>
            <a:endParaRPr lang="zh-TW" altLang="en-US"/>
          </a:p>
        </p:txBody>
      </p:sp>
    </p:spTree>
    <p:extLst>
      <p:ext uri="{BB962C8B-B14F-4D97-AF65-F5344CB8AC3E}">
        <p14:creationId xmlns:p14="http://schemas.microsoft.com/office/powerpoint/2010/main" val="2031206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可以看到已經擁有</a:t>
            </a:r>
            <a:r>
              <a:rPr lang="en-US" altLang="zh-TW" dirty="0"/>
              <a:t>30 credits</a:t>
            </a:r>
          </a:p>
          <a:p>
            <a:r>
              <a:rPr lang="zh-TW" altLang="en-US" dirty="0"/>
              <a:t>也可以點擊進入到帳戶確認</a:t>
            </a:r>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35</a:t>
            </a:fld>
            <a:endParaRPr lang="zh-TW" altLang="en-US"/>
          </a:p>
        </p:txBody>
      </p:sp>
    </p:spTree>
    <p:extLst>
      <p:ext uri="{BB962C8B-B14F-4D97-AF65-F5344CB8AC3E}">
        <p14:creationId xmlns:p14="http://schemas.microsoft.com/office/powerpoint/2010/main" val="1468698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可以看到</a:t>
            </a:r>
            <a:r>
              <a:rPr lang="en-US" altLang="zh-TW" dirty="0"/>
              <a:t>30 credits</a:t>
            </a:r>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36</a:t>
            </a:fld>
            <a:endParaRPr lang="zh-TW" altLang="en-US"/>
          </a:p>
        </p:txBody>
      </p:sp>
    </p:spTree>
    <p:extLst>
      <p:ext uri="{BB962C8B-B14F-4D97-AF65-F5344CB8AC3E}">
        <p14:creationId xmlns:p14="http://schemas.microsoft.com/office/powerpoint/2010/main" val="3482545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接著我們點擊</a:t>
            </a:r>
            <a:r>
              <a:rPr lang="en-US" altLang="zh-TW" dirty="0"/>
              <a:t>AWS Console</a:t>
            </a:r>
            <a:r>
              <a:rPr lang="zh-TW" altLang="en-US" dirty="0"/>
              <a:t>正式進入</a:t>
            </a:r>
            <a:r>
              <a:rPr lang="en-US" altLang="zh-TW" dirty="0"/>
              <a:t>AWS</a:t>
            </a:r>
            <a:r>
              <a:rPr lang="zh-TW" altLang="en-US" dirty="0"/>
              <a:t>工作頁面</a:t>
            </a:r>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37</a:t>
            </a:fld>
            <a:endParaRPr lang="zh-TW" altLang="en-US"/>
          </a:p>
        </p:txBody>
      </p:sp>
    </p:spTree>
    <p:extLst>
      <p:ext uri="{BB962C8B-B14F-4D97-AF65-F5344CB8AC3E}">
        <p14:creationId xmlns:p14="http://schemas.microsoft.com/office/powerpoint/2010/main" val="1767590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我們之後做的</a:t>
            </a:r>
            <a:r>
              <a:rPr lang="en-US" altLang="zh-TW" dirty="0"/>
              <a:t>AWS</a:t>
            </a:r>
            <a:r>
              <a:rPr lang="zh-TW" altLang="en-US" dirty="0"/>
              <a:t>連線實驗會在這裡進行設定</a:t>
            </a:r>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38</a:t>
            </a:fld>
            <a:endParaRPr lang="zh-TW" altLang="en-US"/>
          </a:p>
        </p:txBody>
      </p:sp>
    </p:spTree>
    <p:extLst>
      <p:ext uri="{BB962C8B-B14F-4D97-AF65-F5344CB8AC3E}">
        <p14:creationId xmlns:p14="http://schemas.microsoft.com/office/powerpoint/2010/main" val="1828217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參考來源</a:t>
            </a:r>
            <a:r>
              <a:rPr lang="en-US" altLang="zh-TW" dirty="0"/>
              <a:t>:</a:t>
            </a:r>
          </a:p>
          <a:p>
            <a:r>
              <a:rPr lang="en-US" altLang="zh-TW" dirty="0">
                <a:hlinkClick r:id="rId3"/>
              </a:rPr>
              <a:t>https://oranwind.org/-linkit-smart-7688-chuan-song-sensing-data-dao-aws-iot-new-version/</a:t>
            </a:r>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39</a:t>
            </a:fld>
            <a:endParaRPr lang="zh-TW" altLang="en-US"/>
          </a:p>
        </p:txBody>
      </p:sp>
    </p:spTree>
    <p:extLst>
      <p:ext uri="{BB962C8B-B14F-4D97-AF65-F5344CB8AC3E}">
        <p14:creationId xmlns:p14="http://schemas.microsoft.com/office/powerpoint/2010/main" val="1171257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AWS IoT </a:t>
            </a:r>
            <a:r>
              <a:rPr lang="zh-TW" altLang="en-US" sz="1200" b="0" i="0" kern="1200" dirty="0">
                <a:solidFill>
                  <a:schemeClr val="tx1"/>
                </a:solidFill>
                <a:effectLst/>
                <a:latin typeface="+mn-lt"/>
                <a:ea typeface="+mn-ea"/>
                <a:cs typeface="+mn-cs"/>
              </a:rPr>
              <a:t>提供將您的</a:t>
            </a:r>
            <a:r>
              <a:rPr lang="en-US" altLang="zh-TW" dirty="0"/>
              <a:t>IoT</a:t>
            </a:r>
            <a:r>
              <a:rPr lang="zh-TW" altLang="en-US" sz="1200" b="0" i="0" kern="1200" dirty="0">
                <a:solidFill>
                  <a:schemeClr val="tx1"/>
                </a:solidFill>
                <a:effectLst/>
                <a:latin typeface="+mn-lt"/>
                <a:ea typeface="+mn-ea"/>
                <a:cs typeface="+mn-cs"/>
              </a:rPr>
              <a:t>設備與其它設備相連接的 </a:t>
            </a:r>
            <a:r>
              <a:rPr lang="en-US" altLang="zh-TW" sz="1200" b="0" i="0" kern="1200" dirty="0">
                <a:solidFill>
                  <a:schemeClr val="tx1"/>
                </a:solidFill>
                <a:effectLst/>
                <a:latin typeface="+mn-lt"/>
                <a:ea typeface="+mn-ea"/>
                <a:cs typeface="+mn-cs"/>
              </a:rPr>
              <a:t>AWS </a:t>
            </a:r>
            <a:r>
              <a:rPr lang="zh-TW" altLang="en-US" sz="1200" b="0" i="0" kern="1200" dirty="0">
                <a:solidFill>
                  <a:schemeClr val="tx1"/>
                </a:solidFill>
                <a:effectLst/>
                <a:latin typeface="+mn-lt"/>
                <a:ea typeface="+mn-ea"/>
                <a:cs typeface="+mn-cs"/>
              </a:rPr>
              <a:t>雲端服務</a:t>
            </a:r>
            <a:r>
              <a:rPr lang="zh-TW" altLang="en-US" dirty="0"/>
              <a:t>，那它的通信方式支持</a:t>
            </a:r>
            <a:r>
              <a:rPr lang="en-US" altLang="zh-TW" dirty="0"/>
              <a:t>MQTT</a:t>
            </a:r>
            <a:r>
              <a:rPr lang="zh-TW" altLang="en-US" dirty="0"/>
              <a:t>和</a:t>
            </a:r>
            <a:r>
              <a:rPr lang="en-US" altLang="zh-TW" dirty="0"/>
              <a:t>HTTPS</a:t>
            </a:r>
            <a:r>
              <a:rPr lang="zh-TW" altLang="en-US" dirty="0"/>
              <a:t>，我後面的教學是使用</a:t>
            </a:r>
            <a:r>
              <a:rPr lang="en-US" altLang="zh-TW" dirty="0"/>
              <a:t>MQTT</a:t>
            </a:r>
            <a:r>
              <a:rPr lang="zh-TW" altLang="en-US" dirty="0"/>
              <a:t>。</a:t>
            </a:r>
            <a:endParaRPr lang="en-US" altLang="zh-TW" dirty="0"/>
          </a:p>
          <a:p>
            <a:endParaRPr lang="en-US" altLang="zh-TW" dirty="0"/>
          </a:p>
          <a:p>
            <a:r>
              <a:rPr lang="zh-TW" altLang="en-US" dirty="0"/>
              <a:t>參考資料</a:t>
            </a:r>
            <a:r>
              <a:rPr lang="en-US" altLang="zh-TW" dirty="0"/>
              <a:t>:</a:t>
            </a:r>
            <a:r>
              <a:rPr lang="zh-TW" altLang="en-US" dirty="0"/>
              <a:t> </a:t>
            </a:r>
            <a:r>
              <a:rPr lang="en-US" altLang="zh-TW" dirty="0"/>
              <a:t>https://docs.aws.amazon.com/zh_tw/iot/latest/developerguide/aws-iot-how-it-works.html</a:t>
            </a:r>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40</a:t>
            </a:fld>
            <a:endParaRPr lang="zh-TW" altLang="en-US"/>
          </a:p>
        </p:txBody>
      </p:sp>
    </p:spTree>
    <p:extLst>
      <p:ext uri="{BB962C8B-B14F-4D97-AF65-F5344CB8AC3E}">
        <p14:creationId xmlns:p14="http://schemas.microsoft.com/office/powerpoint/2010/main" val="1980622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這張圖是</a:t>
            </a:r>
            <a:r>
              <a:rPr lang="en-US" altLang="zh-TW" dirty="0"/>
              <a:t>AWS IoT</a:t>
            </a:r>
            <a:r>
              <a:rPr lang="zh-TW" altLang="en-US" dirty="0"/>
              <a:t>服務概述</a:t>
            </a:r>
            <a:endParaRPr lang="en-US" altLang="zh-TW" dirty="0"/>
          </a:p>
          <a:p>
            <a:r>
              <a:rPr lang="zh-TW" altLang="en-US" dirty="0"/>
              <a:t>主要分為</a:t>
            </a:r>
            <a:r>
              <a:rPr lang="en-US" altLang="zh-TW" dirty="0"/>
              <a:t>data services</a:t>
            </a:r>
            <a:r>
              <a:rPr lang="zh-TW" altLang="en-US" dirty="0"/>
              <a:t>和</a:t>
            </a:r>
            <a:r>
              <a:rPr lang="en-US" altLang="zh-TW" dirty="0"/>
              <a:t>control services</a:t>
            </a:r>
            <a:r>
              <a:rPr lang="zh-TW" altLang="en-US" dirty="0"/>
              <a:t>及</a:t>
            </a:r>
            <a:r>
              <a:rPr lang="en-US" altLang="zh-TW" dirty="0"/>
              <a:t>device software</a:t>
            </a:r>
            <a:r>
              <a:rPr lang="zh-TW" altLang="en-US" dirty="0"/>
              <a:t>，下面會依序介紹。</a:t>
            </a:r>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41</a:t>
            </a:fld>
            <a:endParaRPr lang="zh-TW" altLang="en-US"/>
          </a:p>
        </p:txBody>
      </p:sp>
    </p:spTree>
    <p:extLst>
      <p:ext uri="{BB962C8B-B14F-4D97-AF65-F5344CB8AC3E}">
        <p14:creationId xmlns:p14="http://schemas.microsoft.com/office/powerpoint/2010/main" val="2760781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AWS IoT</a:t>
            </a:r>
            <a:r>
              <a:rPr lang="zh-TW" altLang="en-US" dirty="0"/>
              <a:t>設備軟體</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dirty="0"/>
              <a:t>AWS IoT Greengrass:</a:t>
            </a:r>
            <a:r>
              <a:rPr lang="zh-TW" altLang="en-US" dirty="0"/>
              <a:t> 將</a:t>
            </a:r>
            <a:r>
              <a:rPr lang="en-US" altLang="zh-TW" dirty="0"/>
              <a:t>AWS</a:t>
            </a:r>
            <a:r>
              <a:rPr lang="zh-TW" altLang="en-US" dirty="0"/>
              <a:t>擴展到了邊緣設備，因此它們可以對生成的數據在</a:t>
            </a:r>
            <a:r>
              <a:rPr lang="en-US" altLang="zh-TW" dirty="0"/>
              <a:t>local</a:t>
            </a:r>
            <a:r>
              <a:rPr lang="zh-TW" altLang="en-US" dirty="0"/>
              <a:t>端進行處理，將</a:t>
            </a:r>
            <a:r>
              <a:rPr lang="en-US" altLang="zh-TW" dirty="0"/>
              <a:t>cloud</a:t>
            </a:r>
            <a:r>
              <a:rPr lang="zh-TW" altLang="en-US" dirty="0"/>
              <a:t>端用於管理、分析和儲存。（連接的設備可以運行</a:t>
            </a:r>
            <a:r>
              <a:rPr lang="en-US" altLang="zh-TW" dirty="0"/>
              <a:t>AWS Lambda</a:t>
            </a:r>
            <a:r>
              <a:rPr lang="zh-TW" altLang="en-US" dirty="0"/>
              <a:t>函數，</a:t>
            </a:r>
            <a:r>
              <a:rPr lang="en-US" altLang="zh-TW" dirty="0"/>
              <a:t>Docker</a:t>
            </a:r>
            <a:r>
              <a:rPr lang="zh-TW" altLang="en-US" dirty="0"/>
              <a:t>容器）</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dirty="0"/>
              <a:t>AWS IoT Device Tester:</a:t>
            </a:r>
            <a:r>
              <a:rPr lang="zh-TW" altLang="en-US" dirty="0"/>
              <a:t> 主要是適用於</a:t>
            </a:r>
            <a:r>
              <a:rPr lang="en-US" altLang="zh-TW" dirty="0" err="1"/>
              <a:t>FreeRTOS</a:t>
            </a:r>
            <a:r>
              <a:rPr lang="zh-TW" altLang="en-US" dirty="0"/>
              <a:t>和</a:t>
            </a:r>
            <a:r>
              <a:rPr lang="en-US" altLang="zh-TW" dirty="0"/>
              <a:t>AWS IoT Greengrass</a:t>
            </a:r>
            <a:r>
              <a:rPr lang="zh-TW" altLang="en-US" dirty="0"/>
              <a:t>的</a:t>
            </a:r>
            <a:r>
              <a:rPr lang="en-US" altLang="zh-TW" dirty="0"/>
              <a:t>AWS IoT Device Tester</a:t>
            </a:r>
            <a:r>
              <a:rPr lang="zh-TW" altLang="en-US" dirty="0"/>
              <a:t>，它是用於微控制器的測試自動化工具。（就是說你可以透過它測試您的設備，以確定它是否將運行</a:t>
            </a:r>
            <a:r>
              <a:rPr lang="en-US" altLang="zh-TW" dirty="0" err="1"/>
              <a:t>FreeRTOS</a:t>
            </a:r>
            <a:r>
              <a:rPr lang="zh-TW" altLang="en-US" dirty="0"/>
              <a:t>或</a:t>
            </a:r>
            <a:r>
              <a:rPr lang="en-US" altLang="zh-TW" dirty="0"/>
              <a:t>AWS IoT Greengrass</a:t>
            </a:r>
            <a:r>
              <a:rPr lang="zh-TW" altLang="en-US" dirty="0"/>
              <a:t>並與</a:t>
            </a:r>
            <a:r>
              <a:rPr lang="en-US" altLang="zh-TW" dirty="0"/>
              <a:t>AWS IoT</a:t>
            </a:r>
            <a:r>
              <a:rPr lang="zh-TW" altLang="en-US" dirty="0"/>
              <a:t>服務相互操作）</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dirty="0"/>
              <a:t>AWS IoT Device SDKs:</a:t>
            </a:r>
            <a:r>
              <a:rPr lang="zh-TW" altLang="en-US" dirty="0"/>
              <a:t> 可以</a:t>
            </a:r>
            <a:r>
              <a:rPr lang="zh-TW" altLang="en-US" sz="1200" b="0" i="0" kern="1200" dirty="0">
                <a:solidFill>
                  <a:schemeClr val="tx1"/>
                </a:solidFill>
                <a:effectLst/>
                <a:latin typeface="+mn-lt"/>
                <a:ea typeface="+mn-ea"/>
                <a:cs typeface="+mn-cs"/>
              </a:rPr>
              <a:t>幫助您將設備連接至 </a:t>
            </a:r>
            <a:r>
              <a:rPr lang="en-US" altLang="zh-TW" sz="1200" b="0" i="0" kern="1200" dirty="0">
                <a:solidFill>
                  <a:schemeClr val="tx1"/>
                </a:solidFill>
                <a:effectLst/>
                <a:latin typeface="+mn-lt"/>
                <a:ea typeface="+mn-ea"/>
                <a:cs typeface="+mn-cs"/>
              </a:rPr>
              <a:t>AWS IoT</a:t>
            </a:r>
            <a:r>
              <a:rPr lang="zh-TW" altLang="en-US" sz="1200" b="0" i="0" kern="1200" dirty="0">
                <a:solidFill>
                  <a:schemeClr val="tx1"/>
                </a:solidFill>
                <a:effectLst/>
                <a:latin typeface="+mn-lt"/>
                <a:ea typeface="+mn-ea"/>
                <a:cs typeface="+mn-cs"/>
              </a:rPr>
              <a:t>，而</a:t>
            </a:r>
            <a:r>
              <a:rPr lang="en-US" altLang="zh-TW" sz="1200" b="0" i="0" kern="1200" dirty="0">
                <a:solidFill>
                  <a:schemeClr val="tx1"/>
                </a:solidFill>
                <a:effectLst/>
                <a:latin typeface="+mn-lt"/>
                <a:ea typeface="+mn-ea"/>
                <a:cs typeface="+mn-cs"/>
              </a:rPr>
              <a:t>AWS IoT</a:t>
            </a:r>
            <a:r>
              <a:rPr lang="zh-TW" altLang="en-US" sz="1200" b="0" i="0" kern="1200" dirty="0">
                <a:solidFill>
                  <a:schemeClr val="tx1"/>
                </a:solidFill>
                <a:effectLst/>
                <a:latin typeface="+mn-lt"/>
                <a:ea typeface="+mn-ea"/>
                <a:cs typeface="+mn-cs"/>
              </a:rPr>
              <a:t>上軟體開發套件包含開放原始碼程式庫、開發人員指南與範例以及移植指南，因此您能夠在自選硬體平台上建置創新的 </a:t>
            </a:r>
            <a:r>
              <a:rPr lang="en-US" altLang="zh-TW" sz="1200" b="0" i="0" kern="1200" dirty="0">
                <a:solidFill>
                  <a:schemeClr val="tx1"/>
                </a:solidFill>
                <a:effectLst/>
                <a:latin typeface="+mn-lt"/>
                <a:ea typeface="+mn-ea"/>
                <a:cs typeface="+mn-cs"/>
              </a:rPr>
              <a:t>IoT </a:t>
            </a:r>
            <a:r>
              <a:rPr lang="zh-TW" altLang="en-US" sz="1200" b="0" i="0" kern="1200" dirty="0">
                <a:solidFill>
                  <a:schemeClr val="tx1"/>
                </a:solidFill>
                <a:effectLst/>
                <a:latin typeface="+mn-lt"/>
                <a:ea typeface="+mn-ea"/>
                <a:cs typeface="+mn-cs"/>
              </a:rPr>
              <a:t>產品。</a:t>
            </a:r>
            <a:endParaRPr lang="en-US" altLang="zh-TW"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dirty="0" err="1"/>
              <a:t>FreeRTOS</a:t>
            </a:r>
            <a:r>
              <a:rPr lang="en-US" altLang="zh-TW" dirty="0"/>
              <a:t>:</a:t>
            </a:r>
            <a:r>
              <a:rPr lang="zh-TW" altLang="en-US" dirty="0"/>
              <a:t> </a:t>
            </a:r>
            <a:r>
              <a:rPr lang="en-US" altLang="zh-TW" dirty="0" err="1"/>
              <a:t>FreeRTOS</a:t>
            </a:r>
            <a:r>
              <a:rPr lang="zh-TW" altLang="en-US" dirty="0"/>
              <a:t>系統可以將您的小型低功耗設備安全地連接到</a:t>
            </a:r>
            <a:r>
              <a:rPr lang="en-US" altLang="zh-TW" dirty="0"/>
              <a:t>AWS IoT</a:t>
            </a:r>
            <a:r>
              <a:rPr lang="zh-TW" altLang="en-US" dirty="0"/>
              <a:t>，並支持運行</a:t>
            </a:r>
            <a:r>
              <a:rPr lang="en-US" altLang="zh-TW" dirty="0"/>
              <a:t>AWS IoT Greengrass</a:t>
            </a:r>
            <a:r>
              <a:rPr lang="zh-TW" altLang="en-US" dirty="0"/>
              <a:t>的更強大的邊緣設備。（這部分是有</a:t>
            </a:r>
            <a:r>
              <a:rPr lang="en-US" altLang="zh-TW" dirty="0"/>
              <a:t>source code</a:t>
            </a:r>
            <a:r>
              <a:rPr lang="zh-TW" altLang="en-US" dirty="0"/>
              <a:t>的）</a:t>
            </a:r>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42</a:t>
            </a:fld>
            <a:endParaRPr lang="zh-TW" altLang="en-US"/>
          </a:p>
        </p:txBody>
      </p:sp>
    </p:spTree>
    <p:extLst>
      <p:ext uri="{BB962C8B-B14F-4D97-AF65-F5344CB8AC3E}">
        <p14:creationId xmlns:p14="http://schemas.microsoft.com/office/powerpoint/2010/main" val="374885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 altLang="zh-TW" sz="1200" b="0" i="0" kern="1200" dirty="0">
                <a:solidFill>
                  <a:schemeClr val="tx1"/>
                </a:solidFill>
                <a:effectLst/>
                <a:latin typeface="+mn-lt"/>
                <a:ea typeface="+mn-ea"/>
                <a:cs typeface="+mn-cs"/>
              </a:rPr>
              <a:t>Simple Storage Service</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縮寫就是三個大寫的</a:t>
            </a:r>
            <a:r>
              <a:rPr lang="en" altLang="zh-TW" sz="1200" b="0" i="0" kern="1200" dirty="0">
                <a:solidFill>
                  <a:schemeClr val="tx1"/>
                </a:solidFill>
                <a:effectLst/>
                <a:latin typeface="+mn-lt"/>
                <a:ea typeface="+mn-ea"/>
                <a:cs typeface="+mn-cs"/>
              </a:rPr>
              <a:t>S</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所以稱為</a:t>
            </a:r>
            <a:r>
              <a:rPr lang="en" altLang="zh-TW" sz="1200" b="0" i="0" kern="1200" dirty="0">
                <a:solidFill>
                  <a:schemeClr val="tx1"/>
                </a:solidFill>
                <a:effectLst/>
                <a:latin typeface="+mn-lt"/>
                <a:ea typeface="+mn-ea"/>
                <a:cs typeface="+mn-cs"/>
              </a:rPr>
              <a:t>S3</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直譯翻譯的話接近</a:t>
            </a:r>
            <a:r>
              <a:rPr lang="en" altLang="zh-TW" sz="1200" b="0" i="0" kern="1200" dirty="0">
                <a:solidFill>
                  <a:schemeClr val="tx1"/>
                </a:solidFill>
                <a:effectLst/>
                <a:latin typeface="+mn-lt"/>
                <a:ea typeface="+mn-ea"/>
                <a:cs typeface="+mn-cs"/>
              </a:rPr>
              <a:t>Simple(</a:t>
            </a:r>
            <a:r>
              <a:rPr lang="zh-TW" altLang="en-US" sz="1200" b="0" i="0" kern="1200" dirty="0">
                <a:solidFill>
                  <a:schemeClr val="tx1"/>
                </a:solidFill>
                <a:effectLst/>
                <a:latin typeface="+mn-lt"/>
                <a:ea typeface="+mn-ea"/>
                <a:cs typeface="+mn-cs"/>
              </a:rPr>
              <a:t>簡單</a:t>
            </a:r>
            <a:r>
              <a:rPr lang="en-US" altLang="zh-TW" sz="1200" b="0" i="0" kern="1200" dirty="0">
                <a:solidFill>
                  <a:schemeClr val="tx1"/>
                </a:solidFill>
                <a:effectLst/>
                <a:latin typeface="+mn-lt"/>
                <a:ea typeface="+mn-ea"/>
                <a:cs typeface="+mn-cs"/>
              </a:rPr>
              <a:t>) </a:t>
            </a:r>
            <a:r>
              <a:rPr lang="en" altLang="zh-TW" sz="1200" b="0" i="0" kern="1200" dirty="0">
                <a:solidFill>
                  <a:schemeClr val="tx1"/>
                </a:solidFill>
                <a:effectLst/>
                <a:latin typeface="+mn-lt"/>
                <a:ea typeface="+mn-ea"/>
                <a:cs typeface="+mn-cs"/>
              </a:rPr>
              <a:t>Storage(</a:t>
            </a:r>
            <a:r>
              <a:rPr lang="zh-TW" altLang="en-US" sz="1200" b="0" i="0" kern="1200" dirty="0">
                <a:solidFill>
                  <a:schemeClr val="tx1"/>
                </a:solidFill>
                <a:effectLst/>
                <a:latin typeface="+mn-lt"/>
                <a:ea typeface="+mn-ea"/>
                <a:cs typeface="+mn-cs"/>
              </a:rPr>
              <a:t>儲存</a:t>
            </a:r>
            <a:r>
              <a:rPr lang="en-US" altLang="zh-TW" sz="1200" b="0" i="0" kern="1200" dirty="0">
                <a:solidFill>
                  <a:schemeClr val="tx1"/>
                </a:solidFill>
                <a:effectLst/>
                <a:latin typeface="+mn-lt"/>
                <a:ea typeface="+mn-ea"/>
                <a:cs typeface="+mn-cs"/>
              </a:rPr>
              <a:t>) </a:t>
            </a:r>
            <a:r>
              <a:rPr lang="en" altLang="zh-TW" sz="1200" b="0" i="0" kern="1200" dirty="0">
                <a:solidFill>
                  <a:schemeClr val="tx1"/>
                </a:solidFill>
                <a:effectLst/>
                <a:latin typeface="+mn-lt"/>
                <a:ea typeface="+mn-ea"/>
                <a:cs typeface="+mn-cs"/>
              </a:rPr>
              <a:t>Service(</a:t>
            </a:r>
            <a:r>
              <a:rPr lang="zh-TW" altLang="en-US" sz="1200" b="0" i="0" kern="1200" dirty="0">
                <a:solidFill>
                  <a:schemeClr val="tx1"/>
                </a:solidFill>
                <a:effectLst/>
                <a:latin typeface="+mn-lt"/>
                <a:ea typeface="+mn-ea"/>
                <a:cs typeface="+mn-cs"/>
              </a:rPr>
              <a:t>服務</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常見的用法就是當成圖片的外部圖床空間或是檔案，也有聽說有些人會直接配合</a:t>
            </a:r>
            <a:r>
              <a:rPr lang="en" altLang="zh-TW" sz="1200" b="0" i="0" kern="1200" dirty="0">
                <a:solidFill>
                  <a:schemeClr val="tx1"/>
                </a:solidFill>
                <a:effectLst/>
                <a:latin typeface="+mn-lt"/>
                <a:ea typeface="+mn-ea"/>
                <a:cs typeface="+mn-cs"/>
              </a:rPr>
              <a:t>Amazon Cloudfront </a:t>
            </a:r>
            <a:r>
              <a:rPr lang="zh-TW" altLang="en-US" sz="1200" b="0" i="0" kern="1200" dirty="0">
                <a:solidFill>
                  <a:schemeClr val="tx1"/>
                </a:solidFill>
                <a:effectLst/>
                <a:latin typeface="+mn-lt"/>
                <a:ea typeface="+mn-ea"/>
                <a:cs typeface="+mn-cs"/>
              </a:rPr>
              <a:t>服務製作成靜態網站</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比較少見</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，也有人拿來當作線上影片服務的儲存空間。</a:t>
            </a:r>
          </a:p>
          <a:p>
            <a:r>
              <a:rPr lang="zh-TW" altLang="en-US" sz="1200" b="0" i="0" kern="1200" dirty="0">
                <a:solidFill>
                  <a:schemeClr val="tx1"/>
                </a:solidFill>
                <a:effectLst/>
                <a:latin typeface="+mn-lt"/>
                <a:ea typeface="+mn-ea"/>
                <a:cs typeface="+mn-cs"/>
              </a:rPr>
              <a:t> </a:t>
            </a:r>
          </a:p>
          <a:p>
            <a:r>
              <a:rPr lang="en" altLang="zh-TW" sz="1200" b="0" i="0" kern="1200" dirty="0">
                <a:solidFill>
                  <a:schemeClr val="tx1"/>
                </a:solidFill>
                <a:effectLst/>
                <a:latin typeface="+mn-lt"/>
                <a:ea typeface="+mn-ea"/>
                <a:cs typeface="+mn-cs"/>
              </a:rPr>
              <a:t>S3 </a:t>
            </a:r>
            <a:r>
              <a:rPr lang="zh-TW" altLang="en-US" sz="1200" b="0" i="0" kern="1200" dirty="0">
                <a:solidFill>
                  <a:schemeClr val="tx1"/>
                </a:solidFill>
                <a:effectLst/>
                <a:latin typeface="+mn-lt"/>
                <a:ea typeface="+mn-ea"/>
                <a:cs typeface="+mn-cs"/>
              </a:rPr>
              <a:t>大概是除了</a:t>
            </a:r>
            <a:r>
              <a:rPr lang="en" altLang="zh-TW" sz="1200" b="0" i="0" kern="1200" dirty="0">
                <a:solidFill>
                  <a:schemeClr val="tx1"/>
                </a:solidFill>
                <a:effectLst/>
                <a:latin typeface="+mn-lt"/>
                <a:ea typeface="+mn-ea"/>
                <a:cs typeface="+mn-cs"/>
              </a:rPr>
              <a:t>EC2</a:t>
            </a:r>
            <a:r>
              <a:rPr lang="zh-TW" altLang="en-US" sz="1200" b="0" i="0" kern="1200" dirty="0">
                <a:solidFill>
                  <a:schemeClr val="tx1"/>
                </a:solidFill>
                <a:effectLst/>
                <a:latin typeface="+mn-lt"/>
                <a:ea typeface="+mn-ea"/>
                <a:cs typeface="+mn-cs"/>
              </a:rPr>
              <a:t>之外比較常見的使用</a:t>
            </a:r>
            <a:r>
              <a:rPr lang="en" altLang="zh-TW" sz="1200" b="0" i="0" kern="1200" dirty="0">
                <a:solidFill>
                  <a:schemeClr val="tx1"/>
                </a:solidFill>
                <a:effectLst/>
                <a:latin typeface="+mn-lt"/>
                <a:ea typeface="+mn-ea"/>
                <a:cs typeface="+mn-cs"/>
              </a:rPr>
              <a:t>AWS</a:t>
            </a:r>
            <a:r>
              <a:rPr lang="zh-TW" altLang="en-US" sz="1200" b="0" i="0" kern="1200" dirty="0">
                <a:solidFill>
                  <a:schemeClr val="tx1"/>
                </a:solidFill>
                <a:effectLst/>
                <a:latin typeface="+mn-lt"/>
                <a:ea typeface="+mn-ea"/>
                <a:cs typeface="+mn-cs"/>
              </a:rPr>
              <a:t>的原因</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通常在圖文網站中都會有圖床</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專門放圖的可對外傳輸空間</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的需求，這是因為</a:t>
            </a:r>
            <a:r>
              <a:rPr lang="en" altLang="zh-TW" sz="1200" b="0" i="0" kern="1200" dirty="0">
                <a:solidFill>
                  <a:schemeClr val="tx1"/>
                </a:solidFill>
                <a:effectLst/>
                <a:latin typeface="+mn-lt"/>
                <a:ea typeface="+mn-ea"/>
                <a:cs typeface="+mn-cs"/>
              </a:rPr>
              <a:t>Web Server</a:t>
            </a:r>
            <a:r>
              <a:rPr lang="zh-TW" altLang="en-US" sz="1200" b="0" i="0" kern="1200" dirty="0">
                <a:solidFill>
                  <a:schemeClr val="tx1"/>
                </a:solidFill>
                <a:effectLst/>
                <a:latin typeface="+mn-lt"/>
                <a:ea typeface="+mn-ea"/>
                <a:cs typeface="+mn-cs"/>
              </a:rPr>
              <a:t>一次能處理的訪問數是有限的，而圖片、影片、檔案比起</a:t>
            </a:r>
            <a:r>
              <a:rPr lang="en" altLang="zh-TW" sz="1200" b="0" i="0" kern="1200" dirty="0">
                <a:solidFill>
                  <a:schemeClr val="tx1"/>
                </a:solidFill>
                <a:effectLst/>
                <a:latin typeface="+mn-lt"/>
                <a:ea typeface="+mn-ea"/>
                <a:cs typeface="+mn-cs"/>
              </a:rPr>
              <a:t>HTML</a:t>
            </a:r>
            <a:r>
              <a:rPr lang="zh-TW" altLang="en-US" sz="1200" b="0" i="0" kern="1200" dirty="0">
                <a:solidFill>
                  <a:schemeClr val="tx1"/>
                </a:solidFill>
                <a:effectLst/>
                <a:latin typeface="+mn-lt"/>
                <a:ea typeface="+mn-ea"/>
                <a:cs typeface="+mn-cs"/>
              </a:rPr>
              <a:t>文字檔總是大的許多，而且其實不需要使用到後端程式去處理，</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所以如果放在外部的伺服器可以有效的降低主要伺服器的負載。</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依照網站性質，就算優化了</a:t>
            </a:r>
            <a:r>
              <a:rPr lang="en-US" altLang="zh-TW" sz="1200" b="0" i="0" kern="1200" dirty="0">
                <a:solidFill>
                  <a:schemeClr val="tx1"/>
                </a:solidFill>
                <a:effectLst/>
                <a:latin typeface="+mn-lt"/>
                <a:ea typeface="+mn-ea"/>
                <a:cs typeface="+mn-cs"/>
              </a:rPr>
              <a:t>100</a:t>
            </a:r>
            <a:r>
              <a:rPr lang="zh-TW" altLang="en-US" sz="1200" b="0" i="0" kern="1200" dirty="0">
                <a:solidFill>
                  <a:schemeClr val="tx1"/>
                </a:solidFill>
                <a:effectLst/>
                <a:latin typeface="+mn-lt"/>
                <a:ea typeface="+mn-ea"/>
                <a:cs typeface="+mn-cs"/>
              </a:rPr>
              <a:t>倍也是有可能的。而</a:t>
            </a:r>
            <a:r>
              <a:rPr lang="en" altLang="zh-TW" sz="1200" b="0" i="0" kern="1200" dirty="0">
                <a:solidFill>
                  <a:schemeClr val="tx1"/>
                </a:solidFill>
                <a:effectLst/>
                <a:latin typeface="+mn-lt"/>
                <a:ea typeface="+mn-ea"/>
                <a:cs typeface="+mn-cs"/>
              </a:rPr>
              <a:t>S3</a:t>
            </a:r>
            <a:r>
              <a:rPr lang="zh-TW" altLang="en-US" sz="1200" b="0" i="0" kern="1200" dirty="0">
                <a:solidFill>
                  <a:schemeClr val="tx1"/>
                </a:solidFill>
                <a:effectLst/>
                <a:latin typeface="+mn-lt"/>
                <a:ea typeface="+mn-ea"/>
                <a:cs typeface="+mn-cs"/>
              </a:rPr>
              <a:t>就是那個可對外傳輸資料的伺服器空間。</a:t>
            </a:r>
          </a:p>
          <a:p>
            <a:r>
              <a:rPr lang="zh-TW" altLang="en-US" sz="1200" b="0" i="0"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不過</a:t>
            </a:r>
            <a:r>
              <a:rPr lang="en" altLang="zh-TW" sz="1200" b="0" i="0" kern="1200" dirty="0">
                <a:solidFill>
                  <a:schemeClr val="tx1"/>
                </a:solidFill>
                <a:effectLst/>
                <a:latin typeface="+mn-lt"/>
                <a:ea typeface="+mn-ea"/>
                <a:cs typeface="+mn-cs"/>
              </a:rPr>
              <a:t>S3</a:t>
            </a:r>
            <a:r>
              <a:rPr lang="zh-TW" altLang="en-US" sz="1200" b="0" i="0" kern="1200" dirty="0">
                <a:solidFill>
                  <a:schemeClr val="tx1"/>
                </a:solidFill>
                <a:effectLst/>
                <a:latin typeface="+mn-lt"/>
                <a:ea typeface="+mn-ea"/>
                <a:cs typeface="+mn-cs"/>
              </a:rPr>
              <a:t>也有私有雲的概念，所以他除了可以被公開存取外，也可以只被內部存取。</a:t>
            </a:r>
            <a:endParaRPr lang="en-US" altLang="zh-TW" sz="1200" b="0" i="0" kern="1200" dirty="0">
              <a:solidFill>
                <a:schemeClr val="tx1"/>
              </a:solidFill>
              <a:effectLst/>
              <a:latin typeface="+mn-lt"/>
              <a:ea typeface="+mn-ea"/>
              <a:cs typeface="+mn-cs"/>
            </a:endParaRPr>
          </a:p>
          <a:p>
            <a:r>
              <a:rPr lang="en" altLang="zh-TW" sz="1200" b="0" i="0" kern="1200" dirty="0">
                <a:solidFill>
                  <a:schemeClr val="tx1"/>
                </a:solidFill>
                <a:effectLst/>
                <a:latin typeface="+mn-lt"/>
                <a:ea typeface="+mn-ea"/>
                <a:cs typeface="+mn-cs"/>
              </a:rPr>
              <a:t>S3</a:t>
            </a:r>
            <a:r>
              <a:rPr lang="zh-TW" altLang="en-US" sz="1200" b="0" i="0" kern="1200" dirty="0">
                <a:solidFill>
                  <a:schemeClr val="tx1"/>
                </a:solidFill>
                <a:effectLst/>
                <a:latin typeface="+mn-lt"/>
                <a:ea typeface="+mn-ea"/>
                <a:cs typeface="+mn-cs"/>
              </a:rPr>
              <a:t>使用起來跟一般的網路空間沒太大的差異，除了它的根目錄被稱作</a:t>
            </a:r>
            <a:r>
              <a:rPr lang="en" altLang="zh-TW" sz="1200" b="0" i="0" kern="1200" dirty="0">
                <a:solidFill>
                  <a:schemeClr val="tx1"/>
                </a:solidFill>
                <a:effectLst/>
                <a:latin typeface="+mn-lt"/>
                <a:ea typeface="+mn-ea"/>
                <a:cs typeface="+mn-cs"/>
              </a:rPr>
              <a:t>Bucket(</a:t>
            </a:r>
            <a:r>
              <a:rPr lang="zh-TW" altLang="en-US" sz="1200" b="0" i="0" kern="1200" dirty="0">
                <a:solidFill>
                  <a:schemeClr val="tx1"/>
                </a:solidFill>
                <a:effectLst/>
                <a:latin typeface="+mn-lt"/>
                <a:ea typeface="+mn-ea"/>
                <a:cs typeface="+mn-cs"/>
              </a:rPr>
              <a:t>籃子</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，並且需要為他命名一個獨特的名稱，全世界都不能相同，因為他會對應到外部的</a:t>
            </a:r>
            <a:r>
              <a:rPr lang="en" altLang="zh-TW" sz="1200" b="0" i="0" kern="1200" dirty="0">
                <a:solidFill>
                  <a:schemeClr val="tx1"/>
                </a:solidFill>
                <a:effectLst/>
                <a:latin typeface="+mn-lt"/>
                <a:ea typeface="+mn-ea"/>
                <a:cs typeface="+mn-cs"/>
              </a:rPr>
              <a:t>URL</a:t>
            </a:r>
            <a:r>
              <a:rPr lang="zh-TW" altLang="en-US" sz="1200" b="0" i="0" kern="1200" dirty="0">
                <a:solidFill>
                  <a:schemeClr val="tx1"/>
                </a:solidFill>
                <a:effectLst/>
                <a:latin typeface="+mn-lt"/>
                <a:ea typeface="+mn-ea"/>
                <a:cs typeface="+mn-cs"/>
              </a:rPr>
              <a:t>網址，總不可能不同的使用者用同樣的</a:t>
            </a:r>
            <a:r>
              <a:rPr lang="en" altLang="zh-TW" sz="1200" b="0" i="0" kern="1200" dirty="0">
                <a:solidFill>
                  <a:schemeClr val="tx1"/>
                </a:solidFill>
                <a:effectLst/>
                <a:latin typeface="+mn-lt"/>
                <a:ea typeface="+mn-ea"/>
                <a:cs typeface="+mn-cs"/>
              </a:rPr>
              <a:t>URL</a:t>
            </a:r>
            <a:r>
              <a:rPr lang="zh-TW" altLang="en-US" sz="1200" b="0" i="0" kern="1200" dirty="0">
                <a:solidFill>
                  <a:schemeClr val="tx1"/>
                </a:solidFill>
                <a:effectLst/>
                <a:latin typeface="+mn-lt"/>
                <a:ea typeface="+mn-ea"/>
                <a:cs typeface="+mn-cs"/>
              </a:rPr>
              <a:t>網址互相干擾吧！</a:t>
            </a:r>
          </a:p>
          <a:p>
            <a:r>
              <a:rPr lang="zh-TW" altLang="en-US" sz="1200" b="0" i="0"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講到</a:t>
            </a:r>
            <a:r>
              <a:rPr lang="en" altLang="zh-TW" sz="1200" b="0" i="0" kern="1200" dirty="0">
                <a:solidFill>
                  <a:schemeClr val="tx1"/>
                </a:solidFill>
                <a:effectLst/>
                <a:latin typeface="+mn-lt"/>
                <a:ea typeface="+mn-ea"/>
                <a:cs typeface="+mn-cs"/>
              </a:rPr>
              <a:t>S3</a:t>
            </a:r>
            <a:r>
              <a:rPr lang="zh-TW" altLang="en-US" sz="1200" b="0" i="0" kern="1200" dirty="0">
                <a:solidFill>
                  <a:schemeClr val="tx1"/>
                </a:solidFill>
                <a:effectLst/>
                <a:latin typeface="+mn-lt"/>
                <a:ea typeface="+mn-ea"/>
                <a:cs typeface="+mn-cs"/>
              </a:rPr>
              <a:t>的話就一定需要講到</a:t>
            </a:r>
            <a:r>
              <a:rPr lang="en" altLang="zh-TW" sz="1200" b="0" i="0" kern="1200" dirty="0">
                <a:solidFill>
                  <a:schemeClr val="tx1"/>
                </a:solidFill>
                <a:effectLst/>
                <a:latin typeface="+mn-lt"/>
                <a:ea typeface="+mn-ea"/>
                <a:cs typeface="+mn-cs"/>
              </a:rPr>
              <a:t>API</a:t>
            </a:r>
            <a:r>
              <a:rPr lang="zh-TW" altLang="en-US" sz="1200" b="0" i="0" kern="1200" dirty="0">
                <a:solidFill>
                  <a:schemeClr val="tx1"/>
                </a:solidFill>
                <a:effectLst/>
                <a:latin typeface="+mn-lt"/>
                <a:ea typeface="+mn-ea"/>
                <a:cs typeface="+mn-cs"/>
              </a:rPr>
              <a:t>的功能，因為通常都是先上傳圖片到自己網站後再轉傳到</a:t>
            </a:r>
            <a:r>
              <a:rPr lang="en" altLang="zh-TW" sz="1200" b="0" i="0" kern="1200" dirty="0">
                <a:solidFill>
                  <a:schemeClr val="tx1"/>
                </a:solidFill>
                <a:effectLst/>
                <a:latin typeface="+mn-lt"/>
                <a:ea typeface="+mn-ea"/>
                <a:cs typeface="+mn-cs"/>
              </a:rPr>
              <a:t>S3</a:t>
            </a:r>
            <a:r>
              <a:rPr lang="zh-TW" altLang="en-US" sz="1200" b="0" i="0" kern="1200" dirty="0">
                <a:solidFill>
                  <a:schemeClr val="tx1"/>
                </a:solidFill>
                <a:effectLst/>
                <a:latin typeface="+mn-lt"/>
                <a:ea typeface="+mn-ea"/>
                <a:cs typeface="+mn-cs"/>
              </a:rPr>
              <a:t>上去。</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所以一定要有</a:t>
            </a:r>
            <a:r>
              <a:rPr lang="en" altLang="zh-TW" sz="1200" b="0" i="0" kern="1200" dirty="0">
                <a:solidFill>
                  <a:schemeClr val="tx1"/>
                </a:solidFill>
                <a:effectLst/>
                <a:latin typeface="+mn-lt"/>
                <a:ea typeface="+mn-ea"/>
                <a:cs typeface="+mn-cs"/>
              </a:rPr>
              <a:t>API End Point</a:t>
            </a:r>
            <a:r>
              <a:rPr lang="zh-TW" altLang="en-US" sz="1200" b="0" i="0" kern="1200" dirty="0">
                <a:solidFill>
                  <a:schemeClr val="tx1"/>
                </a:solidFill>
                <a:effectLst/>
                <a:latin typeface="+mn-lt"/>
                <a:ea typeface="+mn-ea"/>
                <a:cs typeface="+mn-cs"/>
              </a:rPr>
              <a:t>不然無法自動化。不過這段不算困難，</a:t>
            </a:r>
            <a:r>
              <a:rPr lang="en" altLang="zh-TW" sz="1200" b="0" i="0" kern="1200" dirty="0">
                <a:solidFill>
                  <a:schemeClr val="tx1"/>
                </a:solidFill>
                <a:effectLst/>
                <a:latin typeface="+mn-lt"/>
                <a:ea typeface="+mn-ea"/>
                <a:cs typeface="+mn-cs"/>
              </a:rPr>
              <a:t>Amazon</a:t>
            </a:r>
            <a:r>
              <a:rPr lang="zh-TW" altLang="en-US" sz="1200" b="0" i="0" kern="1200" dirty="0">
                <a:solidFill>
                  <a:schemeClr val="tx1"/>
                </a:solidFill>
                <a:effectLst/>
                <a:latin typeface="+mn-lt"/>
                <a:ea typeface="+mn-ea"/>
                <a:cs typeface="+mn-cs"/>
              </a:rPr>
              <a:t>也已經做了</a:t>
            </a:r>
            <a:r>
              <a:rPr lang="en" altLang="zh-TW" sz="1200" b="0" i="0" kern="1200" dirty="0">
                <a:solidFill>
                  <a:schemeClr val="tx1"/>
                </a:solidFill>
                <a:effectLst/>
                <a:latin typeface="+mn-lt"/>
                <a:ea typeface="+mn-ea"/>
                <a:cs typeface="+mn-cs"/>
              </a:rPr>
              <a:t>SDK</a:t>
            </a:r>
            <a:r>
              <a:rPr lang="zh-TW" altLang="en-US" sz="1200" b="0" i="0" kern="1200" dirty="0">
                <a:solidFill>
                  <a:schemeClr val="tx1"/>
                </a:solidFill>
                <a:effectLst/>
                <a:latin typeface="+mn-lt"/>
                <a:ea typeface="+mn-ea"/>
                <a:cs typeface="+mn-cs"/>
              </a:rPr>
              <a:t>讓大家使用，例如</a:t>
            </a:r>
            <a:r>
              <a:rPr lang="en" altLang="zh-TW" sz="1200" b="0" i="0" u="none" strike="noStrike" kern="1200" dirty="0">
                <a:solidFill>
                  <a:schemeClr val="tx1"/>
                </a:solidFill>
                <a:effectLst/>
                <a:latin typeface="+mn-lt"/>
                <a:ea typeface="+mn-ea"/>
                <a:cs typeface="+mn-cs"/>
                <a:hlinkClick r:id="rId3"/>
              </a:rPr>
              <a:t>PHP</a:t>
            </a:r>
            <a:r>
              <a:rPr lang="zh-TW" altLang="en-US" sz="1200" b="0" i="0" u="none" strike="noStrike" kern="1200" dirty="0">
                <a:solidFill>
                  <a:schemeClr val="tx1"/>
                </a:solidFill>
                <a:effectLst/>
                <a:latin typeface="+mn-lt"/>
                <a:ea typeface="+mn-ea"/>
                <a:cs typeface="+mn-cs"/>
                <a:hlinkClick r:id="rId3"/>
              </a:rPr>
              <a:t>版本</a:t>
            </a:r>
            <a:r>
              <a:rPr lang="zh-TW" altLang="en-US" sz="1200" b="0" i="0" kern="1200" dirty="0">
                <a:solidFill>
                  <a:schemeClr val="tx1"/>
                </a:solidFill>
                <a:effectLst/>
                <a:latin typeface="+mn-lt"/>
                <a:ea typeface="+mn-ea"/>
                <a:cs typeface="+mn-cs"/>
              </a:rPr>
              <a:t>、</a:t>
            </a:r>
            <a:r>
              <a:rPr lang="en" altLang="zh-TW" sz="1200" b="0" i="0" u="none" strike="noStrike" kern="1200" dirty="0">
                <a:solidFill>
                  <a:schemeClr val="tx1"/>
                </a:solidFill>
                <a:effectLst/>
                <a:latin typeface="+mn-lt"/>
                <a:ea typeface="+mn-ea"/>
                <a:cs typeface="+mn-cs"/>
                <a:hlinkClick r:id="rId4"/>
              </a:rPr>
              <a:t>Ruby</a:t>
            </a:r>
            <a:r>
              <a:rPr lang="zh-TW" altLang="en-US" sz="1200" b="0" i="0" u="none" strike="noStrike" kern="1200" dirty="0">
                <a:solidFill>
                  <a:schemeClr val="tx1"/>
                </a:solidFill>
                <a:effectLst/>
                <a:latin typeface="+mn-lt"/>
                <a:ea typeface="+mn-ea"/>
                <a:cs typeface="+mn-cs"/>
                <a:hlinkClick r:id="rId4"/>
              </a:rPr>
              <a:t>版本</a:t>
            </a:r>
            <a:r>
              <a:rPr lang="zh-TW" altLang="en-US" sz="1200" b="0" i="0" kern="1200" dirty="0">
                <a:solidFill>
                  <a:schemeClr val="tx1"/>
                </a:solidFill>
                <a:effectLst/>
                <a:latin typeface="+mn-lt"/>
                <a:ea typeface="+mn-ea"/>
                <a:cs typeface="+mn-cs"/>
              </a:rPr>
              <a:t>。</a:t>
            </a:r>
          </a:p>
          <a:p>
            <a:br>
              <a:rPr lang="zh-TW" altLang="en-US" dirty="0"/>
            </a:br>
            <a:endParaRPr kumimoji="1"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11</a:t>
            </a:fld>
            <a:endParaRPr lang="zh-TW" altLang="en-US"/>
          </a:p>
        </p:txBody>
      </p:sp>
    </p:spTree>
    <p:extLst>
      <p:ext uri="{BB962C8B-B14F-4D97-AF65-F5344CB8AC3E}">
        <p14:creationId xmlns:p14="http://schemas.microsoft.com/office/powerpoint/2010/main" val="1800759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AWS IoT</a:t>
            </a:r>
            <a:r>
              <a:rPr lang="zh-TW" altLang="en-US" dirty="0"/>
              <a:t>控制服務</a:t>
            </a:r>
          </a:p>
          <a:p>
            <a:pPr marL="171450" indent="-171450">
              <a:buFont typeface="Arial" panose="020B0604020202020204" pitchFamily="34" charset="0"/>
              <a:buChar char="•"/>
            </a:pPr>
            <a:r>
              <a:rPr lang="en-US" altLang="zh-TW" dirty="0"/>
              <a:t>AWS IoT</a:t>
            </a:r>
            <a:r>
              <a:rPr lang="zh-TW" altLang="en-US" dirty="0"/>
              <a:t>核心</a:t>
            </a:r>
            <a:r>
              <a:rPr lang="en-US" altLang="zh-TW" dirty="0"/>
              <a:t>:</a:t>
            </a:r>
            <a:r>
              <a:rPr lang="zh-TW" altLang="en-US" dirty="0"/>
              <a:t> 它是一項託管的雲服務，</a:t>
            </a:r>
            <a:r>
              <a:rPr lang="zh-TW" altLang="en-US" sz="1200" b="0" i="0" kern="1200" dirty="0">
                <a:solidFill>
                  <a:schemeClr val="tx1"/>
                </a:solidFill>
                <a:effectLst/>
                <a:latin typeface="+mn-lt"/>
                <a:ea typeface="+mn-ea"/>
                <a:cs typeface="+mn-cs"/>
              </a:rPr>
              <a:t>使連接設備能夠安全地與雲應用程序和其他設備進行交互。</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dirty="0"/>
              <a:t>AWS IoT</a:t>
            </a:r>
            <a:r>
              <a:rPr lang="zh-TW" altLang="en-US" dirty="0"/>
              <a:t>設備管理</a:t>
            </a:r>
            <a:r>
              <a:rPr lang="en-US" altLang="zh-TW" dirty="0"/>
              <a:t>:</a:t>
            </a:r>
            <a:r>
              <a:rPr lang="zh-TW" altLang="en-US" dirty="0"/>
              <a:t> 設備管理服務可幫助您跟踪，監視和管理構成設備群的眾多連接設備。它</a:t>
            </a:r>
            <a:r>
              <a:rPr lang="zh-TW" altLang="en-US" sz="1200" b="0" i="0" kern="1200" dirty="0">
                <a:solidFill>
                  <a:schemeClr val="tx1"/>
                </a:solidFill>
                <a:effectLst/>
                <a:latin typeface="+mn-lt"/>
                <a:ea typeface="+mn-ea"/>
                <a:cs typeface="+mn-cs"/>
              </a:rPr>
              <a:t>可幫助您確保您的</a:t>
            </a:r>
            <a:r>
              <a:rPr lang="en-US" altLang="zh-TW" sz="1200" b="0" i="0" kern="1200" dirty="0">
                <a:solidFill>
                  <a:schemeClr val="tx1"/>
                </a:solidFill>
                <a:effectLst/>
                <a:latin typeface="+mn-lt"/>
                <a:ea typeface="+mn-ea"/>
                <a:cs typeface="+mn-cs"/>
              </a:rPr>
              <a:t>IOT</a:t>
            </a:r>
            <a:r>
              <a:rPr lang="zh-TW" altLang="en-US" sz="1200" b="0" i="0" kern="1200" dirty="0">
                <a:solidFill>
                  <a:schemeClr val="tx1"/>
                </a:solidFill>
                <a:effectLst/>
                <a:latin typeface="+mn-lt"/>
                <a:ea typeface="+mn-ea"/>
                <a:cs typeface="+mn-cs"/>
              </a:rPr>
              <a:t>設備在部署後能夠正常、安全地工作。它們還提供安全通道</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以訪問您的設備、監控其健康狀況、檢測和遠程故障排除問題</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以及管理設備軟件和</a:t>
            </a:r>
            <a:r>
              <a:rPr lang="en-US" altLang="zh-TW" sz="1200" b="0" i="0" kern="1200" dirty="0">
                <a:solidFill>
                  <a:schemeClr val="tx1"/>
                </a:solidFill>
                <a:effectLst/>
                <a:latin typeface="+mn-lt"/>
                <a:ea typeface="+mn-ea"/>
                <a:cs typeface="+mn-cs"/>
              </a:rPr>
              <a:t>Firmware</a:t>
            </a:r>
            <a:r>
              <a:rPr lang="zh-TW" altLang="en-US" sz="1200" b="0" i="0" kern="1200" dirty="0">
                <a:solidFill>
                  <a:schemeClr val="tx1"/>
                </a:solidFill>
                <a:effectLst/>
                <a:latin typeface="+mn-lt"/>
                <a:ea typeface="+mn-ea"/>
                <a:cs typeface="+mn-cs"/>
              </a:rPr>
              <a:t>更新的服務。</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zh-TW" altLang="en-US" dirty="0"/>
          </a:p>
          <a:p>
            <a:pPr marL="171450" indent="-171450">
              <a:buFont typeface="Arial" panose="020B0604020202020204" pitchFamily="34" charset="0"/>
              <a:buChar char="•"/>
            </a:pPr>
            <a:r>
              <a:rPr lang="en-US" altLang="zh-TW" dirty="0"/>
              <a:t>AWS IoT</a:t>
            </a:r>
            <a:r>
              <a:rPr lang="zh-TW" altLang="en-US" dirty="0"/>
              <a:t> </a:t>
            </a:r>
            <a:r>
              <a:rPr lang="en-US" altLang="zh-TW" dirty="0"/>
              <a:t>Device Defender:</a:t>
            </a:r>
            <a:r>
              <a:rPr lang="zh-TW" altLang="en-US" dirty="0"/>
              <a:t> 可幫助您保護您的</a:t>
            </a:r>
            <a:r>
              <a:rPr lang="en-US" altLang="zh-TW" dirty="0"/>
              <a:t>IoT</a:t>
            </a:r>
            <a:r>
              <a:rPr lang="zh-TW" altLang="en-US" dirty="0"/>
              <a:t>設備群並持續審核您的</a:t>
            </a:r>
            <a:r>
              <a:rPr lang="en-US" altLang="zh-TW" dirty="0"/>
              <a:t>IoT</a:t>
            </a:r>
            <a:r>
              <a:rPr lang="zh-TW" altLang="en-US" dirty="0"/>
              <a:t>配置，</a:t>
            </a:r>
            <a:r>
              <a:rPr lang="zh-TW" altLang="en-US" sz="1200" b="0" i="0" kern="1200" dirty="0">
                <a:solidFill>
                  <a:schemeClr val="tx1"/>
                </a:solidFill>
                <a:effectLst/>
                <a:latin typeface="+mn-lt"/>
                <a:ea typeface="+mn-ea"/>
                <a:cs typeface="+mn-cs"/>
              </a:rPr>
              <a:t>以確保其不會偏離安全最佳實踐。 </a:t>
            </a:r>
            <a:r>
              <a:rPr lang="en-US" altLang="zh-TW" sz="1200" b="0" i="0" kern="1200" dirty="0">
                <a:solidFill>
                  <a:schemeClr val="tx1"/>
                </a:solidFill>
                <a:effectLst/>
                <a:latin typeface="+mn-lt"/>
                <a:ea typeface="+mn-ea"/>
                <a:cs typeface="+mn-cs"/>
              </a:rPr>
              <a:t>AWS IoT</a:t>
            </a:r>
            <a:r>
              <a:rPr lang="zh-TW" altLang="en-US" sz="1200" b="0" i="0" kern="1200" dirty="0">
                <a:solidFill>
                  <a:schemeClr val="tx1"/>
                </a:solidFill>
                <a:effectLst/>
                <a:latin typeface="+mn-lt"/>
                <a:ea typeface="+mn-ea"/>
                <a:cs typeface="+mn-cs"/>
              </a:rPr>
              <a:t>當設備保護人員檢測到您的</a:t>
            </a:r>
            <a:r>
              <a:rPr lang="en-US" altLang="zh-TW" sz="1200" b="0" i="0" kern="1200" dirty="0">
                <a:solidFill>
                  <a:schemeClr val="tx1"/>
                </a:solidFill>
                <a:effectLst/>
                <a:latin typeface="+mn-lt"/>
                <a:ea typeface="+mn-ea"/>
                <a:cs typeface="+mn-cs"/>
              </a:rPr>
              <a:t>IOT</a:t>
            </a:r>
            <a:r>
              <a:rPr lang="zh-TW" altLang="en-US" sz="1200" b="0" i="0" kern="1200" dirty="0">
                <a:solidFill>
                  <a:schemeClr val="tx1"/>
                </a:solidFill>
                <a:effectLst/>
                <a:latin typeface="+mn-lt"/>
                <a:ea typeface="+mn-ea"/>
                <a:cs typeface="+mn-cs"/>
              </a:rPr>
              <a:t>配置中可能產生安全風險的任何漏洞時</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設備保護人員會發送警報</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例如身份證書在多個設備之間共享時，或具備被撤銷的身分證書時。</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en-US" altLang="zh-TW" dirty="0"/>
              <a:t>AWS IoT</a:t>
            </a:r>
            <a:r>
              <a:rPr lang="zh-TW" altLang="en-US" dirty="0"/>
              <a:t> </a:t>
            </a:r>
            <a:r>
              <a:rPr lang="en-US" altLang="zh-TW" dirty="0"/>
              <a:t>Things Graph:</a:t>
            </a:r>
            <a:r>
              <a:rPr lang="zh-TW" altLang="en-US" dirty="0"/>
              <a:t> </a:t>
            </a:r>
            <a:r>
              <a:rPr lang="zh-TW" altLang="en-US" sz="1200" b="0" i="0" kern="1200" dirty="0">
                <a:solidFill>
                  <a:schemeClr val="tx1"/>
                </a:solidFill>
                <a:effectLst/>
                <a:latin typeface="+mn-lt"/>
                <a:ea typeface="+mn-ea"/>
                <a:cs typeface="+mn-cs"/>
              </a:rPr>
              <a:t>是一種服務，</a:t>
            </a:r>
            <a:r>
              <a:rPr lang="zh-TW" altLang="en-US" dirty="0"/>
              <a:t>可讓您直觀地連接不同的設備和</a:t>
            </a:r>
            <a:r>
              <a:rPr lang="en-US" altLang="zh-TW" dirty="0"/>
              <a:t>Web</a:t>
            </a:r>
            <a:r>
              <a:rPr lang="zh-TW" altLang="en-US" dirty="0"/>
              <a:t>服務</a:t>
            </a:r>
            <a:r>
              <a:rPr lang="zh-TW" altLang="en-US" sz="1200" b="0" i="0" kern="1200" dirty="0">
                <a:solidFill>
                  <a:schemeClr val="tx1"/>
                </a:solidFill>
                <a:effectLst/>
                <a:latin typeface="+mn-lt"/>
                <a:ea typeface="+mn-ea"/>
                <a:cs typeface="+mn-cs"/>
              </a:rPr>
              <a:t>，以構建</a:t>
            </a:r>
            <a:r>
              <a:rPr lang="en-US" altLang="zh-TW" sz="1200" b="0" i="0" kern="1200" dirty="0">
                <a:solidFill>
                  <a:schemeClr val="tx1"/>
                </a:solidFill>
                <a:effectLst/>
                <a:latin typeface="+mn-lt"/>
                <a:ea typeface="+mn-ea"/>
                <a:cs typeface="+mn-cs"/>
              </a:rPr>
              <a:t>IO</a:t>
            </a:r>
            <a:r>
              <a:rPr lang="zh-TW" altLang="en-US" sz="1200" b="0" i="0" kern="1200" dirty="0">
                <a:solidFill>
                  <a:schemeClr val="tx1"/>
                </a:solidFill>
                <a:effectLst/>
                <a:latin typeface="+mn-lt"/>
                <a:ea typeface="+mn-ea"/>
                <a:cs typeface="+mn-cs"/>
              </a:rPr>
              <a:t>應用程序，同時它提供一個可視的拖放界面</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用於連接和協調設備和網絡服務之間的交互</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以便高效地構建</a:t>
            </a:r>
            <a:r>
              <a:rPr lang="en-US" altLang="zh-TW" sz="1200" b="0" i="0" kern="1200" dirty="0">
                <a:solidFill>
                  <a:schemeClr val="tx1"/>
                </a:solidFill>
                <a:effectLst/>
                <a:latin typeface="+mn-lt"/>
                <a:ea typeface="+mn-ea"/>
                <a:cs typeface="+mn-cs"/>
              </a:rPr>
              <a:t>IO</a:t>
            </a:r>
            <a:r>
              <a:rPr lang="zh-TW" altLang="en-US" sz="1200" b="0" i="0" kern="1200" dirty="0">
                <a:solidFill>
                  <a:schemeClr val="tx1"/>
                </a:solidFill>
                <a:effectLst/>
                <a:latin typeface="+mn-lt"/>
                <a:ea typeface="+mn-ea"/>
                <a:cs typeface="+mn-cs"/>
              </a:rPr>
              <a:t>應用。</a:t>
            </a:r>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43</a:t>
            </a:fld>
            <a:endParaRPr lang="zh-TW" altLang="en-US"/>
          </a:p>
        </p:txBody>
      </p:sp>
    </p:spTree>
    <p:extLst>
      <p:ext uri="{BB962C8B-B14F-4D97-AF65-F5344CB8AC3E}">
        <p14:creationId xmlns:p14="http://schemas.microsoft.com/office/powerpoint/2010/main" val="3762453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AWS IoT</a:t>
            </a:r>
            <a:r>
              <a:rPr lang="zh-TW" altLang="en-US" dirty="0"/>
              <a:t>數據服務</a:t>
            </a:r>
          </a:p>
          <a:p>
            <a:pPr marL="171450" indent="-171450">
              <a:buFont typeface="Arial" panose="020B0604020202020204" pitchFamily="34" charset="0"/>
              <a:buChar char="•"/>
            </a:pPr>
            <a:r>
              <a:rPr lang="en-US" altLang="zh-TW" dirty="0"/>
              <a:t>AWS IoT</a:t>
            </a:r>
            <a:r>
              <a:rPr lang="zh-TW" altLang="en-US" dirty="0"/>
              <a:t>分析</a:t>
            </a:r>
            <a:r>
              <a:rPr lang="en-US" altLang="zh-TW" dirty="0"/>
              <a:t>: </a:t>
            </a:r>
            <a:r>
              <a:rPr lang="zh-TW" altLang="en-US" dirty="0"/>
              <a:t>通過</a:t>
            </a:r>
            <a:r>
              <a:rPr lang="en-US" altLang="zh-TW" dirty="0"/>
              <a:t>AWS IoT Analytics</a:t>
            </a:r>
            <a:r>
              <a:rPr lang="zh-TW" altLang="en-US" dirty="0"/>
              <a:t>，您可以有效地運行和操作大量非結構化</a:t>
            </a:r>
            <a:r>
              <a:rPr lang="en-US" altLang="zh-TW" dirty="0"/>
              <a:t>IoT</a:t>
            </a:r>
            <a:r>
              <a:rPr lang="zh-TW" altLang="en-US" dirty="0"/>
              <a:t>數據的複雜分析。它</a:t>
            </a:r>
            <a:r>
              <a:rPr lang="zh-TW" altLang="en-US" sz="1200" b="0" i="0" kern="1200" dirty="0">
                <a:solidFill>
                  <a:schemeClr val="tx1"/>
                </a:solidFill>
                <a:effectLst/>
                <a:latin typeface="+mn-lt"/>
                <a:ea typeface="+mn-ea"/>
                <a:cs typeface="+mn-cs"/>
              </a:rPr>
              <a:t>可自動完成分析來自</a:t>
            </a:r>
            <a:r>
              <a:rPr lang="en-US" altLang="zh-TW" sz="1200" b="0" i="0" kern="1200" dirty="0">
                <a:solidFill>
                  <a:schemeClr val="tx1"/>
                </a:solidFill>
                <a:effectLst/>
                <a:latin typeface="+mn-lt"/>
                <a:ea typeface="+mn-ea"/>
                <a:cs typeface="+mn-cs"/>
              </a:rPr>
              <a:t>IOT</a:t>
            </a:r>
            <a:r>
              <a:rPr lang="zh-TW" altLang="en-US" sz="1200" b="0" i="0" kern="1200" dirty="0">
                <a:solidFill>
                  <a:schemeClr val="tx1"/>
                </a:solidFill>
                <a:effectLst/>
                <a:latin typeface="+mn-lt"/>
                <a:ea typeface="+mn-ea"/>
                <a:cs typeface="+mn-cs"/>
              </a:rPr>
              <a:t>設備的數據所需的每個困難步驟，並在將其存儲在時間序列數據存儲區進行分析之前，會先過濾、轉換和豐富</a:t>
            </a:r>
            <a:r>
              <a:rPr lang="en-US" altLang="zh-TW" sz="1200" b="0" i="0" kern="1200" dirty="0">
                <a:solidFill>
                  <a:schemeClr val="tx1"/>
                </a:solidFill>
                <a:effectLst/>
                <a:latin typeface="+mn-lt"/>
                <a:ea typeface="+mn-ea"/>
                <a:cs typeface="+mn-cs"/>
              </a:rPr>
              <a:t>IO</a:t>
            </a:r>
            <a:r>
              <a:rPr lang="zh-TW" altLang="en-US" sz="1200" b="0" i="0" kern="1200" dirty="0">
                <a:solidFill>
                  <a:schemeClr val="tx1"/>
                </a:solidFill>
                <a:effectLst/>
                <a:latin typeface="+mn-lt"/>
                <a:ea typeface="+mn-ea"/>
                <a:cs typeface="+mn-cs"/>
              </a:rPr>
              <a:t>數據，你也可以通過使用內置的查詢引擎或在線學習運行一次查詢或計劃查詢來分析數據。</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en-US" altLang="zh-TW" dirty="0"/>
              <a:t>AWS IoT </a:t>
            </a:r>
            <a:r>
              <a:rPr lang="en-US" altLang="zh-TW" dirty="0" err="1"/>
              <a:t>SiteWise</a:t>
            </a:r>
            <a:r>
              <a:rPr lang="en-US" altLang="zh-TW" dirty="0"/>
              <a:t>:</a:t>
            </a:r>
            <a:r>
              <a:rPr lang="zh-TW" altLang="en-US" dirty="0"/>
              <a:t> 通過提供在設施網關上運行的軟件，它可以大規模收集，存儲，整理和監控通過</a:t>
            </a:r>
            <a:r>
              <a:rPr lang="en-US" altLang="zh-TW" dirty="0"/>
              <a:t>MQTT</a:t>
            </a:r>
            <a:r>
              <a:rPr lang="zh-TW" altLang="en-US" dirty="0"/>
              <a:t>消息或</a:t>
            </a:r>
            <a:r>
              <a:rPr lang="en-US" altLang="zh-TW" dirty="0"/>
              <a:t>API</a:t>
            </a:r>
            <a:r>
              <a:rPr lang="zh-TW" altLang="en-US" dirty="0"/>
              <a:t>從工業設備傳遞的數據。</a:t>
            </a:r>
            <a:r>
              <a:rPr lang="zh-TW" altLang="en-US" sz="1200" b="0" i="0" kern="1200" dirty="0">
                <a:solidFill>
                  <a:schemeClr val="tx1"/>
                </a:solidFill>
                <a:effectLst/>
                <a:latin typeface="+mn-lt"/>
                <a:ea typeface="+mn-ea"/>
                <a:cs typeface="+mn-cs"/>
              </a:rPr>
              <a:t>該網關可安全地連接至本地數據服務器</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並自動收集和整理數據並將其發送到</a:t>
            </a:r>
            <a:r>
              <a:rPr lang="en-US" altLang="zh-TW" dirty="0"/>
              <a:t>AWS Cloud</a:t>
            </a:r>
            <a:r>
              <a:rPr lang="zh-TW" altLang="en-US" dirty="0"/>
              <a:t>的過程。</a:t>
            </a:r>
            <a:endParaRPr lang="en-US" altLang="zh-TW" dirty="0"/>
          </a:p>
          <a:p>
            <a:pPr marL="171450" indent="-171450">
              <a:buFont typeface="Arial" panose="020B0604020202020204" pitchFamily="34" charset="0"/>
              <a:buChar char="•"/>
            </a:pPr>
            <a:endParaRPr lang="zh-TW" altLang="en-US" dirty="0"/>
          </a:p>
          <a:p>
            <a:pPr marL="171450" indent="-171450">
              <a:buFont typeface="Arial" panose="020B0604020202020204" pitchFamily="34" charset="0"/>
              <a:buChar char="•"/>
            </a:pPr>
            <a:r>
              <a:rPr lang="en-US" altLang="zh-TW" dirty="0"/>
              <a:t>AWS IoT</a:t>
            </a:r>
            <a:r>
              <a:rPr lang="zh-TW" altLang="en-US" dirty="0"/>
              <a:t>事件</a:t>
            </a:r>
            <a:r>
              <a:rPr lang="en-US" altLang="zh-TW" dirty="0"/>
              <a:t>:</a:t>
            </a:r>
            <a:r>
              <a:rPr lang="zh-TW" altLang="en-US" dirty="0"/>
              <a:t> </a:t>
            </a:r>
            <a:r>
              <a:rPr lang="en-US" altLang="zh-TW" dirty="0"/>
              <a:t>AWS IoT Events</a:t>
            </a:r>
            <a:r>
              <a:rPr lang="zh-TW" altLang="en-US" dirty="0"/>
              <a:t>檢測並響應來自</a:t>
            </a:r>
            <a:r>
              <a:rPr lang="en-US" altLang="zh-TW" dirty="0"/>
              <a:t>IoT</a:t>
            </a:r>
            <a:r>
              <a:rPr lang="zh-TW" altLang="en-US" dirty="0"/>
              <a:t>傳感器和應用程序的事件。 事件是識別比預期更複雜的情況的數據模式，例如使用運動信號激活照明燈的運動探測器和安全攝像機。</a:t>
            </a:r>
            <a:endParaRPr lang="en-US" altLang="zh-TW"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44</a:t>
            </a:fld>
            <a:endParaRPr lang="zh-TW" altLang="en-US"/>
          </a:p>
        </p:txBody>
      </p:sp>
    </p:spTree>
    <p:extLst>
      <p:ext uri="{BB962C8B-B14F-4D97-AF65-F5344CB8AC3E}">
        <p14:creationId xmlns:p14="http://schemas.microsoft.com/office/powerpoint/2010/main" val="1307865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AWS IoT Core</a:t>
            </a:r>
            <a:r>
              <a:rPr lang="zh-TW" altLang="en-US" dirty="0"/>
              <a:t>提供了將您的</a:t>
            </a:r>
            <a:r>
              <a:rPr lang="en-US" altLang="zh-TW" dirty="0"/>
              <a:t>IoT</a:t>
            </a:r>
            <a:r>
              <a:rPr lang="zh-TW" altLang="en-US" dirty="0"/>
              <a:t>設備連接到</a:t>
            </a:r>
            <a:r>
              <a:rPr lang="en-US" altLang="zh-TW" dirty="0"/>
              <a:t>AWS Cloud</a:t>
            </a:r>
            <a:r>
              <a:rPr lang="zh-TW" altLang="en-US" dirty="0"/>
              <a:t>的服務</a:t>
            </a:r>
            <a:r>
              <a:rPr lang="zh-TW" altLang="en-US" sz="1200" b="0" i="0" kern="1200" dirty="0">
                <a:solidFill>
                  <a:schemeClr val="tx1"/>
                </a:solidFill>
                <a:effectLst/>
                <a:latin typeface="+mn-lt"/>
                <a:ea typeface="+mn-ea"/>
                <a:cs typeface="+mn-cs"/>
              </a:rPr>
              <a:t>，以便其他雲服務和應用程序能夠與您的聯網設備交互。</a:t>
            </a:r>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45</a:t>
            </a:fld>
            <a:endParaRPr lang="zh-TW" altLang="en-US"/>
          </a:p>
        </p:txBody>
      </p:sp>
    </p:spTree>
    <p:extLst>
      <p:ext uri="{BB962C8B-B14F-4D97-AF65-F5344CB8AC3E}">
        <p14:creationId xmlns:p14="http://schemas.microsoft.com/office/powerpoint/2010/main" val="428770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從上圖我們可以看到</a:t>
            </a:r>
            <a:r>
              <a:rPr lang="en-US" altLang="zh-TW" dirty="0"/>
              <a:t>message broker(</a:t>
            </a:r>
            <a:r>
              <a:rPr lang="zh-TW" altLang="en-US" sz="1200" b="0" i="0" u="none" strike="noStrike" kern="1200" dirty="0">
                <a:solidFill>
                  <a:schemeClr val="tx1"/>
                </a:solidFill>
                <a:effectLst/>
                <a:latin typeface="+mn-lt"/>
                <a:ea typeface="+mn-ea"/>
                <a:cs typeface="+mn-cs"/>
              </a:rPr>
              <a:t>消息代理</a:t>
            </a:r>
            <a:r>
              <a:rPr lang="en-US" altLang="zh-TW" sz="1200" b="0" i="0" u="none" strike="noStrike"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rPr>
              <a:t>會處理你設備和 </a:t>
            </a:r>
            <a:r>
              <a:rPr lang="en-US" altLang="zh-TW" sz="1200" b="0" i="0" u="none" strike="noStrike" kern="1200" dirty="0">
                <a:solidFill>
                  <a:schemeClr val="tx1"/>
                </a:solidFill>
                <a:effectLst/>
                <a:latin typeface="+mn-lt"/>
                <a:ea typeface="+mn-ea"/>
                <a:cs typeface="+mn-cs"/>
              </a:rPr>
              <a:t>AWS IoT</a:t>
            </a:r>
            <a:r>
              <a:rPr lang="zh-TW" altLang="en-US" sz="1200" b="0" i="0" u="none" strike="noStrike" kern="1200" dirty="0">
                <a:solidFill>
                  <a:schemeClr val="tx1"/>
                </a:solidFill>
                <a:effectLst/>
                <a:latin typeface="+mn-lt"/>
                <a:ea typeface="+mn-ea"/>
                <a:cs typeface="+mn-cs"/>
              </a:rPr>
              <a:t>，他們之間是使用</a:t>
            </a:r>
            <a:r>
              <a:rPr lang="en-US" altLang="zh-TW" sz="1200" b="0" i="0" u="none" strike="noStrike" kern="1200" dirty="0">
                <a:solidFill>
                  <a:schemeClr val="tx1"/>
                </a:solidFill>
                <a:effectLst/>
                <a:latin typeface="+mn-lt"/>
                <a:ea typeface="+mn-ea"/>
                <a:cs typeface="+mn-cs"/>
              </a:rPr>
              <a:t>X.509</a:t>
            </a:r>
            <a:r>
              <a:rPr lang="zh-TW" altLang="en-US" sz="1200" b="0" i="0" u="none" strike="noStrike" kern="1200" dirty="0">
                <a:solidFill>
                  <a:schemeClr val="tx1"/>
                </a:solidFill>
                <a:effectLst/>
                <a:latin typeface="+mn-lt"/>
                <a:ea typeface="+mn-ea"/>
                <a:cs typeface="+mn-cs"/>
              </a:rPr>
              <a:t>證書的安全協議保護設備通信。</a:t>
            </a:r>
            <a:endParaRPr lang="en-US" altLang="zh-TW" sz="1200" b="0" i="0" u="none" strike="noStrike" kern="1200" dirty="0">
              <a:solidFill>
                <a:schemeClr val="tx1"/>
              </a:solidFill>
              <a:effectLst/>
              <a:latin typeface="+mn-lt"/>
              <a:ea typeface="+mn-ea"/>
              <a:cs typeface="+mn-cs"/>
            </a:endParaRPr>
          </a:p>
          <a:p>
            <a:r>
              <a:rPr lang="en-US" altLang="zh-TW" dirty="0"/>
              <a:t>message broker(</a:t>
            </a:r>
            <a:r>
              <a:rPr lang="zh-TW" altLang="en-US" sz="1200" b="0" i="0" u="none" strike="noStrike" kern="1200" dirty="0">
                <a:solidFill>
                  <a:schemeClr val="tx1"/>
                </a:solidFill>
                <a:effectLst/>
                <a:latin typeface="+mn-lt"/>
                <a:ea typeface="+mn-ea"/>
                <a:cs typeface="+mn-cs"/>
              </a:rPr>
              <a:t>消息代理</a:t>
            </a:r>
            <a:r>
              <a:rPr lang="en-US" altLang="zh-TW" sz="1200" b="0" i="0" u="none" strike="noStrike"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rPr>
              <a:t>會將設備數據分發給已訂閱的設備和其他 </a:t>
            </a:r>
            <a:r>
              <a:rPr lang="en-US" altLang="zh-TW" sz="1200" b="0" i="0" u="none" strike="noStrike" kern="1200" dirty="0">
                <a:solidFill>
                  <a:schemeClr val="tx1"/>
                </a:solidFill>
                <a:effectLst/>
                <a:latin typeface="+mn-lt"/>
                <a:ea typeface="+mn-ea"/>
                <a:cs typeface="+mn-cs"/>
              </a:rPr>
              <a:t>AWS IoT Core </a:t>
            </a:r>
            <a:r>
              <a:rPr lang="zh-TW" altLang="en-US" sz="1200" b="0" i="0" u="none" strike="noStrike" kern="1200" dirty="0">
                <a:solidFill>
                  <a:schemeClr val="tx1"/>
                </a:solidFill>
                <a:effectLst/>
                <a:latin typeface="+mn-lt"/>
                <a:ea typeface="+mn-ea"/>
                <a:cs typeface="+mn-cs"/>
              </a:rPr>
              <a:t>服務</a:t>
            </a:r>
            <a:r>
              <a:rPr lang="en-US" altLang="zh-TW" sz="1200" b="0" i="0" u="none" strike="noStrike"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rPr>
              <a:t>例如設備陰影服務和規則引擎。</a:t>
            </a:r>
            <a:endParaRPr lang="en-US" altLang="zh-TW" sz="1200" b="0" i="0" u="none" strike="noStrike" kern="1200" dirty="0">
              <a:solidFill>
                <a:schemeClr val="tx1"/>
              </a:solidFill>
              <a:effectLst/>
              <a:latin typeface="+mn-lt"/>
              <a:ea typeface="+mn-ea"/>
              <a:cs typeface="+mn-cs"/>
            </a:endParaRPr>
          </a:p>
          <a:p>
            <a:endParaRPr lang="zh-TW" altLang="en-US" sz="1200" b="0" i="0" u="none" strike="noStrike" kern="1200" dirty="0">
              <a:solidFill>
                <a:schemeClr val="tx1"/>
              </a:solidFill>
              <a:effectLst/>
              <a:latin typeface="+mn-lt"/>
              <a:ea typeface="+mn-ea"/>
              <a:cs typeface="+mn-cs"/>
            </a:endParaRPr>
          </a:p>
          <a:p>
            <a:r>
              <a:rPr lang="en-US" altLang="zh-TW" sz="1200" b="0" i="0" u="none" strike="noStrike" kern="1200" dirty="0">
                <a:solidFill>
                  <a:schemeClr val="tx1"/>
                </a:solidFill>
                <a:effectLst/>
                <a:latin typeface="+mn-lt"/>
                <a:ea typeface="+mn-ea"/>
                <a:cs typeface="+mn-cs"/>
              </a:rPr>
              <a:t>Device</a:t>
            </a:r>
            <a:r>
              <a:rPr lang="zh-TW" altLang="en-US" sz="1200" b="0" i="0" u="none" strike="noStrike" kern="1200" dirty="0">
                <a:solidFill>
                  <a:schemeClr val="tx1"/>
                </a:solidFill>
                <a:effectLst/>
                <a:latin typeface="+mn-lt"/>
                <a:ea typeface="+mn-ea"/>
                <a:cs typeface="+mn-cs"/>
              </a:rPr>
              <a:t> </a:t>
            </a:r>
            <a:r>
              <a:rPr lang="en-US" altLang="zh-TW" sz="1200" b="0" i="0" u="none" strike="noStrike" kern="1200" dirty="0">
                <a:solidFill>
                  <a:schemeClr val="tx1"/>
                </a:solidFill>
                <a:effectLst/>
                <a:latin typeface="+mn-lt"/>
                <a:ea typeface="+mn-ea"/>
                <a:cs typeface="+mn-cs"/>
              </a:rPr>
              <a:t>shadow</a:t>
            </a:r>
            <a:r>
              <a:rPr lang="zh-TW" altLang="en-US" sz="1200" b="0" i="0" u="none" strike="noStrike" kern="1200" dirty="0">
                <a:solidFill>
                  <a:schemeClr val="tx1"/>
                </a:solidFill>
                <a:effectLst/>
                <a:latin typeface="+mn-lt"/>
                <a:ea typeface="+mn-ea"/>
                <a:cs typeface="+mn-cs"/>
              </a:rPr>
              <a:t>服務可維護設備狀態，無論設備是否在線，都以便應用程序可以與設備通信。</a:t>
            </a:r>
            <a:endParaRPr lang="en-US" altLang="zh-TW" sz="1200" b="0" i="0" u="none" strike="noStrike" kern="1200" dirty="0">
              <a:solidFill>
                <a:schemeClr val="tx1"/>
              </a:solidFill>
              <a:effectLst/>
              <a:latin typeface="+mn-lt"/>
              <a:ea typeface="+mn-ea"/>
              <a:cs typeface="+mn-cs"/>
            </a:endParaRPr>
          </a:p>
          <a:p>
            <a:r>
              <a:rPr lang="zh-TW" altLang="en-US" sz="1200" b="0" i="0" u="none" strike="noStrike" kern="1200" dirty="0">
                <a:solidFill>
                  <a:schemeClr val="tx1"/>
                </a:solidFill>
                <a:effectLst/>
                <a:latin typeface="+mn-lt"/>
                <a:ea typeface="+mn-ea"/>
                <a:cs typeface="+mn-cs"/>
              </a:rPr>
              <a:t>當設備關機時，</a:t>
            </a:r>
            <a:r>
              <a:rPr lang="en-US" altLang="zh-TW" sz="1200" b="0" i="0" u="none" strike="noStrike" kern="1200" dirty="0">
                <a:solidFill>
                  <a:schemeClr val="tx1"/>
                </a:solidFill>
                <a:effectLst/>
                <a:latin typeface="+mn-lt"/>
                <a:ea typeface="+mn-ea"/>
                <a:cs typeface="+mn-cs"/>
              </a:rPr>
              <a:t>Device</a:t>
            </a:r>
            <a:r>
              <a:rPr lang="zh-TW" altLang="en-US" sz="1200" b="0" i="0" u="none" strike="noStrike" kern="1200" dirty="0">
                <a:solidFill>
                  <a:schemeClr val="tx1"/>
                </a:solidFill>
                <a:effectLst/>
                <a:latin typeface="+mn-lt"/>
                <a:ea typeface="+mn-ea"/>
                <a:cs typeface="+mn-cs"/>
              </a:rPr>
              <a:t> </a:t>
            </a:r>
            <a:r>
              <a:rPr lang="en-US" altLang="zh-TW" sz="1200" b="0" i="0" u="none" strike="noStrike" kern="1200" dirty="0">
                <a:solidFill>
                  <a:schemeClr val="tx1"/>
                </a:solidFill>
                <a:effectLst/>
                <a:latin typeface="+mn-lt"/>
                <a:ea typeface="+mn-ea"/>
                <a:cs typeface="+mn-cs"/>
              </a:rPr>
              <a:t>shadow</a:t>
            </a:r>
            <a:r>
              <a:rPr lang="zh-TW" altLang="en-US" sz="1200" b="0" i="0" u="none" strike="noStrike" kern="1200" dirty="0">
                <a:solidFill>
                  <a:schemeClr val="tx1"/>
                </a:solidFill>
                <a:effectLst/>
                <a:latin typeface="+mn-lt"/>
                <a:ea typeface="+mn-ea"/>
                <a:cs typeface="+mn-cs"/>
              </a:rPr>
              <a:t>服務將管理設備所連接應用程序的數據，當設備重新連接時</a:t>
            </a:r>
            <a:r>
              <a:rPr lang="en-US" altLang="zh-TW" sz="1200" b="0" i="0" u="none" strike="noStrike"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rPr>
              <a:t>它將與其在設備陰影服務中的陰影狀態同步。</a:t>
            </a:r>
          </a:p>
          <a:p>
            <a:endParaRPr lang="en-US" altLang="zh-TW" dirty="0">
              <a:solidFill>
                <a:srgbClr val="FF0000"/>
              </a:solidFill>
            </a:endParaRPr>
          </a:p>
          <a:p>
            <a:r>
              <a:rPr lang="en-US" altLang="zh-TW" dirty="0">
                <a:solidFill>
                  <a:srgbClr val="FF0000"/>
                </a:solidFill>
              </a:rPr>
              <a:t>Rules engine</a:t>
            </a:r>
            <a:r>
              <a:rPr lang="zh-TW" altLang="en-US" sz="1200" b="0" i="0" u="none" strike="noStrike" kern="1200" dirty="0">
                <a:solidFill>
                  <a:schemeClr val="tx1"/>
                </a:solidFill>
                <a:effectLst/>
                <a:latin typeface="+mn-lt"/>
                <a:ea typeface="+mn-ea"/>
                <a:cs typeface="+mn-cs"/>
              </a:rPr>
              <a:t>將來自</a:t>
            </a:r>
            <a:r>
              <a:rPr lang="en-US" altLang="zh-TW" dirty="0"/>
              <a:t>message broker(</a:t>
            </a:r>
            <a:r>
              <a:rPr lang="zh-TW" altLang="en-US" sz="1200" b="0" i="0" u="none" strike="noStrike" kern="1200" dirty="0">
                <a:solidFill>
                  <a:schemeClr val="tx1"/>
                </a:solidFill>
                <a:effectLst/>
                <a:latin typeface="+mn-lt"/>
                <a:ea typeface="+mn-ea"/>
                <a:cs typeface="+mn-cs"/>
              </a:rPr>
              <a:t>消息代理</a:t>
            </a:r>
            <a:r>
              <a:rPr lang="en-US" altLang="zh-TW" sz="1200" b="0" i="0" u="none" strike="noStrike"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rPr>
              <a:t>的數據連接至其他用於存儲和額外處理的</a:t>
            </a:r>
            <a:r>
              <a:rPr lang="en-US" altLang="zh-TW" sz="1200" b="0" i="0" u="none" strike="noStrike" kern="1200" dirty="0">
                <a:solidFill>
                  <a:schemeClr val="tx1"/>
                </a:solidFill>
                <a:effectLst/>
                <a:latin typeface="+mn-lt"/>
                <a:ea typeface="+mn-ea"/>
                <a:cs typeface="+mn-cs"/>
              </a:rPr>
              <a:t>ASM</a:t>
            </a:r>
            <a:r>
              <a:rPr lang="zh-TW" altLang="en-US" sz="1200" b="0" i="0" u="none" strike="noStrike" kern="1200" dirty="0">
                <a:solidFill>
                  <a:schemeClr val="tx1"/>
                </a:solidFill>
                <a:effectLst/>
                <a:latin typeface="+mn-lt"/>
                <a:ea typeface="+mn-ea"/>
                <a:cs typeface="+mn-cs"/>
              </a:rPr>
              <a:t>服務。例如</a:t>
            </a:r>
            <a:r>
              <a:rPr lang="en-US" altLang="zh-TW" sz="1200" b="0" i="0" u="none" strike="noStrike"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rPr>
              <a:t> 您可以插入、更新或查詢 </a:t>
            </a:r>
            <a:r>
              <a:rPr lang="en-US" altLang="zh-TW" sz="1200" b="0" i="0" u="none" strike="noStrike" kern="1200" dirty="0">
                <a:solidFill>
                  <a:schemeClr val="tx1"/>
                </a:solidFill>
                <a:effectLst/>
                <a:latin typeface="+mn-lt"/>
                <a:ea typeface="+mn-ea"/>
                <a:cs typeface="+mn-cs"/>
              </a:rPr>
              <a:t>DynamoDB </a:t>
            </a:r>
            <a:r>
              <a:rPr lang="zh-TW" altLang="en-US" sz="1200" b="0" i="0" u="none" strike="noStrike" kern="1200" dirty="0">
                <a:solidFill>
                  <a:schemeClr val="tx1"/>
                </a:solidFill>
                <a:effectLst/>
                <a:latin typeface="+mn-lt"/>
                <a:ea typeface="+mn-ea"/>
                <a:cs typeface="+mn-cs"/>
              </a:rPr>
              <a:t>或調用 </a:t>
            </a:r>
            <a:r>
              <a:rPr lang="en-US" altLang="zh-TW" sz="1200" b="0" i="0" u="none" strike="noStrike" kern="1200" dirty="0">
                <a:solidFill>
                  <a:schemeClr val="tx1"/>
                </a:solidFill>
                <a:effectLst/>
                <a:latin typeface="+mn-lt"/>
                <a:ea typeface="+mn-ea"/>
                <a:cs typeface="+mn-cs"/>
              </a:rPr>
              <a:t>Lambda </a:t>
            </a:r>
            <a:r>
              <a:rPr lang="zh-TW" altLang="en-US" sz="1200" b="0" i="0" u="none" strike="noStrike" kern="1200" dirty="0">
                <a:solidFill>
                  <a:schemeClr val="tx1"/>
                </a:solidFill>
                <a:effectLst/>
                <a:latin typeface="+mn-lt"/>
                <a:ea typeface="+mn-ea"/>
                <a:cs typeface="+mn-cs"/>
              </a:rPr>
              <a:t>函數基於你在</a:t>
            </a:r>
            <a:r>
              <a:rPr lang="en-US" altLang="zh-TW" dirty="0">
                <a:solidFill>
                  <a:srgbClr val="FF0000"/>
                </a:solidFill>
              </a:rPr>
              <a:t>Rules engine</a:t>
            </a:r>
            <a:r>
              <a:rPr lang="zh-TW" altLang="en-US" sz="1200" b="0" i="0" u="none" strike="noStrike" kern="1200" dirty="0">
                <a:solidFill>
                  <a:schemeClr val="tx1"/>
                </a:solidFill>
                <a:effectLst/>
                <a:latin typeface="+mn-lt"/>
                <a:ea typeface="+mn-ea"/>
                <a:cs typeface="+mn-cs"/>
              </a:rPr>
              <a:t>中定義的表達。</a:t>
            </a:r>
          </a:p>
          <a:p>
            <a:endParaRPr lang="en-US" altLang="zh-TW" sz="1200" b="0" i="0" u="none" strike="noStrike" kern="1200" dirty="0">
              <a:solidFill>
                <a:schemeClr val="tx1"/>
              </a:solidFill>
              <a:effectLst/>
              <a:latin typeface="+mn-lt"/>
              <a:ea typeface="+mn-ea"/>
              <a:cs typeface="+mn-cs"/>
            </a:endParaRPr>
          </a:p>
          <a:p>
            <a:r>
              <a:rPr lang="zh-TW" altLang="en-US" sz="1200" b="0" i="0" u="none" strike="noStrike" kern="1200" dirty="0">
                <a:solidFill>
                  <a:schemeClr val="tx1"/>
                </a:solidFill>
                <a:effectLst/>
                <a:latin typeface="+mn-lt"/>
                <a:ea typeface="+mn-ea"/>
                <a:cs typeface="+mn-cs"/>
              </a:rPr>
              <a:t>接著</a:t>
            </a:r>
            <a:r>
              <a:rPr lang="en-US" altLang="zh-TW" sz="1200" b="0" i="0" u="none" strike="noStrike" kern="1200" dirty="0">
                <a:solidFill>
                  <a:schemeClr val="tx1"/>
                </a:solidFill>
                <a:effectLst/>
                <a:latin typeface="+mn-lt"/>
                <a:ea typeface="+mn-ea"/>
                <a:cs typeface="+mn-cs"/>
              </a:rPr>
              <a:t>AWS IoT Core </a:t>
            </a:r>
            <a:r>
              <a:rPr lang="zh-TW" altLang="en-US" sz="1200" b="0" i="0" u="none" strike="noStrike" kern="1200" dirty="0">
                <a:solidFill>
                  <a:schemeClr val="tx1"/>
                </a:solidFill>
                <a:effectLst/>
                <a:latin typeface="+mn-lt"/>
                <a:ea typeface="+mn-ea"/>
                <a:cs typeface="+mn-cs"/>
              </a:rPr>
              <a:t>使用</a:t>
            </a:r>
            <a:r>
              <a:rPr lang="en-US" altLang="zh-TW" sz="1200" b="0" i="0" u="none" strike="noStrike" kern="1200" dirty="0">
                <a:solidFill>
                  <a:schemeClr val="tx1"/>
                </a:solidFill>
                <a:effectLst/>
                <a:latin typeface="+mn-lt"/>
                <a:ea typeface="+mn-ea"/>
                <a:cs typeface="+mn-cs"/>
              </a:rPr>
              <a:t>X.509</a:t>
            </a:r>
            <a:r>
              <a:rPr lang="zh-TW" altLang="en-US" sz="1200" b="0" i="0" u="none" strike="noStrike" kern="1200" dirty="0">
                <a:solidFill>
                  <a:schemeClr val="tx1"/>
                </a:solidFill>
                <a:effectLst/>
                <a:latin typeface="+mn-lt"/>
                <a:ea typeface="+mn-ea"/>
                <a:cs typeface="+mn-cs"/>
              </a:rPr>
              <a:t>證書進行身份驗證並保護所有通信和活動的安全，使用策略進行授權。</a:t>
            </a:r>
          </a:p>
          <a:p>
            <a:endParaRPr lang="en-US" altLang="zh-TW" dirty="0"/>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46</a:t>
            </a:fld>
            <a:endParaRPr lang="zh-TW" altLang="en-US"/>
          </a:p>
        </p:txBody>
      </p:sp>
    </p:spTree>
    <p:extLst>
      <p:ext uri="{BB962C8B-B14F-4D97-AF65-F5344CB8AC3E}">
        <p14:creationId xmlns:p14="http://schemas.microsoft.com/office/powerpoint/2010/main" val="1140132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Device gateway: </a:t>
            </a:r>
            <a:r>
              <a:rPr lang="zh-TW" altLang="en-US" sz="1200" b="0" i="0" kern="1200" dirty="0">
                <a:solidFill>
                  <a:schemeClr val="tx1"/>
                </a:solidFill>
                <a:effectLst/>
                <a:latin typeface="+mn-lt"/>
                <a:ea typeface="+mn-ea"/>
                <a:cs typeface="+mn-cs"/>
              </a:rPr>
              <a:t>讓裝置以安全有效的方式與 </a:t>
            </a:r>
            <a:r>
              <a:rPr lang="en-US" altLang="zh-TW" sz="1200" b="0" i="0" kern="1200" dirty="0">
                <a:solidFill>
                  <a:schemeClr val="tx1"/>
                </a:solidFill>
                <a:effectLst/>
                <a:latin typeface="+mn-lt"/>
                <a:ea typeface="+mn-ea"/>
                <a:cs typeface="+mn-cs"/>
              </a:rPr>
              <a:t>AWS IoT </a:t>
            </a:r>
            <a:r>
              <a:rPr lang="zh-TW" altLang="en-US" sz="1200" b="0" i="0" kern="1200" dirty="0">
                <a:solidFill>
                  <a:schemeClr val="tx1"/>
                </a:solidFill>
                <a:effectLst/>
                <a:latin typeface="+mn-lt"/>
                <a:ea typeface="+mn-ea"/>
                <a:cs typeface="+mn-cs"/>
              </a:rPr>
              <a:t>通訊。</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r>
              <a:rPr lang="en-US" altLang="zh-TW" dirty="0"/>
              <a:t>Message broker(</a:t>
            </a:r>
            <a:r>
              <a:rPr lang="zh-TW" altLang="en-US" sz="1200" b="0" i="0" kern="1200" dirty="0">
                <a:solidFill>
                  <a:schemeClr val="tx1"/>
                </a:solidFill>
                <a:effectLst/>
                <a:latin typeface="+mn-lt"/>
                <a:ea typeface="+mn-ea"/>
                <a:cs typeface="+mn-cs"/>
              </a:rPr>
              <a:t>訊息中介裝置</a:t>
            </a:r>
            <a:r>
              <a:rPr lang="en-US" altLang="zh-TW" dirty="0"/>
              <a:t>): </a:t>
            </a:r>
            <a:r>
              <a:rPr lang="zh-TW" altLang="en-US" sz="1200" b="0" i="0" kern="1200" dirty="0">
                <a:solidFill>
                  <a:schemeClr val="tx1"/>
                </a:solidFill>
                <a:effectLst/>
                <a:latin typeface="+mn-lt"/>
                <a:ea typeface="+mn-ea"/>
                <a:cs typeface="+mn-cs"/>
              </a:rPr>
              <a:t>提供安全的機制，讓裝置和 </a:t>
            </a:r>
            <a:r>
              <a:rPr lang="en-US" altLang="zh-TW" sz="1200" b="0" i="0" kern="1200" dirty="0">
                <a:solidFill>
                  <a:schemeClr val="tx1"/>
                </a:solidFill>
                <a:effectLst/>
                <a:latin typeface="+mn-lt"/>
                <a:ea typeface="+mn-ea"/>
                <a:cs typeface="+mn-cs"/>
              </a:rPr>
              <a:t>AWS IoT </a:t>
            </a:r>
            <a:r>
              <a:rPr lang="zh-TW" altLang="en-US" sz="1200" b="0" i="0" kern="1200" dirty="0">
                <a:solidFill>
                  <a:schemeClr val="tx1"/>
                </a:solidFill>
                <a:effectLst/>
                <a:latin typeface="+mn-lt"/>
                <a:ea typeface="+mn-ea"/>
                <a:cs typeface="+mn-cs"/>
              </a:rPr>
              <a:t>應用程式能夠互相發佈與接收訊息，因此你可以直接使用 </a:t>
            </a:r>
            <a:r>
              <a:rPr lang="en-US" altLang="zh-TW" sz="1200" b="0" i="0" kern="1200" dirty="0">
                <a:solidFill>
                  <a:schemeClr val="tx1"/>
                </a:solidFill>
                <a:effectLst/>
                <a:latin typeface="+mn-lt"/>
                <a:ea typeface="+mn-ea"/>
                <a:cs typeface="+mn-cs"/>
              </a:rPr>
              <a:t>MQTT </a:t>
            </a:r>
            <a:r>
              <a:rPr lang="zh-TW" altLang="en-US" sz="1200" b="0" i="0" kern="1200" dirty="0">
                <a:solidFill>
                  <a:schemeClr val="tx1"/>
                </a:solidFill>
                <a:effectLst/>
                <a:latin typeface="+mn-lt"/>
                <a:ea typeface="+mn-ea"/>
                <a:cs typeface="+mn-cs"/>
              </a:rPr>
              <a:t>通訊協定或是經 </a:t>
            </a:r>
            <a:r>
              <a:rPr lang="en-US" altLang="zh-TW" sz="1200" b="0" i="0" kern="1200" dirty="0">
                <a:solidFill>
                  <a:schemeClr val="tx1"/>
                </a:solidFill>
                <a:effectLst/>
                <a:latin typeface="+mn-lt"/>
                <a:ea typeface="+mn-ea"/>
                <a:cs typeface="+mn-cs"/>
              </a:rPr>
              <a:t>WebSocket </a:t>
            </a:r>
            <a:r>
              <a:rPr lang="zh-TW" altLang="en-US" sz="1200" b="0" i="0" kern="1200" dirty="0">
                <a:solidFill>
                  <a:schemeClr val="tx1"/>
                </a:solidFill>
                <a:effectLst/>
                <a:latin typeface="+mn-lt"/>
                <a:ea typeface="+mn-ea"/>
                <a:cs typeface="+mn-cs"/>
              </a:rPr>
              <a:t>的 </a:t>
            </a:r>
            <a:r>
              <a:rPr lang="en-US" altLang="zh-TW" sz="1200" b="0" i="0" kern="1200" dirty="0">
                <a:solidFill>
                  <a:schemeClr val="tx1"/>
                </a:solidFill>
                <a:effectLst/>
                <a:latin typeface="+mn-lt"/>
                <a:ea typeface="+mn-ea"/>
                <a:cs typeface="+mn-cs"/>
              </a:rPr>
              <a:t>MQTT </a:t>
            </a:r>
            <a:r>
              <a:rPr lang="zh-TW" altLang="en-US" sz="1200" b="0" i="0" kern="1200" dirty="0">
                <a:solidFill>
                  <a:schemeClr val="tx1"/>
                </a:solidFill>
                <a:effectLst/>
                <a:latin typeface="+mn-lt"/>
                <a:ea typeface="+mn-ea"/>
                <a:cs typeface="+mn-cs"/>
              </a:rPr>
              <a:t>來發佈和訂閱，也可以使用 </a:t>
            </a:r>
            <a:r>
              <a:rPr lang="en-US" altLang="zh-TW" sz="1200" b="0" i="0" kern="1200" dirty="0">
                <a:solidFill>
                  <a:schemeClr val="tx1"/>
                </a:solidFill>
                <a:effectLst/>
                <a:latin typeface="+mn-lt"/>
                <a:ea typeface="+mn-ea"/>
                <a:cs typeface="+mn-cs"/>
              </a:rPr>
              <a:t>HTTP REST </a:t>
            </a:r>
            <a:r>
              <a:rPr lang="zh-TW" altLang="en-US" sz="1200" b="0" i="0" kern="1200" dirty="0">
                <a:solidFill>
                  <a:schemeClr val="tx1"/>
                </a:solidFill>
                <a:effectLst/>
                <a:latin typeface="+mn-lt"/>
                <a:ea typeface="+mn-ea"/>
                <a:cs typeface="+mn-cs"/>
              </a:rPr>
              <a:t>介面發佈。如需更多詳細資訊，請參閱「</a:t>
            </a:r>
            <a:r>
              <a:rPr lang="zh-TW" altLang="en-US" sz="1200" b="0" i="0" u="none" strike="noStrike" kern="1200" dirty="0">
                <a:solidFill>
                  <a:schemeClr val="tx1"/>
                </a:solidFill>
                <a:effectLst/>
                <a:latin typeface="+mn-lt"/>
                <a:ea typeface="+mn-ea"/>
                <a:cs typeface="+mn-cs"/>
                <a:hlinkClick r:id="rId3"/>
              </a:rPr>
              <a:t>裝置通信協議</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Rules engine:</a:t>
            </a:r>
            <a:r>
              <a:rPr lang="zh-TW" altLang="en-US" dirty="0"/>
              <a:t> 提供消息處理以及與其他</a:t>
            </a:r>
            <a:r>
              <a:rPr lang="en-US" altLang="zh-TW" dirty="0"/>
              <a:t>AWS</a:t>
            </a:r>
            <a:r>
              <a:rPr lang="zh-TW" altLang="en-US" dirty="0"/>
              <a:t>服務的集成。就是您可以使用基於</a:t>
            </a:r>
            <a:r>
              <a:rPr lang="en-US" altLang="zh-TW" dirty="0"/>
              <a:t>SQL</a:t>
            </a:r>
            <a:r>
              <a:rPr lang="zh-TW" altLang="en-US" dirty="0"/>
              <a:t>的語言從</a:t>
            </a:r>
            <a:r>
              <a:rPr lang="en-US" altLang="zh-TW" dirty="0"/>
              <a:t>message payload</a:t>
            </a:r>
            <a:r>
              <a:rPr lang="zh-TW" altLang="en-US" dirty="0"/>
              <a:t>中選擇數據，然後處理數據並將其發送到其他服務，例如</a:t>
            </a:r>
            <a:r>
              <a:rPr lang="en-US" altLang="zh-TW" dirty="0"/>
              <a:t>Amazon Simple Storage Service</a:t>
            </a:r>
            <a:r>
              <a:rPr lang="zh-TW" altLang="en-US" dirty="0"/>
              <a:t>（</a:t>
            </a:r>
            <a:r>
              <a:rPr lang="en-US" altLang="zh-TW" dirty="0"/>
              <a:t>Amazon S3</a:t>
            </a:r>
            <a:r>
              <a:rPr lang="zh-TW" altLang="en-US" dirty="0"/>
              <a:t>），</a:t>
            </a:r>
            <a:r>
              <a:rPr lang="en-US" altLang="zh-TW" dirty="0"/>
              <a:t>Amazon DynamoDB</a:t>
            </a:r>
            <a:r>
              <a:rPr lang="zh-TW" altLang="en-US" dirty="0"/>
              <a:t>和</a:t>
            </a:r>
            <a:r>
              <a:rPr lang="en-US" altLang="zh-TW" dirty="0"/>
              <a:t>AWS </a:t>
            </a:r>
            <a:r>
              <a:rPr lang="en-US" altLang="zh-TW" dirty="0" err="1"/>
              <a:t>Lambdam</a:t>
            </a:r>
            <a:r>
              <a:rPr lang="zh-TW" altLang="en-US" dirty="0"/>
              <a:t>。</a:t>
            </a:r>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47</a:t>
            </a:fld>
            <a:endParaRPr lang="zh-TW" altLang="en-US"/>
          </a:p>
        </p:txBody>
      </p:sp>
    </p:spTree>
    <p:extLst>
      <p:ext uri="{BB962C8B-B14F-4D97-AF65-F5344CB8AC3E}">
        <p14:creationId xmlns:p14="http://schemas.microsoft.com/office/powerpoint/2010/main" val="3961230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自定義身份驗證服務</a:t>
            </a:r>
            <a:r>
              <a:rPr lang="en-US" altLang="zh-TW" dirty="0"/>
              <a:t>:</a:t>
            </a:r>
            <a:r>
              <a:rPr lang="zh-TW" altLang="en-US" dirty="0"/>
              <a:t> </a:t>
            </a:r>
            <a:r>
              <a:rPr lang="zh-TW" altLang="en-US" sz="1200" b="0" i="0" u="none" strike="noStrike" kern="1200" dirty="0">
                <a:solidFill>
                  <a:schemeClr val="tx1"/>
                </a:solidFill>
                <a:effectLst/>
                <a:latin typeface="+mn-lt"/>
                <a:ea typeface="+mn-ea"/>
                <a:cs typeface="+mn-cs"/>
              </a:rPr>
              <a:t>您可以定義自訂授權方，使用自訂身分驗證服務和 </a:t>
            </a:r>
            <a:r>
              <a:rPr lang="en-US" altLang="zh-TW" sz="1200" b="0" i="0" u="none" strike="noStrike" kern="1200" dirty="0">
                <a:solidFill>
                  <a:schemeClr val="tx1"/>
                </a:solidFill>
                <a:effectLst/>
                <a:latin typeface="+mn-lt"/>
                <a:ea typeface="+mn-ea"/>
                <a:cs typeface="+mn-cs"/>
              </a:rPr>
              <a:t>Lambda </a:t>
            </a:r>
            <a:r>
              <a:rPr lang="zh-TW" altLang="en-US" sz="1200" b="0" i="0" u="none" strike="noStrike" kern="1200" dirty="0">
                <a:solidFill>
                  <a:schemeClr val="tx1"/>
                </a:solidFill>
                <a:effectLst/>
                <a:latin typeface="+mn-lt"/>
                <a:ea typeface="+mn-ea"/>
                <a:cs typeface="+mn-cs"/>
              </a:rPr>
              <a:t>函數，藉以管理自己的身分驗證和授權策略。自訂授權方可讓 </a:t>
            </a:r>
            <a:r>
              <a:rPr lang="en-US" altLang="zh-TW" sz="1200" b="0" i="0" u="none" strike="noStrike" kern="1200" dirty="0">
                <a:solidFill>
                  <a:schemeClr val="tx1"/>
                </a:solidFill>
                <a:effectLst/>
                <a:latin typeface="+mn-lt"/>
                <a:ea typeface="+mn-ea"/>
                <a:cs typeface="+mn-cs"/>
              </a:rPr>
              <a:t>AWS IoT </a:t>
            </a:r>
            <a:r>
              <a:rPr lang="zh-TW" altLang="en-US" sz="1200" b="0" i="0" u="none" strike="noStrike" kern="1200" dirty="0">
                <a:solidFill>
                  <a:schemeClr val="tx1"/>
                </a:solidFill>
                <a:effectLst/>
                <a:latin typeface="+mn-lt"/>
                <a:ea typeface="+mn-ea"/>
                <a:cs typeface="+mn-cs"/>
              </a:rPr>
              <a:t>使用承載符記與身分驗證策略來驗證您的裝置並授權操作。</a:t>
            </a:r>
            <a:endParaRPr lang="en-US" altLang="zh-TW" sz="1200" b="0" i="0" u="none" strike="noStrike" kern="1200" dirty="0">
              <a:solidFill>
                <a:schemeClr val="tx1"/>
              </a:solidFill>
              <a:effectLst/>
              <a:latin typeface="+mn-lt"/>
              <a:ea typeface="+mn-ea"/>
              <a:cs typeface="+mn-cs"/>
            </a:endParaRPr>
          </a:p>
          <a:p>
            <a:r>
              <a:rPr lang="zh-TW" altLang="en-US" sz="1200" b="0" i="0" u="none" strike="noStrike" kern="1200" dirty="0">
                <a:solidFill>
                  <a:schemeClr val="tx1"/>
                </a:solidFill>
                <a:effectLst/>
                <a:latin typeface="+mn-lt"/>
                <a:ea typeface="+mn-ea"/>
                <a:cs typeface="+mn-cs"/>
              </a:rPr>
              <a:t>                                      自定義授權人員可以實施各種身份驗證策略</a:t>
            </a:r>
            <a:r>
              <a:rPr lang="en-US" altLang="zh-TW" sz="1200" b="0" i="0" u="none" strike="noStrike"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rPr>
              <a:t>例如</a:t>
            </a:r>
            <a:r>
              <a:rPr lang="en-US" altLang="zh-TW" sz="1200" b="0" i="0" u="none" strike="noStrike" kern="1200" dirty="0">
                <a:solidFill>
                  <a:schemeClr val="tx1"/>
                </a:solidFill>
                <a:effectLst/>
                <a:latin typeface="+mn-lt"/>
                <a:ea typeface="+mn-ea"/>
                <a:cs typeface="+mn-cs"/>
              </a:rPr>
              <a:t>,</a:t>
            </a:r>
            <a:r>
              <a:rPr lang="en-US" altLang="zh-TW" sz="1200" b="0" i="0" u="none" strike="noStrike" kern="1200" dirty="0" err="1">
                <a:solidFill>
                  <a:schemeClr val="tx1"/>
                </a:solidFill>
                <a:effectLst/>
                <a:latin typeface="+mn-lt"/>
                <a:ea typeface="+mn-ea"/>
                <a:cs typeface="+mn-cs"/>
              </a:rPr>
              <a:t>JsonWebToken</a:t>
            </a:r>
            <a:r>
              <a:rPr lang="zh-TW" altLang="en-US" sz="1200" b="0" i="0" u="none" strike="noStrike" kern="1200" dirty="0">
                <a:solidFill>
                  <a:schemeClr val="tx1"/>
                </a:solidFill>
                <a:effectLst/>
                <a:latin typeface="+mn-lt"/>
                <a:ea typeface="+mn-ea"/>
                <a:cs typeface="+mn-cs"/>
              </a:rPr>
              <a:t>驗證或</a:t>
            </a:r>
            <a:r>
              <a:rPr lang="en-US" altLang="zh-TW" sz="1200" b="0" i="0" u="none" strike="noStrike" kern="1200" dirty="0">
                <a:solidFill>
                  <a:schemeClr val="tx1"/>
                </a:solidFill>
                <a:effectLst/>
                <a:latin typeface="+mn-lt"/>
                <a:ea typeface="+mn-ea"/>
                <a:cs typeface="+mn-cs"/>
              </a:rPr>
              <a:t>OAuth</a:t>
            </a:r>
            <a:r>
              <a:rPr lang="zh-TW" altLang="en-US" sz="1200" b="0" i="0" u="none" strike="noStrike" kern="1200" dirty="0">
                <a:solidFill>
                  <a:schemeClr val="tx1"/>
                </a:solidFill>
                <a:effectLst/>
                <a:latin typeface="+mn-lt"/>
                <a:ea typeface="+mn-ea"/>
                <a:cs typeface="+mn-cs"/>
              </a:rPr>
              <a:t>提供程序標註。他們必須歸還設備網關用於授權</a:t>
            </a:r>
            <a:r>
              <a:rPr lang="en-US" altLang="zh-TW" sz="1200" b="0" i="0" u="none" strike="noStrike" kern="1200" dirty="0">
                <a:solidFill>
                  <a:schemeClr val="tx1"/>
                </a:solidFill>
                <a:effectLst/>
                <a:latin typeface="+mn-lt"/>
                <a:ea typeface="+mn-ea"/>
                <a:cs typeface="+mn-cs"/>
              </a:rPr>
              <a:t>MQTT</a:t>
            </a:r>
            <a:r>
              <a:rPr lang="zh-TW" altLang="en-US" sz="1200" b="0" i="0" u="none" strike="noStrike" kern="1200" dirty="0">
                <a:solidFill>
                  <a:schemeClr val="tx1"/>
                </a:solidFill>
                <a:effectLst/>
                <a:latin typeface="+mn-lt"/>
                <a:ea typeface="+mn-ea"/>
                <a:cs typeface="+mn-cs"/>
              </a:rPr>
              <a:t>操作的策略文件。如需更多詳細資訊，請參閱「</a:t>
            </a:r>
            <a:r>
              <a:rPr lang="zh-TW" altLang="en-US" sz="1200" b="0" i="0" u="none" strike="noStrike" kern="1200" dirty="0">
                <a:solidFill>
                  <a:schemeClr val="tx1"/>
                </a:solidFill>
                <a:effectLst/>
                <a:latin typeface="+mn-lt"/>
                <a:ea typeface="+mn-ea"/>
                <a:cs typeface="+mn-cs"/>
                <a:hlinkClick r:id="rId3"/>
              </a:rPr>
              <a:t>自訂身份驗證</a:t>
            </a:r>
            <a:r>
              <a:rPr lang="zh-TW" altLang="en-US" sz="1200" b="0" i="0" u="none" strike="noStrike" kern="1200" dirty="0">
                <a:solidFill>
                  <a:schemeClr val="tx1"/>
                </a:solidFill>
                <a:effectLst/>
                <a:latin typeface="+mn-lt"/>
                <a:ea typeface="+mn-ea"/>
                <a:cs typeface="+mn-cs"/>
              </a:rPr>
              <a:t>」。</a:t>
            </a:r>
            <a:endParaRPr lang="zh-TW" altLang="en-US" dirty="0"/>
          </a:p>
          <a:p>
            <a:endParaRPr lang="en-US" altLang="zh-TW" dirty="0"/>
          </a:p>
          <a:p>
            <a:r>
              <a:rPr lang="zh-TW" altLang="en-US" dirty="0"/>
              <a:t>裝置佈建服務</a:t>
            </a:r>
            <a:r>
              <a:rPr lang="en-US" altLang="zh-TW" dirty="0"/>
              <a:t>:</a:t>
            </a:r>
            <a:r>
              <a:rPr lang="zh-TW" altLang="en-US" dirty="0"/>
              <a:t> </a:t>
            </a:r>
            <a:r>
              <a:rPr lang="zh-TW" altLang="en-US" sz="1200" b="0" i="0" u="none" strike="noStrike" kern="1200" dirty="0">
                <a:solidFill>
                  <a:schemeClr val="tx1"/>
                </a:solidFill>
                <a:effectLst/>
                <a:latin typeface="+mn-lt"/>
                <a:ea typeface="+mn-ea"/>
                <a:cs typeface="+mn-cs"/>
              </a:rPr>
              <a:t>允許您使用描述設備所需資源的模板來配置設備</a:t>
            </a:r>
            <a:r>
              <a:rPr lang="en-US" altLang="zh-TW" sz="1200" b="0" i="0" u="none" strike="noStrike" kern="1200" dirty="0">
                <a:solidFill>
                  <a:schemeClr val="tx1"/>
                </a:solidFill>
                <a:effectLst/>
                <a:latin typeface="+mn-lt"/>
                <a:ea typeface="+mn-ea"/>
                <a:cs typeface="+mn-cs"/>
              </a:rPr>
              <a:t>: </a:t>
            </a:r>
            <a:r>
              <a:rPr lang="zh-TW" altLang="en-US" sz="1200" b="0" i="1" u="none" strike="noStrike" kern="1200" dirty="0">
                <a:solidFill>
                  <a:schemeClr val="tx1"/>
                </a:solidFill>
                <a:effectLst/>
                <a:latin typeface="+mn-lt"/>
                <a:ea typeface="+mn-ea"/>
                <a:cs typeface="+mn-cs"/>
              </a:rPr>
              <a:t>事物對象</a:t>
            </a:r>
            <a:r>
              <a:rPr lang="zh-TW" altLang="en-US" sz="1200" b="0" i="0" u="none" strike="noStrike" kern="1200" dirty="0">
                <a:solidFill>
                  <a:schemeClr val="tx1"/>
                </a:solidFill>
                <a:effectLst/>
                <a:latin typeface="+mn-lt"/>
                <a:ea typeface="+mn-ea"/>
                <a:cs typeface="+mn-cs"/>
              </a:rPr>
              <a:t>、證書和一個或多個策略。事物對象是註冊表中的條目</a:t>
            </a:r>
            <a:r>
              <a:rPr lang="en-US" altLang="zh-TW" sz="1200" b="0" i="0" u="none" strike="noStrike"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rPr>
              <a:t>其中包含描述設備的屬性。裝置使用憑證向 </a:t>
            </a:r>
            <a:r>
              <a:rPr lang="en-US" altLang="zh-TW" sz="1200" b="0" i="0" u="none" strike="noStrike" kern="1200" dirty="0">
                <a:solidFill>
                  <a:schemeClr val="tx1"/>
                </a:solidFill>
                <a:effectLst/>
                <a:latin typeface="+mn-lt"/>
                <a:ea typeface="+mn-ea"/>
                <a:cs typeface="+mn-cs"/>
              </a:rPr>
              <a:t>AWS IoT </a:t>
            </a:r>
            <a:r>
              <a:rPr lang="zh-TW" altLang="en-US" sz="1200" b="0" i="0" u="none" strike="noStrike" kern="1200" dirty="0">
                <a:solidFill>
                  <a:schemeClr val="tx1"/>
                </a:solidFill>
                <a:effectLst/>
                <a:latin typeface="+mn-lt"/>
                <a:ea typeface="+mn-ea"/>
                <a:cs typeface="+mn-cs"/>
              </a:rPr>
              <a:t>進行驗證。政策決定裝置在 </a:t>
            </a:r>
            <a:r>
              <a:rPr lang="en-US" altLang="zh-TW" sz="1200" b="0" i="0" u="none" strike="noStrike" kern="1200" dirty="0">
                <a:solidFill>
                  <a:schemeClr val="tx1"/>
                </a:solidFill>
                <a:effectLst/>
                <a:latin typeface="+mn-lt"/>
                <a:ea typeface="+mn-ea"/>
                <a:cs typeface="+mn-cs"/>
              </a:rPr>
              <a:t>AWS IoT </a:t>
            </a:r>
            <a:r>
              <a:rPr lang="zh-TW" altLang="en-US" sz="1200" b="0" i="0" u="none" strike="noStrike" kern="1200" dirty="0">
                <a:solidFill>
                  <a:schemeClr val="tx1"/>
                </a:solidFill>
                <a:effectLst/>
                <a:latin typeface="+mn-lt"/>
                <a:ea typeface="+mn-ea"/>
                <a:cs typeface="+mn-cs"/>
              </a:rPr>
              <a:t>可執行的操作。</a:t>
            </a:r>
          </a:p>
          <a:p>
            <a:r>
              <a:rPr lang="zh-TW" altLang="en-US" sz="1200" b="0" i="0" u="none" strike="noStrike" kern="1200" dirty="0">
                <a:solidFill>
                  <a:schemeClr val="tx1"/>
                </a:solidFill>
                <a:effectLst/>
                <a:latin typeface="+mn-lt"/>
                <a:ea typeface="+mn-ea"/>
                <a:cs typeface="+mn-cs"/>
              </a:rPr>
              <a:t>                          範本包含了被字典 </a:t>
            </a:r>
            <a:r>
              <a:rPr lang="en-US" altLang="zh-TW" sz="1200" b="0" i="0" u="none" strike="noStrike"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rPr>
              <a:t>對應</a:t>
            </a:r>
            <a:r>
              <a:rPr lang="en-US" altLang="zh-TW" sz="1200" b="0" i="0" u="none" strike="noStrike" kern="1200" dirty="0">
                <a:solidFill>
                  <a:schemeClr val="tx1"/>
                </a:solidFill>
                <a:effectLst/>
                <a:latin typeface="+mn-lt"/>
                <a:ea typeface="+mn-ea"/>
                <a:cs typeface="+mn-cs"/>
              </a:rPr>
              <a:t>) </a:t>
            </a:r>
            <a:r>
              <a:rPr lang="zh-TW" altLang="en-US" sz="1200" b="0" i="0" u="none" strike="noStrike" kern="1200" dirty="0">
                <a:solidFill>
                  <a:schemeClr val="tx1"/>
                </a:solidFill>
                <a:effectLst/>
                <a:latin typeface="+mn-lt"/>
                <a:ea typeface="+mn-ea"/>
                <a:cs typeface="+mn-cs"/>
              </a:rPr>
              <a:t>之值取代的變數。只要在字典中為範本的變數傳入不同的值，您就可以使用相同的範本來佈建多個裝置。如需更多詳細資訊，請參閱「</a:t>
            </a:r>
            <a:r>
              <a:rPr lang="zh-TW" altLang="en-US" sz="1200" b="0" i="0" u="none" strike="noStrike" kern="1200" dirty="0">
                <a:solidFill>
                  <a:schemeClr val="tx1"/>
                </a:solidFill>
                <a:effectLst/>
                <a:latin typeface="+mn-lt"/>
                <a:ea typeface="+mn-ea"/>
                <a:cs typeface="+mn-cs"/>
                <a:hlinkClick r:id="rId4"/>
              </a:rPr>
              <a:t>裝置佈建</a:t>
            </a:r>
            <a:r>
              <a:rPr lang="zh-TW" altLang="en-US" sz="1200" b="0" i="0" u="none" strike="noStrike" kern="1200" dirty="0">
                <a:solidFill>
                  <a:schemeClr val="tx1"/>
                </a:solidFill>
                <a:effectLst/>
                <a:latin typeface="+mn-lt"/>
                <a:ea typeface="+mn-ea"/>
                <a:cs typeface="+mn-cs"/>
              </a:rPr>
              <a:t>」。</a:t>
            </a:r>
            <a:endParaRPr lang="zh-TW" altLang="en-US" dirty="0"/>
          </a:p>
          <a:p>
            <a:endParaRPr lang="en-US" altLang="zh-TW" dirty="0"/>
          </a:p>
          <a:p>
            <a:r>
              <a:rPr lang="zh-TW" altLang="en-US" dirty="0"/>
              <a:t>群駔登錄檔</a:t>
            </a:r>
            <a:r>
              <a:rPr lang="en-US" altLang="zh-TW" dirty="0"/>
              <a:t>:</a:t>
            </a:r>
            <a:r>
              <a:rPr lang="zh-TW" altLang="en-US" dirty="0"/>
              <a:t> </a:t>
            </a:r>
            <a:r>
              <a:rPr lang="zh-TW" altLang="en-US" sz="1200" b="0" i="0" kern="1200" dirty="0">
                <a:solidFill>
                  <a:schemeClr val="tx1"/>
                </a:solidFill>
                <a:effectLst/>
                <a:latin typeface="+mn-lt"/>
                <a:ea typeface="+mn-ea"/>
                <a:cs typeface="+mn-cs"/>
              </a:rPr>
              <a:t>您可利用群組，將多個裝置分類至群組來同時管理。您對母組執行的任何操作都將應用於其子組。相同的操作同樣適用於母組中的所有設備以及子組中的所有設備。授予組的權限將應用於組中的所有設備和其所有子組。如需更多詳細資訊，請參閱「</a:t>
            </a:r>
            <a:r>
              <a:rPr lang="zh-TW" altLang="en-US" sz="1200" b="0" i="0" u="none" strike="noStrike" kern="1200" dirty="0">
                <a:solidFill>
                  <a:schemeClr val="tx1"/>
                </a:solidFill>
                <a:effectLst/>
                <a:latin typeface="+mn-lt"/>
                <a:ea typeface="+mn-ea"/>
                <a:cs typeface="+mn-cs"/>
                <a:hlinkClick r:id="rId5"/>
              </a:rPr>
              <a:t>利用 </a:t>
            </a:r>
            <a:r>
              <a:rPr lang="en-US" altLang="zh-TW" sz="1200" b="0" i="0" u="none" strike="noStrike" kern="1200" dirty="0">
                <a:solidFill>
                  <a:schemeClr val="tx1"/>
                </a:solidFill>
                <a:effectLst/>
                <a:latin typeface="+mn-lt"/>
                <a:ea typeface="+mn-ea"/>
                <a:cs typeface="+mn-cs"/>
                <a:hlinkClick r:id="rId5"/>
              </a:rPr>
              <a:t>AWS IoT </a:t>
            </a:r>
            <a:r>
              <a:rPr lang="zh-TW" altLang="en-US" sz="1200" b="0" i="0" u="none" strike="noStrike" kern="1200" dirty="0">
                <a:solidFill>
                  <a:schemeClr val="tx1"/>
                </a:solidFill>
                <a:effectLst/>
                <a:latin typeface="+mn-lt"/>
                <a:ea typeface="+mn-ea"/>
                <a:cs typeface="+mn-cs"/>
                <a:hlinkClick r:id="rId5"/>
              </a:rPr>
              <a:t>管理裝置</a:t>
            </a:r>
            <a:r>
              <a:rPr lang="zh-TW" altLang="en-US" sz="1200" b="0" i="0" kern="1200" dirty="0">
                <a:solidFill>
                  <a:schemeClr val="tx1"/>
                </a:solidFill>
                <a:effectLst/>
                <a:latin typeface="+mn-lt"/>
                <a:ea typeface="+mn-ea"/>
                <a:cs typeface="+mn-cs"/>
              </a:rPr>
              <a:t>」。</a:t>
            </a:r>
            <a:endParaRPr lang="zh-TW" altLang="en-US" dirty="0"/>
          </a:p>
          <a:p>
            <a:endParaRPr lang="en-US" altLang="zh-TW" dirty="0"/>
          </a:p>
          <a:p>
            <a:r>
              <a:rPr lang="zh-TW" altLang="en-US" dirty="0"/>
              <a:t>任務服務</a:t>
            </a:r>
            <a:r>
              <a:rPr lang="en-US" altLang="zh-TW" dirty="0"/>
              <a:t>:</a:t>
            </a:r>
            <a:r>
              <a:rPr lang="zh-TW" altLang="en-US" dirty="0"/>
              <a:t> 也就是</a:t>
            </a:r>
            <a:r>
              <a:rPr lang="zh-TW" altLang="en-US" sz="1200" b="0" i="0" u="none" strike="noStrike" kern="1200" dirty="0">
                <a:solidFill>
                  <a:schemeClr val="tx1"/>
                </a:solidFill>
                <a:effectLst/>
                <a:latin typeface="+mn-lt"/>
                <a:ea typeface="+mn-ea"/>
                <a:cs typeface="+mn-cs"/>
              </a:rPr>
              <a:t>允許定義一組遠程操作</a:t>
            </a:r>
            <a:r>
              <a:rPr lang="en-US" altLang="zh-TW" sz="1200" b="0" i="0" u="none" strike="noStrike"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rPr>
              <a:t>這些操作被發送並連接到一個或多個設備上運行 </a:t>
            </a:r>
            <a:r>
              <a:rPr lang="en-US" altLang="zh-TW" sz="1200" b="0" i="0" u="none" strike="noStrike" kern="1200" dirty="0">
                <a:solidFill>
                  <a:schemeClr val="tx1"/>
                </a:solidFill>
                <a:effectLst/>
                <a:latin typeface="+mn-lt"/>
                <a:ea typeface="+mn-ea"/>
                <a:cs typeface="+mn-cs"/>
              </a:rPr>
              <a:t>AWS IoT</a:t>
            </a:r>
            <a:r>
              <a:rPr lang="zh-TW" altLang="en-US" sz="1200" b="0" i="0" u="none" strike="noStrike" kern="1200" dirty="0">
                <a:solidFill>
                  <a:schemeClr val="tx1"/>
                </a:solidFill>
                <a:effectLst/>
                <a:latin typeface="+mn-lt"/>
                <a:ea typeface="+mn-ea"/>
                <a:cs typeface="+mn-cs"/>
              </a:rPr>
              <a:t>，舉例來說，您可以定義一個工作，指示一組裝置下載並安裝應用程式或韌體更新、重新啟動、輪換憑證，或者執行遠端故障排除操作，而欲建立工作，您必須指定要執行的遠端操作之描述，以及應執行操作的目標清單，目標可以是個別裝置、群組或兩者。如需更多詳細資訊，請參閱「</a:t>
            </a:r>
            <a:r>
              <a:rPr lang="en-US" altLang="zh-TW" sz="1200" b="0" i="0" u="none" strike="noStrike" kern="1200" dirty="0">
                <a:solidFill>
                  <a:schemeClr val="tx1"/>
                </a:solidFill>
                <a:effectLst/>
                <a:latin typeface="+mn-lt"/>
                <a:ea typeface="+mn-ea"/>
                <a:cs typeface="+mn-cs"/>
                <a:hlinkClick r:id="rId6"/>
              </a:rPr>
              <a:t>Jobs</a:t>
            </a:r>
            <a:r>
              <a:rPr lang="zh-TW" altLang="en-US" sz="1200" b="0" i="0" u="none" strike="noStrike" kern="1200" dirty="0">
                <a:solidFill>
                  <a:schemeClr val="tx1"/>
                </a:solidFill>
                <a:effectLst/>
                <a:latin typeface="+mn-lt"/>
                <a:ea typeface="+mn-ea"/>
                <a:cs typeface="+mn-cs"/>
              </a:rPr>
              <a:t>」。</a:t>
            </a:r>
            <a:endParaRPr lang="zh-TW" altLang="en-US" dirty="0"/>
          </a:p>
          <a:p>
            <a:endParaRPr lang="en-US" altLang="zh-TW" dirty="0"/>
          </a:p>
          <a:p>
            <a:r>
              <a:rPr lang="zh-TW" altLang="en-US" dirty="0"/>
              <a:t>登錄</a:t>
            </a:r>
            <a:r>
              <a:rPr lang="en-US" altLang="zh-TW" dirty="0"/>
              <a:t>:</a:t>
            </a:r>
            <a:r>
              <a:rPr lang="zh-TW" altLang="en-US" dirty="0"/>
              <a:t> </a:t>
            </a:r>
            <a:r>
              <a:rPr lang="zh-TW" altLang="en-US" sz="1200" b="0" i="0" kern="1200" dirty="0">
                <a:solidFill>
                  <a:schemeClr val="tx1"/>
                </a:solidFill>
                <a:effectLst/>
                <a:latin typeface="+mn-lt"/>
                <a:ea typeface="+mn-ea"/>
                <a:cs typeface="+mn-cs"/>
              </a:rPr>
              <a:t>組織與每個設備相關的資源 </a:t>
            </a:r>
            <a:r>
              <a:rPr lang="en-US" altLang="zh-TW" sz="1200" b="0" i="0" kern="1200" dirty="0">
                <a:solidFill>
                  <a:schemeClr val="tx1"/>
                </a:solidFill>
                <a:effectLst/>
                <a:latin typeface="+mn-lt"/>
                <a:ea typeface="+mn-ea"/>
                <a:cs typeface="+mn-cs"/>
              </a:rPr>
              <a:t>AWS </a:t>
            </a:r>
            <a:r>
              <a:rPr lang="zh-TW" altLang="en-US" sz="1200" b="0" i="0" kern="1200" dirty="0">
                <a:solidFill>
                  <a:schemeClr val="tx1"/>
                </a:solidFill>
                <a:effectLst/>
                <a:latin typeface="+mn-lt"/>
                <a:ea typeface="+mn-ea"/>
                <a:cs typeface="+mn-cs"/>
              </a:rPr>
              <a:t>雲端。就是您可登錄您的裝置，且每項裝置最多可與三個自訂屬性相關聯，您也可以建立憑證和 </a:t>
            </a:r>
            <a:r>
              <a:rPr lang="en-US" altLang="zh-TW" sz="1200" b="0" i="0" kern="1200" dirty="0">
                <a:solidFill>
                  <a:schemeClr val="tx1"/>
                </a:solidFill>
                <a:effectLst/>
                <a:latin typeface="+mn-lt"/>
                <a:ea typeface="+mn-ea"/>
                <a:cs typeface="+mn-cs"/>
              </a:rPr>
              <a:t>MQTT </a:t>
            </a:r>
            <a:r>
              <a:rPr lang="zh-TW" altLang="en-US" sz="1200" b="0" i="0" kern="1200" dirty="0">
                <a:solidFill>
                  <a:schemeClr val="tx1"/>
                </a:solidFill>
                <a:effectLst/>
                <a:latin typeface="+mn-lt"/>
                <a:ea typeface="+mn-ea"/>
                <a:cs typeface="+mn-cs"/>
              </a:rPr>
              <a:t>用戶端 </a:t>
            </a:r>
            <a:r>
              <a:rPr lang="en-US" altLang="zh-TW" sz="1200" b="0" i="0" kern="1200" dirty="0">
                <a:solidFill>
                  <a:schemeClr val="tx1"/>
                </a:solidFill>
                <a:effectLst/>
                <a:latin typeface="+mn-lt"/>
                <a:ea typeface="+mn-ea"/>
                <a:cs typeface="+mn-cs"/>
              </a:rPr>
              <a:t>ID </a:t>
            </a:r>
            <a:r>
              <a:rPr lang="zh-TW" altLang="en-US" sz="1200" b="0" i="0" kern="1200" dirty="0">
                <a:solidFill>
                  <a:schemeClr val="tx1"/>
                </a:solidFill>
                <a:effectLst/>
                <a:latin typeface="+mn-lt"/>
                <a:ea typeface="+mn-ea"/>
                <a:cs typeface="+mn-cs"/>
              </a:rPr>
              <a:t>與每項裝置的關聯，提升您管理裝置及排解其問題的能力。如需更多詳細資訊，請參閱「</a:t>
            </a:r>
            <a:r>
              <a:rPr lang="zh-TW" altLang="en-US" sz="1200" b="0" i="0" u="none" strike="noStrike" kern="1200" dirty="0">
                <a:solidFill>
                  <a:schemeClr val="tx1"/>
                </a:solidFill>
                <a:effectLst/>
                <a:latin typeface="+mn-lt"/>
                <a:ea typeface="+mn-ea"/>
                <a:cs typeface="+mn-cs"/>
                <a:hlinkClick r:id="rId5"/>
              </a:rPr>
              <a:t>利用 </a:t>
            </a:r>
            <a:r>
              <a:rPr lang="en-US" altLang="zh-TW" sz="1200" b="0" i="0" u="none" strike="noStrike" kern="1200" dirty="0">
                <a:solidFill>
                  <a:schemeClr val="tx1"/>
                </a:solidFill>
                <a:effectLst/>
                <a:latin typeface="+mn-lt"/>
                <a:ea typeface="+mn-ea"/>
                <a:cs typeface="+mn-cs"/>
                <a:hlinkClick r:id="rId5"/>
              </a:rPr>
              <a:t>AWS IoT </a:t>
            </a:r>
            <a:r>
              <a:rPr lang="zh-TW" altLang="en-US" sz="1200" b="0" i="0" u="none" strike="noStrike" kern="1200" dirty="0">
                <a:solidFill>
                  <a:schemeClr val="tx1"/>
                </a:solidFill>
                <a:effectLst/>
                <a:latin typeface="+mn-lt"/>
                <a:ea typeface="+mn-ea"/>
                <a:cs typeface="+mn-cs"/>
                <a:hlinkClick r:id="rId5"/>
              </a:rPr>
              <a:t>管理裝置</a:t>
            </a:r>
            <a:r>
              <a:rPr lang="zh-TW" altLang="en-US" sz="1200" b="0" i="0" kern="1200" dirty="0">
                <a:solidFill>
                  <a:schemeClr val="tx1"/>
                </a:solidFill>
                <a:effectLst/>
                <a:latin typeface="+mn-lt"/>
                <a:ea typeface="+mn-ea"/>
                <a:cs typeface="+mn-cs"/>
              </a:rPr>
              <a:t>」。</a:t>
            </a:r>
            <a:endParaRPr lang="zh-TW" altLang="en-US" dirty="0"/>
          </a:p>
          <a:p>
            <a:endParaRPr lang="en-US" altLang="zh-TW" dirty="0"/>
          </a:p>
          <a:p>
            <a:r>
              <a:rPr lang="zh-TW" altLang="en-US" dirty="0"/>
              <a:t>安全與身份服務</a:t>
            </a:r>
            <a:r>
              <a:rPr lang="en-US" altLang="zh-TW" dirty="0"/>
              <a:t>:</a:t>
            </a:r>
            <a:r>
              <a:rPr lang="zh-TW" altLang="en-US" dirty="0"/>
              <a:t> 他是</a:t>
            </a:r>
            <a:r>
              <a:rPr lang="en-US" altLang="zh-TW" sz="1200" b="0" i="0" kern="1200" dirty="0">
                <a:solidFill>
                  <a:schemeClr val="tx1"/>
                </a:solidFill>
                <a:effectLst/>
                <a:latin typeface="+mn-lt"/>
                <a:ea typeface="+mn-ea"/>
                <a:cs typeface="+mn-cs"/>
              </a:rPr>
              <a:t>AWS</a:t>
            </a:r>
            <a:r>
              <a:rPr lang="zh-TW" altLang="en-US" sz="1200" b="0" i="0" kern="1200" dirty="0">
                <a:solidFill>
                  <a:schemeClr val="tx1"/>
                </a:solidFill>
                <a:effectLst/>
                <a:latin typeface="+mn-lt"/>
                <a:ea typeface="+mn-ea"/>
                <a:cs typeface="+mn-cs"/>
              </a:rPr>
              <a:t>雲端內的一種服務。簡單來說，您的設備必須保持憑證安全，才能安全地向消息代理髮送數據，而信息代理和規則引擎使用 </a:t>
            </a:r>
            <a:r>
              <a:rPr lang="en-US" altLang="zh-TW" sz="1200" b="0" i="0" kern="1200" dirty="0">
                <a:solidFill>
                  <a:schemeClr val="tx1"/>
                </a:solidFill>
                <a:effectLst/>
                <a:latin typeface="+mn-lt"/>
                <a:ea typeface="+mn-ea"/>
                <a:cs typeface="+mn-cs"/>
              </a:rPr>
              <a:t>AWS </a:t>
            </a:r>
            <a:r>
              <a:rPr lang="zh-TW" altLang="en-US" sz="1200" b="0" i="0" kern="1200" dirty="0">
                <a:solidFill>
                  <a:schemeClr val="tx1"/>
                </a:solidFill>
                <a:effectLst/>
                <a:latin typeface="+mn-lt"/>
                <a:ea typeface="+mn-ea"/>
                <a:cs typeface="+mn-cs"/>
              </a:rPr>
              <a:t>安全功能，可將數據安全地發送到設備或其他 </a:t>
            </a:r>
            <a:r>
              <a:rPr lang="en-US" altLang="zh-TW" sz="1200" b="0" i="0" kern="1200" dirty="0">
                <a:solidFill>
                  <a:schemeClr val="tx1"/>
                </a:solidFill>
                <a:effectLst/>
                <a:latin typeface="+mn-lt"/>
                <a:ea typeface="+mn-ea"/>
                <a:cs typeface="+mn-cs"/>
              </a:rPr>
              <a:t>AWS </a:t>
            </a:r>
            <a:r>
              <a:rPr lang="zh-TW" altLang="en-US" sz="1200" b="0" i="0" kern="1200" dirty="0">
                <a:solidFill>
                  <a:schemeClr val="tx1"/>
                </a:solidFill>
                <a:effectLst/>
                <a:latin typeface="+mn-lt"/>
                <a:ea typeface="+mn-ea"/>
                <a:cs typeface="+mn-cs"/>
              </a:rPr>
              <a:t>服務。如需更多詳細資訊，請參閱「</a:t>
            </a:r>
            <a:r>
              <a:rPr lang="en-US" altLang="zh-TW" sz="1200" b="0" i="0" u="none" strike="noStrike" kern="1200" dirty="0">
                <a:solidFill>
                  <a:schemeClr val="tx1"/>
                </a:solidFill>
                <a:effectLst/>
                <a:latin typeface="+mn-lt"/>
                <a:ea typeface="+mn-ea"/>
                <a:cs typeface="+mn-cs"/>
                <a:hlinkClick r:id="rId7"/>
              </a:rPr>
              <a:t>Authentication</a:t>
            </a:r>
            <a:r>
              <a:rPr lang="zh-TW" altLang="en-US" sz="1200" b="0" i="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48</a:t>
            </a:fld>
            <a:endParaRPr lang="zh-TW" altLang="en-US"/>
          </a:p>
        </p:txBody>
      </p:sp>
    </p:spTree>
    <p:extLst>
      <p:ext uri="{BB962C8B-B14F-4D97-AF65-F5344CB8AC3E}">
        <p14:creationId xmlns:p14="http://schemas.microsoft.com/office/powerpoint/2010/main" val="2752418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dirty="0">
                <a:effectLst/>
              </a:rPr>
              <a:t>裝置影子</a:t>
            </a:r>
            <a:r>
              <a:rPr lang="en-US" altLang="zh-TW" b="0" dirty="0">
                <a:effectLst/>
              </a:rPr>
              <a:t>:</a:t>
            </a:r>
            <a:r>
              <a:rPr lang="zh-TW" altLang="en-US" b="0" dirty="0">
                <a:effectLst/>
              </a:rPr>
              <a:t> </a:t>
            </a:r>
            <a:r>
              <a:rPr lang="zh-TW" altLang="en-US" sz="1200" b="0" u="none" strike="noStrike" kern="1200" dirty="0">
                <a:solidFill>
                  <a:schemeClr val="tx1"/>
                </a:solidFill>
                <a:effectLst/>
                <a:latin typeface="+mn-lt"/>
                <a:ea typeface="+mn-ea"/>
                <a:cs typeface="+mn-cs"/>
              </a:rPr>
              <a:t>用於存放及擷取裝置目前狀態資訊的 </a:t>
            </a:r>
            <a:r>
              <a:rPr lang="en-US" altLang="zh-TW" sz="1200" b="0" u="none" strike="noStrike" kern="1200" dirty="0">
                <a:solidFill>
                  <a:schemeClr val="tx1"/>
                </a:solidFill>
                <a:effectLst/>
                <a:latin typeface="+mn-lt"/>
                <a:ea typeface="+mn-ea"/>
                <a:cs typeface="+mn-cs"/>
              </a:rPr>
              <a:t>JSON </a:t>
            </a:r>
            <a:r>
              <a:rPr lang="zh-TW" altLang="en-US" sz="1200" b="0" u="none" strike="noStrike" kern="1200" dirty="0">
                <a:solidFill>
                  <a:schemeClr val="tx1"/>
                </a:solidFill>
                <a:effectLst/>
                <a:latin typeface="+mn-lt"/>
                <a:ea typeface="+mn-ea"/>
                <a:cs typeface="+mn-cs"/>
              </a:rPr>
              <a:t>文件。</a:t>
            </a: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a:effectLst/>
              </a:rPr>
              <a:t>Device Shadow </a:t>
            </a:r>
            <a:r>
              <a:rPr lang="zh-TW" altLang="en-US" b="0" dirty="0">
                <a:effectLst/>
              </a:rPr>
              <a:t>服務</a:t>
            </a:r>
            <a:r>
              <a:rPr lang="en-US" altLang="zh-TW" b="0" dirty="0">
                <a:effectLst/>
              </a:rPr>
              <a:t>:</a:t>
            </a:r>
            <a:r>
              <a:rPr lang="zh-TW" altLang="en-US" b="0" dirty="0">
                <a:effectLst/>
              </a:rPr>
              <a:t> </a:t>
            </a:r>
            <a:r>
              <a:rPr lang="zh-TW" altLang="en-US" sz="1200" b="0" u="none" strike="noStrike" kern="1200" dirty="0">
                <a:solidFill>
                  <a:schemeClr val="tx1"/>
                </a:solidFill>
                <a:effectLst/>
                <a:latin typeface="+mn-lt"/>
                <a:ea typeface="+mn-ea"/>
                <a:cs typeface="+mn-cs"/>
              </a:rPr>
              <a:t>在 </a:t>
            </a:r>
            <a:r>
              <a:rPr lang="en-US" altLang="zh-TW" sz="1200" b="0" u="none" strike="noStrike" kern="1200" dirty="0">
                <a:solidFill>
                  <a:schemeClr val="tx1"/>
                </a:solidFill>
                <a:effectLst/>
                <a:latin typeface="+mn-lt"/>
                <a:ea typeface="+mn-ea"/>
                <a:cs typeface="+mn-cs"/>
              </a:rPr>
              <a:t>AWS </a:t>
            </a:r>
            <a:r>
              <a:rPr lang="zh-TW" altLang="en-US" sz="1200" b="0" u="none" strike="noStrike" kern="1200" dirty="0">
                <a:solidFill>
                  <a:schemeClr val="tx1"/>
                </a:solidFill>
                <a:effectLst/>
                <a:latin typeface="+mn-lt"/>
                <a:ea typeface="+mn-ea"/>
                <a:cs typeface="+mn-cs"/>
              </a:rPr>
              <a:t>雲端中，您可以對裝置影子發佈更新的狀態資訊，而您的裝置會在連線時同步狀態，您的裝置也可以對影子發佈其目前的狀態，供應用程式或其他裝置使用。如需更多詳細資訊，請參閱「</a:t>
            </a:r>
            <a:r>
              <a:rPr lang="en-US" altLang="zh-TW" sz="1200" b="0" u="none" strike="noStrike" kern="1200" dirty="0">
                <a:solidFill>
                  <a:schemeClr val="tx1"/>
                </a:solidFill>
                <a:effectLst/>
                <a:latin typeface="+mn-lt"/>
                <a:ea typeface="+mn-ea"/>
                <a:cs typeface="+mn-cs"/>
                <a:hlinkClick r:id="rId3"/>
              </a:rPr>
              <a:t>AWS IoT Device Shadow </a:t>
            </a:r>
            <a:r>
              <a:rPr lang="zh-TW" altLang="en-US" sz="1200" b="0" u="none" strike="noStrike" kern="1200" dirty="0">
                <a:solidFill>
                  <a:schemeClr val="tx1"/>
                </a:solidFill>
                <a:effectLst/>
                <a:latin typeface="+mn-lt"/>
                <a:ea typeface="+mn-ea"/>
                <a:cs typeface="+mn-cs"/>
                <a:hlinkClick r:id="rId3"/>
              </a:rPr>
              <a:t>服務</a:t>
            </a:r>
            <a:r>
              <a:rPr lang="zh-TW" altLang="en-US" sz="1200" b="0" u="none" strike="noStrike" kern="1200" dirty="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49</a:t>
            </a:fld>
            <a:endParaRPr lang="zh-TW" altLang="en-US"/>
          </a:p>
        </p:txBody>
      </p:sp>
    </p:spTree>
    <p:extLst>
      <p:ext uri="{BB962C8B-B14F-4D97-AF65-F5344CB8AC3E}">
        <p14:creationId xmlns:p14="http://schemas.microsoft.com/office/powerpoint/2010/main" val="3957862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dirty="0">
                <a:effectLst/>
              </a:rPr>
              <a:t>適用於 </a:t>
            </a:r>
            <a:r>
              <a:rPr lang="en-US" altLang="zh-TW" b="0" dirty="0">
                <a:effectLst/>
              </a:rPr>
              <a:t>AWS IoT </a:t>
            </a:r>
            <a:r>
              <a:rPr lang="zh-TW" altLang="en-US" b="0" dirty="0">
                <a:effectLst/>
              </a:rPr>
              <a:t>的 </a:t>
            </a:r>
            <a:r>
              <a:rPr lang="en-US" altLang="zh-TW" b="0" dirty="0">
                <a:effectLst/>
              </a:rPr>
              <a:t>Alexa Voice Service (AVS) </a:t>
            </a:r>
            <a:r>
              <a:rPr lang="zh-TW" altLang="en-US" b="0" dirty="0">
                <a:effectLst/>
              </a:rPr>
              <a:t>整合</a:t>
            </a:r>
            <a:r>
              <a:rPr lang="en-US" altLang="zh-TW" b="0" dirty="0">
                <a:effectLst/>
              </a:rPr>
              <a:t>:</a:t>
            </a:r>
          </a:p>
          <a:p>
            <a:r>
              <a:rPr lang="zh-TW" altLang="en-US" sz="1200" b="0" u="none" strike="noStrike" kern="1200" dirty="0">
                <a:solidFill>
                  <a:schemeClr val="tx1"/>
                </a:solidFill>
                <a:effectLst/>
                <a:latin typeface="+mn-lt"/>
                <a:ea typeface="+mn-ea"/>
                <a:cs typeface="+mn-cs"/>
              </a:rPr>
              <a:t>將 </a:t>
            </a:r>
            <a:r>
              <a:rPr lang="en-US" altLang="zh-TW" sz="1200" b="0" u="none" strike="noStrike" kern="1200" dirty="0">
                <a:solidFill>
                  <a:schemeClr val="tx1"/>
                </a:solidFill>
                <a:effectLst/>
                <a:latin typeface="+mn-lt"/>
                <a:ea typeface="+mn-ea"/>
                <a:cs typeface="+mn-cs"/>
              </a:rPr>
              <a:t>Alexa Voice </a:t>
            </a:r>
            <a:r>
              <a:rPr lang="zh-TW" altLang="en-US" sz="1200" b="0" u="none" strike="noStrike" kern="1200" dirty="0">
                <a:solidFill>
                  <a:schemeClr val="tx1"/>
                </a:solidFill>
                <a:effectLst/>
                <a:latin typeface="+mn-lt"/>
                <a:ea typeface="+mn-ea"/>
                <a:cs typeface="+mn-cs"/>
              </a:rPr>
              <a:t>帶至任何已連線裝置。</a:t>
            </a:r>
            <a:endParaRPr lang="en-US" altLang="zh-TW" sz="1200" b="0" u="none" strike="noStrike" kern="1200" dirty="0">
              <a:solidFill>
                <a:schemeClr val="tx1"/>
              </a:solidFill>
              <a:effectLst/>
              <a:latin typeface="+mn-lt"/>
              <a:ea typeface="+mn-ea"/>
              <a:cs typeface="+mn-cs"/>
            </a:endParaRPr>
          </a:p>
          <a:p>
            <a:r>
              <a:rPr lang="zh-TW" altLang="en-US" dirty="0"/>
              <a:t>適用於</a:t>
            </a:r>
            <a:r>
              <a:rPr lang="en-US" altLang="zh-TW" dirty="0"/>
              <a:t>AWS IoT</a:t>
            </a:r>
            <a:r>
              <a:rPr lang="zh-TW" altLang="en-US" dirty="0"/>
              <a:t>的</a:t>
            </a:r>
            <a:r>
              <a:rPr lang="en-US" altLang="zh-TW" dirty="0"/>
              <a:t>AVS</a:t>
            </a:r>
            <a:r>
              <a:rPr lang="zh-TW" altLang="en-US" dirty="0"/>
              <a:t>啟用了</a:t>
            </a:r>
            <a:r>
              <a:rPr lang="en-US" altLang="zh-TW" dirty="0"/>
              <a:t>MCU</a:t>
            </a:r>
            <a:r>
              <a:rPr lang="zh-TW" altLang="en-US" dirty="0"/>
              <a:t>上的</a:t>
            </a:r>
            <a:r>
              <a:rPr lang="en-US" altLang="zh-TW" dirty="0"/>
              <a:t>Alexa</a:t>
            </a:r>
            <a:r>
              <a:rPr lang="zh-TW" altLang="en-US" dirty="0"/>
              <a:t>內置功能，舉例來說，</a:t>
            </a:r>
            <a:r>
              <a:rPr lang="zh-TW" altLang="en-US" sz="1200" b="0" u="none" strike="noStrike" kern="1200" dirty="0">
                <a:solidFill>
                  <a:schemeClr val="tx1"/>
                </a:solidFill>
                <a:effectLst/>
                <a:latin typeface="+mn-lt"/>
                <a:ea typeface="+mn-ea"/>
                <a:cs typeface="+mn-cs"/>
              </a:rPr>
              <a:t>具有少於 </a:t>
            </a:r>
            <a:r>
              <a:rPr lang="en-US" altLang="zh-TW" sz="1200" b="0" u="none" strike="noStrike" kern="1200" dirty="0">
                <a:solidFill>
                  <a:schemeClr val="tx1"/>
                </a:solidFill>
                <a:effectLst/>
                <a:latin typeface="+mn-lt"/>
                <a:ea typeface="+mn-ea"/>
                <a:cs typeface="+mn-cs"/>
              </a:rPr>
              <a:t>1 MB </a:t>
            </a:r>
            <a:r>
              <a:rPr lang="zh-TW" altLang="en-US" sz="1200" b="0" u="none" strike="noStrike" kern="1200" dirty="0">
                <a:solidFill>
                  <a:schemeClr val="tx1"/>
                </a:solidFill>
                <a:effectLst/>
                <a:latin typeface="+mn-lt"/>
                <a:ea typeface="+mn-ea"/>
                <a:cs typeface="+mn-cs"/>
              </a:rPr>
              <a:t>內嵌 </a:t>
            </a:r>
            <a:r>
              <a:rPr lang="en-US" altLang="zh-TW" sz="1200" b="0" u="none" strike="noStrike" kern="1200" dirty="0">
                <a:solidFill>
                  <a:schemeClr val="tx1"/>
                </a:solidFill>
                <a:effectLst/>
                <a:latin typeface="+mn-lt"/>
                <a:ea typeface="+mn-ea"/>
                <a:cs typeface="+mn-cs"/>
              </a:rPr>
              <a:t>RAM </a:t>
            </a:r>
            <a:r>
              <a:rPr lang="zh-TW" altLang="en-US" sz="1200" b="0" u="none" strike="noStrike" kern="1200" dirty="0">
                <a:solidFill>
                  <a:schemeClr val="tx1"/>
                </a:solidFill>
                <a:effectLst/>
                <a:latin typeface="+mn-lt"/>
                <a:ea typeface="+mn-ea"/>
                <a:cs typeface="+mn-cs"/>
              </a:rPr>
              <a:t>的 </a:t>
            </a:r>
            <a:r>
              <a:rPr lang="en-US" altLang="zh-TW" sz="1200" b="0" u="none" strike="noStrike" kern="1200" dirty="0">
                <a:solidFill>
                  <a:schemeClr val="tx1"/>
                </a:solidFill>
                <a:effectLst/>
                <a:latin typeface="+mn-lt"/>
                <a:ea typeface="+mn-ea"/>
                <a:cs typeface="+mn-cs"/>
              </a:rPr>
              <a:t>ARM Cortex M </a:t>
            </a:r>
            <a:r>
              <a:rPr lang="zh-TW" altLang="en-US" sz="1200" b="0" u="none" strike="noStrike" kern="1200" dirty="0">
                <a:solidFill>
                  <a:schemeClr val="tx1"/>
                </a:solidFill>
                <a:effectLst/>
                <a:latin typeface="+mn-lt"/>
                <a:ea typeface="+mn-ea"/>
                <a:cs typeface="+mn-cs"/>
              </a:rPr>
              <a:t>類別。</a:t>
            </a:r>
            <a:r>
              <a:rPr lang="zh-TW" altLang="en-US" dirty="0"/>
              <a:t>為此，</a:t>
            </a:r>
            <a:r>
              <a:rPr lang="en-US" altLang="zh-TW" sz="1200" b="0" u="none" strike="noStrike" kern="1200" dirty="0">
                <a:solidFill>
                  <a:schemeClr val="tx1"/>
                </a:solidFill>
                <a:effectLst/>
                <a:latin typeface="+mn-lt"/>
                <a:ea typeface="+mn-ea"/>
                <a:cs typeface="+mn-cs"/>
              </a:rPr>
              <a:t>AVS </a:t>
            </a:r>
            <a:r>
              <a:rPr lang="zh-TW" altLang="en-US" sz="1200" b="0" u="none" strike="noStrike" kern="1200" dirty="0">
                <a:solidFill>
                  <a:schemeClr val="tx1"/>
                </a:solidFill>
                <a:effectLst/>
                <a:latin typeface="+mn-lt"/>
                <a:ea typeface="+mn-ea"/>
                <a:cs typeface="+mn-cs"/>
              </a:rPr>
              <a:t>會將記憶體和運算任務卸載至雲端中的虛擬 </a:t>
            </a:r>
            <a:r>
              <a:rPr lang="en-US" altLang="zh-TW" sz="1200" b="0" u="none" strike="noStrike" kern="1200" dirty="0">
                <a:solidFill>
                  <a:schemeClr val="tx1"/>
                </a:solidFill>
                <a:effectLst/>
                <a:latin typeface="+mn-lt"/>
                <a:ea typeface="+mn-ea"/>
                <a:cs typeface="+mn-cs"/>
              </a:rPr>
              <a:t>Alexa </a:t>
            </a:r>
            <a:r>
              <a:rPr lang="zh-TW" altLang="en-US" sz="1200" b="0" u="none" strike="noStrike" kern="1200" dirty="0">
                <a:solidFill>
                  <a:schemeClr val="tx1"/>
                </a:solidFill>
                <a:effectLst/>
                <a:latin typeface="+mn-lt"/>
                <a:ea typeface="+mn-ea"/>
                <a:cs typeface="+mn-cs"/>
              </a:rPr>
              <a:t>內建裝置。這可將</a:t>
            </a:r>
            <a:r>
              <a:rPr lang="en-US" altLang="zh-TW" sz="1200" b="0" u="none" strike="noStrike" kern="1200" dirty="0">
                <a:solidFill>
                  <a:schemeClr val="tx1"/>
                </a:solidFill>
                <a:effectLst/>
                <a:latin typeface="+mn-lt"/>
                <a:ea typeface="+mn-ea"/>
                <a:cs typeface="+mn-cs"/>
              </a:rPr>
              <a:t>EBOM</a:t>
            </a:r>
            <a:r>
              <a:rPr lang="zh-TW" altLang="en-US" sz="1200" b="0" u="none" strike="noStrike" kern="1200" dirty="0">
                <a:solidFill>
                  <a:schemeClr val="tx1"/>
                </a:solidFill>
                <a:effectLst/>
                <a:latin typeface="+mn-lt"/>
                <a:ea typeface="+mn-ea"/>
                <a:cs typeface="+mn-cs"/>
              </a:rPr>
              <a:t>成本降低</a:t>
            </a:r>
            <a:r>
              <a:rPr lang="en-US" altLang="zh-TW" sz="1200" b="0" u="none" strike="noStrike" kern="1200" dirty="0">
                <a:solidFill>
                  <a:schemeClr val="tx1"/>
                </a:solidFill>
                <a:effectLst/>
                <a:latin typeface="+mn-lt"/>
                <a:ea typeface="+mn-ea"/>
                <a:cs typeface="+mn-cs"/>
              </a:rPr>
              <a:t>50%</a:t>
            </a:r>
            <a:r>
              <a:rPr lang="zh-TW" altLang="en-US" sz="1200" b="0" u="none" strike="noStrike" kern="1200" dirty="0">
                <a:solidFill>
                  <a:schemeClr val="tx1"/>
                </a:solidFill>
                <a:effectLst/>
                <a:latin typeface="+mn-lt"/>
                <a:ea typeface="+mn-ea"/>
                <a:cs typeface="+mn-cs"/>
              </a:rPr>
              <a:t>。</a:t>
            </a:r>
            <a:endParaRPr lang="en-US" altLang="zh-TW" sz="1200" b="0" u="none" strike="noStrike"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由於降低了工程材料清單</a:t>
            </a:r>
            <a:r>
              <a:rPr lang="en-US" altLang="zh-TW" sz="1200" b="0" i="0" kern="1200" dirty="0">
                <a:solidFill>
                  <a:schemeClr val="tx1"/>
                </a:solidFill>
                <a:effectLst/>
                <a:latin typeface="+mn-lt"/>
                <a:ea typeface="+mn-ea"/>
                <a:cs typeface="+mn-cs"/>
              </a:rPr>
              <a:t>(EBOM)</a:t>
            </a:r>
            <a:r>
              <a:rPr lang="zh-TW" altLang="en-US" sz="1200" b="0" i="0" kern="1200" dirty="0">
                <a:solidFill>
                  <a:schemeClr val="tx1"/>
                </a:solidFill>
                <a:effectLst/>
                <a:latin typeface="+mn-lt"/>
                <a:ea typeface="+mn-ea"/>
                <a:cs typeface="+mn-cs"/>
              </a:rPr>
              <a:t>成本</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設備製造商可以經濟高效地將</a:t>
            </a:r>
            <a:r>
              <a:rPr lang="en-US" altLang="zh-TW" sz="1200" b="0" i="0" kern="1200" dirty="0">
                <a:solidFill>
                  <a:schemeClr val="tx1"/>
                </a:solidFill>
                <a:effectLst/>
                <a:latin typeface="+mn-lt"/>
                <a:ea typeface="+mn-ea"/>
                <a:cs typeface="+mn-cs"/>
              </a:rPr>
              <a:t>Alexa</a:t>
            </a:r>
            <a:r>
              <a:rPr lang="zh-TW" altLang="en-US" sz="1200" b="0" i="0" kern="1200" dirty="0">
                <a:solidFill>
                  <a:schemeClr val="tx1"/>
                </a:solidFill>
                <a:effectLst/>
                <a:latin typeface="+mn-lt"/>
                <a:ea typeface="+mn-ea"/>
                <a:cs typeface="+mn-cs"/>
              </a:rPr>
              <a:t>引入資源受限的</a:t>
            </a:r>
            <a:r>
              <a:rPr lang="en-US" altLang="zh-TW" sz="1200" b="0" i="0" kern="1200" dirty="0">
                <a:solidFill>
                  <a:schemeClr val="tx1"/>
                </a:solidFill>
                <a:effectLst/>
                <a:latin typeface="+mn-lt"/>
                <a:ea typeface="+mn-ea"/>
                <a:cs typeface="+mn-cs"/>
              </a:rPr>
              <a:t>IOT</a:t>
            </a:r>
            <a:r>
              <a:rPr lang="zh-TW" altLang="en-US" sz="1200" b="0" i="0" kern="1200" dirty="0">
                <a:solidFill>
                  <a:schemeClr val="tx1"/>
                </a:solidFill>
                <a:effectLst/>
                <a:latin typeface="+mn-lt"/>
                <a:ea typeface="+mn-ea"/>
                <a:cs typeface="+mn-cs"/>
              </a:rPr>
              <a:t>設備</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使消費者能夠在其家中、辦公室或酒店房間的某些地方直接與</a:t>
            </a:r>
            <a:r>
              <a:rPr lang="en-US" altLang="zh-TW" sz="1200" b="0" i="0" kern="1200" dirty="0">
                <a:solidFill>
                  <a:schemeClr val="tx1"/>
                </a:solidFill>
                <a:effectLst/>
                <a:latin typeface="+mn-lt"/>
                <a:ea typeface="+mn-ea"/>
                <a:cs typeface="+mn-cs"/>
              </a:rPr>
              <a:t>Alexa</a:t>
            </a:r>
            <a:r>
              <a:rPr lang="zh-TW" altLang="en-US" sz="1200" b="0" i="0" kern="1200" dirty="0">
                <a:solidFill>
                  <a:schemeClr val="tx1"/>
                </a:solidFill>
                <a:effectLst/>
                <a:latin typeface="+mn-lt"/>
                <a:ea typeface="+mn-ea"/>
                <a:cs typeface="+mn-cs"/>
              </a:rPr>
              <a:t>交談</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以獲得環境體驗。</a:t>
            </a:r>
            <a:endParaRPr lang="en-US" altLang="zh-TW"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50</a:t>
            </a:fld>
            <a:endParaRPr lang="zh-TW" altLang="en-US"/>
          </a:p>
        </p:txBody>
      </p:sp>
    </p:spTree>
    <p:extLst>
      <p:ext uri="{BB962C8B-B14F-4D97-AF65-F5344CB8AC3E}">
        <p14:creationId xmlns:p14="http://schemas.microsoft.com/office/powerpoint/2010/main" val="1370927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參考來源</a:t>
            </a:r>
            <a:r>
              <a:rPr lang="en-US" altLang="zh-TW" dirty="0"/>
              <a:t>:</a:t>
            </a:r>
          </a:p>
          <a:p>
            <a:r>
              <a:rPr lang="en-US" altLang="zh-TW" dirty="0">
                <a:hlinkClick r:id="rId3"/>
              </a:rPr>
              <a:t>https://oranwind.org/-linkit-smart-7688-chuan-song-sensing-data-dao-aws-iot-new-version/</a:t>
            </a:r>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51</a:t>
            </a:fld>
            <a:endParaRPr lang="zh-TW" altLang="en-US"/>
          </a:p>
        </p:txBody>
      </p:sp>
    </p:spTree>
    <p:extLst>
      <p:ext uri="{BB962C8B-B14F-4D97-AF65-F5344CB8AC3E}">
        <p14:creationId xmlns:p14="http://schemas.microsoft.com/office/powerpoint/2010/main" val="2559871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52</a:t>
            </a:fld>
            <a:endParaRPr lang="zh-TW" altLang="en-US"/>
          </a:p>
        </p:txBody>
      </p:sp>
    </p:spTree>
    <p:extLst>
      <p:ext uri="{BB962C8B-B14F-4D97-AF65-F5344CB8AC3E}">
        <p14:creationId xmlns:p14="http://schemas.microsoft.com/office/powerpoint/2010/main" val="213966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 altLang="zh-TW" sz="1200" b="0" i="0" kern="1200" dirty="0">
                <a:solidFill>
                  <a:schemeClr val="tx1"/>
                </a:solidFill>
                <a:effectLst/>
                <a:latin typeface="+mn-lt"/>
                <a:ea typeface="+mn-ea"/>
                <a:cs typeface="+mn-cs"/>
              </a:rPr>
              <a:t>Relational Database Service</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縮寫</a:t>
            </a:r>
            <a:r>
              <a:rPr lang="en" altLang="zh-TW" sz="1200" b="0" i="0" kern="1200" dirty="0">
                <a:solidFill>
                  <a:schemeClr val="tx1"/>
                </a:solidFill>
                <a:effectLst/>
                <a:latin typeface="+mn-lt"/>
                <a:ea typeface="+mn-ea"/>
                <a:cs typeface="+mn-cs"/>
              </a:rPr>
              <a:t>RDS</a:t>
            </a:r>
            <a:r>
              <a:rPr lang="zh-TW" altLang="en"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從</a:t>
            </a:r>
            <a:r>
              <a:rPr lang="en" altLang="zh-TW" sz="1200" b="0" i="0" kern="1200" dirty="0">
                <a:solidFill>
                  <a:schemeClr val="tx1"/>
                </a:solidFill>
                <a:effectLst/>
                <a:latin typeface="+mn-lt"/>
                <a:ea typeface="+mn-ea"/>
                <a:cs typeface="+mn-cs"/>
              </a:rPr>
              <a:t>Relational Database</a:t>
            </a:r>
            <a:r>
              <a:rPr lang="zh-TW" altLang="en-US" sz="1200" b="0" i="0" kern="1200" dirty="0">
                <a:solidFill>
                  <a:schemeClr val="tx1"/>
                </a:solidFill>
                <a:effectLst/>
                <a:latin typeface="+mn-lt"/>
                <a:ea typeface="+mn-ea"/>
                <a:cs typeface="+mn-cs"/>
              </a:rPr>
              <a:t>就可以直接看得出來他是跟關聯性資料庫有關。直譯翻譯的話接近</a:t>
            </a:r>
            <a:r>
              <a:rPr lang="en" altLang="zh-TW" sz="1200" b="0" i="0" kern="1200" dirty="0">
                <a:solidFill>
                  <a:schemeClr val="tx1"/>
                </a:solidFill>
                <a:effectLst/>
                <a:latin typeface="+mn-lt"/>
                <a:ea typeface="+mn-ea"/>
                <a:cs typeface="+mn-cs"/>
              </a:rPr>
              <a:t>Relational(</a:t>
            </a:r>
            <a:r>
              <a:rPr lang="zh-TW" altLang="en-US" sz="1200" b="0" i="0" kern="1200" dirty="0">
                <a:solidFill>
                  <a:schemeClr val="tx1"/>
                </a:solidFill>
                <a:effectLst/>
                <a:latin typeface="+mn-lt"/>
                <a:ea typeface="+mn-ea"/>
                <a:cs typeface="+mn-cs"/>
              </a:rPr>
              <a:t>關聯性</a:t>
            </a:r>
            <a:r>
              <a:rPr lang="en-US" altLang="zh-TW" sz="1200" b="0" i="0" kern="1200" dirty="0">
                <a:solidFill>
                  <a:schemeClr val="tx1"/>
                </a:solidFill>
                <a:effectLst/>
                <a:latin typeface="+mn-lt"/>
                <a:ea typeface="+mn-ea"/>
                <a:cs typeface="+mn-cs"/>
              </a:rPr>
              <a:t>) </a:t>
            </a:r>
            <a:r>
              <a:rPr lang="en" altLang="zh-TW" sz="1200" b="0" i="0" kern="1200" dirty="0">
                <a:solidFill>
                  <a:schemeClr val="tx1"/>
                </a:solidFill>
                <a:effectLst/>
                <a:latin typeface="+mn-lt"/>
                <a:ea typeface="+mn-ea"/>
                <a:cs typeface="+mn-cs"/>
              </a:rPr>
              <a:t>Database(</a:t>
            </a:r>
            <a:r>
              <a:rPr lang="zh-TW" altLang="en-US" sz="1200" b="0" i="0" kern="1200" dirty="0">
                <a:solidFill>
                  <a:schemeClr val="tx1"/>
                </a:solidFill>
                <a:effectLst/>
                <a:latin typeface="+mn-lt"/>
                <a:ea typeface="+mn-ea"/>
                <a:cs typeface="+mn-cs"/>
              </a:rPr>
              <a:t>資料庫</a:t>
            </a:r>
            <a:r>
              <a:rPr lang="en-US" altLang="zh-TW" sz="1200" b="0" i="0" kern="1200" dirty="0">
                <a:solidFill>
                  <a:schemeClr val="tx1"/>
                </a:solidFill>
                <a:effectLst/>
                <a:latin typeface="+mn-lt"/>
                <a:ea typeface="+mn-ea"/>
                <a:cs typeface="+mn-cs"/>
              </a:rPr>
              <a:t>) </a:t>
            </a:r>
            <a:r>
              <a:rPr lang="en" altLang="zh-TW" sz="1200" b="0" i="0" kern="1200" dirty="0">
                <a:solidFill>
                  <a:schemeClr val="tx1"/>
                </a:solidFill>
                <a:effectLst/>
                <a:latin typeface="+mn-lt"/>
                <a:ea typeface="+mn-ea"/>
                <a:cs typeface="+mn-cs"/>
              </a:rPr>
              <a:t>Service(</a:t>
            </a:r>
            <a:r>
              <a:rPr lang="zh-TW" altLang="en-US" sz="1200" b="0" i="0" kern="1200" dirty="0">
                <a:solidFill>
                  <a:schemeClr val="tx1"/>
                </a:solidFill>
                <a:effectLst/>
                <a:latin typeface="+mn-lt"/>
                <a:ea typeface="+mn-ea"/>
                <a:cs typeface="+mn-cs"/>
              </a:rPr>
              <a:t>服務</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p>
          <a:p>
            <a:r>
              <a:rPr lang="zh-TW" altLang="en-US" sz="1200" b="0" i="0"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如果是純使用</a:t>
            </a:r>
            <a:r>
              <a:rPr lang="en" altLang="zh-TW" sz="1200" b="0" i="0" kern="1200" dirty="0">
                <a:solidFill>
                  <a:schemeClr val="tx1"/>
                </a:solidFill>
                <a:effectLst/>
                <a:latin typeface="+mn-lt"/>
                <a:ea typeface="+mn-ea"/>
                <a:cs typeface="+mn-cs"/>
              </a:rPr>
              <a:t>Linode</a:t>
            </a:r>
            <a:r>
              <a:rPr lang="zh-TW" altLang="en-US" sz="1200" b="0" i="0" kern="1200" dirty="0">
                <a:solidFill>
                  <a:schemeClr val="tx1"/>
                </a:solidFill>
                <a:effectLst/>
                <a:latin typeface="+mn-lt"/>
                <a:ea typeface="+mn-ea"/>
                <a:cs typeface="+mn-cs"/>
              </a:rPr>
              <a:t>等</a:t>
            </a:r>
            <a:r>
              <a:rPr lang="en" altLang="zh-TW" sz="1200" b="0" i="0" kern="1200" dirty="0">
                <a:solidFill>
                  <a:schemeClr val="tx1"/>
                </a:solidFill>
                <a:effectLst/>
                <a:latin typeface="+mn-lt"/>
                <a:ea typeface="+mn-ea"/>
                <a:cs typeface="+mn-cs"/>
              </a:rPr>
              <a:t>VPS</a:t>
            </a:r>
            <a:r>
              <a:rPr lang="zh-TW" altLang="en-US" sz="1200" b="0" i="0" kern="1200" dirty="0">
                <a:solidFill>
                  <a:schemeClr val="tx1"/>
                </a:solidFill>
                <a:effectLst/>
                <a:latin typeface="+mn-lt"/>
                <a:ea typeface="+mn-ea"/>
                <a:cs typeface="+mn-cs"/>
              </a:rPr>
              <a:t>的服務，如果想要把資料庫與主程式分開，你必須要多新增一個主機，然後自己在裡面安裝</a:t>
            </a:r>
            <a:r>
              <a:rPr lang="en" altLang="zh-TW" sz="1200" b="0" i="0" kern="1200" dirty="0">
                <a:solidFill>
                  <a:schemeClr val="tx1"/>
                </a:solidFill>
                <a:effectLst/>
                <a:latin typeface="+mn-lt"/>
                <a:ea typeface="+mn-ea"/>
                <a:cs typeface="+mn-cs"/>
              </a:rPr>
              <a:t>MySQL</a:t>
            </a:r>
            <a:r>
              <a:rPr lang="zh-TW" altLang="en-US" sz="1200" b="0" i="0" kern="1200" dirty="0">
                <a:solidFill>
                  <a:schemeClr val="tx1"/>
                </a:solidFill>
                <a:effectLst/>
                <a:latin typeface="+mn-lt"/>
                <a:ea typeface="+mn-ea"/>
                <a:cs typeface="+mn-cs"/>
              </a:rPr>
              <a:t>或是</a:t>
            </a:r>
            <a:r>
              <a:rPr lang="en" altLang="zh-TW" sz="1200" b="0" i="0" kern="1200" dirty="0">
                <a:solidFill>
                  <a:schemeClr val="tx1"/>
                </a:solidFill>
                <a:effectLst/>
                <a:latin typeface="+mn-lt"/>
                <a:ea typeface="+mn-ea"/>
                <a:cs typeface="+mn-cs"/>
              </a:rPr>
              <a:t>PostgreSQL</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並且關於「資料庫備份快照」等功能也必須要自己用</a:t>
            </a:r>
            <a:r>
              <a:rPr lang="en" altLang="zh-TW" sz="1200" b="0" i="0" kern="1200" dirty="0">
                <a:solidFill>
                  <a:schemeClr val="tx1"/>
                </a:solidFill>
                <a:effectLst/>
                <a:latin typeface="+mn-lt"/>
                <a:ea typeface="+mn-ea"/>
                <a:cs typeface="+mn-cs"/>
              </a:rPr>
              <a:t>Crontab</a:t>
            </a:r>
            <a:r>
              <a:rPr lang="zh-TW" altLang="en-US" sz="1200" b="0" i="0" kern="1200" dirty="0">
                <a:solidFill>
                  <a:schemeClr val="tx1"/>
                </a:solidFill>
                <a:effectLst/>
                <a:latin typeface="+mn-lt"/>
                <a:ea typeface="+mn-ea"/>
                <a:cs typeface="+mn-cs"/>
              </a:rPr>
              <a:t>去處理，並且還要找儲存備份的空間。在</a:t>
            </a:r>
            <a:r>
              <a:rPr lang="en" altLang="zh-TW" sz="1200" b="0" i="0" kern="1200" dirty="0">
                <a:solidFill>
                  <a:schemeClr val="tx1"/>
                </a:solidFill>
                <a:effectLst/>
                <a:latin typeface="+mn-lt"/>
                <a:ea typeface="+mn-ea"/>
                <a:cs typeface="+mn-cs"/>
              </a:rPr>
              <a:t>AWS</a:t>
            </a:r>
            <a:r>
              <a:rPr lang="zh-TW" altLang="en-US" sz="1200" b="0" i="0" kern="1200" dirty="0">
                <a:solidFill>
                  <a:schemeClr val="tx1"/>
                </a:solidFill>
                <a:effectLst/>
                <a:latin typeface="+mn-lt"/>
                <a:ea typeface="+mn-ea"/>
                <a:cs typeface="+mn-cs"/>
              </a:rPr>
              <a:t>裡面完全不用，你不用擔心</a:t>
            </a:r>
            <a:r>
              <a:rPr lang="en" altLang="zh-TW" sz="1200" b="0" i="0" kern="1200" dirty="0">
                <a:solidFill>
                  <a:schemeClr val="tx1"/>
                </a:solidFill>
                <a:effectLst/>
                <a:latin typeface="+mn-lt"/>
                <a:ea typeface="+mn-ea"/>
                <a:cs typeface="+mn-cs"/>
              </a:rPr>
              <a:t>MySQL</a:t>
            </a:r>
            <a:r>
              <a:rPr lang="zh-TW" altLang="en-US" sz="1200" b="0" i="0" kern="1200" dirty="0">
                <a:solidFill>
                  <a:schemeClr val="tx1"/>
                </a:solidFill>
                <a:effectLst/>
                <a:latin typeface="+mn-lt"/>
                <a:ea typeface="+mn-ea"/>
                <a:cs typeface="+mn-cs"/>
              </a:rPr>
              <a:t>在安裝的時候的設定，你也不用去想如果被</a:t>
            </a:r>
            <a:r>
              <a:rPr lang="en" altLang="zh-TW" sz="1200" b="0" i="0" kern="1200" dirty="0">
                <a:solidFill>
                  <a:schemeClr val="tx1"/>
                </a:solidFill>
                <a:effectLst/>
                <a:latin typeface="+mn-lt"/>
                <a:ea typeface="+mn-ea"/>
                <a:cs typeface="+mn-cs"/>
              </a:rPr>
              <a:t>Hack</a:t>
            </a:r>
            <a:r>
              <a:rPr lang="zh-TW" altLang="en-US" sz="1200" b="0" i="0" kern="1200" dirty="0">
                <a:solidFill>
                  <a:schemeClr val="tx1"/>
                </a:solidFill>
                <a:effectLst/>
                <a:latin typeface="+mn-lt"/>
                <a:ea typeface="+mn-ea"/>
                <a:cs typeface="+mn-cs"/>
              </a:rPr>
              <a:t>的話怎麼辦。基本上安全性都是由</a:t>
            </a:r>
            <a:r>
              <a:rPr lang="en" altLang="zh-TW" sz="1200" b="0" i="0" kern="1200" dirty="0">
                <a:solidFill>
                  <a:schemeClr val="tx1"/>
                </a:solidFill>
                <a:effectLst/>
                <a:latin typeface="+mn-lt"/>
                <a:ea typeface="+mn-ea"/>
                <a:cs typeface="+mn-cs"/>
              </a:rPr>
              <a:t>Amazon</a:t>
            </a:r>
            <a:r>
              <a:rPr lang="zh-TW" altLang="en-US" sz="1200" b="0" i="0" kern="1200" dirty="0">
                <a:solidFill>
                  <a:schemeClr val="tx1"/>
                </a:solidFill>
                <a:effectLst/>
                <a:latin typeface="+mn-lt"/>
                <a:ea typeface="+mn-ea"/>
                <a:cs typeface="+mn-cs"/>
              </a:rPr>
              <a:t>去處理，而且你還有虛擬私有雲的概念。也不用擔心備份會不會有問題，因為備份的快照服務是</a:t>
            </a:r>
            <a:r>
              <a:rPr lang="en" altLang="zh-TW" sz="1200" b="0" i="0" kern="1200" dirty="0">
                <a:solidFill>
                  <a:schemeClr val="tx1"/>
                </a:solidFill>
                <a:effectLst/>
                <a:latin typeface="+mn-lt"/>
                <a:ea typeface="+mn-ea"/>
                <a:cs typeface="+mn-cs"/>
              </a:rPr>
              <a:t>RDS</a:t>
            </a:r>
            <a:r>
              <a:rPr lang="zh-TW" altLang="en-US" sz="1200" b="0" i="0" kern="1200" dirty="0">
                <a:solidFill>
                  <a:schemeClr val="tx1"/>
                </a:solidFill>
                <a:effectLst/>
                <a:latin typeface="+mn-lt"/>
                <a:ea typeface="+mn-ea"/>
                <a:cs typeface="+mn-cs"/>
              </a:rPr>
              <a:t>的內建功能，要複製出一個一樣的資料庫也是</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分鐘以內的事情。儲存空間則是可以選擇直接存在</a:t>
            </a:r>
            <a:r>
              <a:rPr lang="en" altLang="zh-TW" sz="1200" b="0" i="0" kern="1200" dirty="0">
                <a:solidFill>
                  <a:schemeClr val="tx1"/>
                </a:solidFill>
                <a:effectLst/>
                <a:latin typeface="+mn-lt"/>
                <a:ea typeface="+mn-ea"/>
                <a:cs typeface="+mn-cs"/>
              </a:rPr>
              <a:t>S3</a:t>
            </a:r>
            <a:r>
              <a:rPr lang="zh-TW" altLang="en-US" sz="1200" b="0" i="0" kern="1200" dirty="0">
                <a:solidFill>
                  <a:schemeClr val="tx1"/>
                </a:solidFill>
                <a:effectLst/>
                <a:latin typeface="+mn-lt"/>
                <a:ea typeface="+mn-ea"/>
                <a:cs typeface="+mn-cs"/>
              </a:rPr>
              <a:t>裡面</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可以設成外部無法訪問</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p>
          <a:p>
            <a:r>
              <a:rPr lang="zh-TW" altLang="en-US" sz="1200" b="0" i="0" kern="1200" dirty="0">
                <a:solidFill>
                  <a:schemeClr val="tx1"/>
                </a:solidFill>
                <a:effectLst/>
                <a:latin typeface="+mn-lt"/>
                <a:ea typeface="+mn-ea"/>
                <a:cs typeface="+mn-cs"/>
              </a:rPr>
              <a:t> </a:t>
            </a:r>
          </a:p>
          <a:p>
            <a:r>
              <a:rPr lang="en" altLang="zh-TW" sz="1200" b="0" i="0" kern="1200" dirty="0">
                <a:solidFill>
                  <a:schemeClr val="tx1"/>
                </a:solidFill>
                <a:effectLst/>
                <a:latin typeface="+mn-lt"/>
                <a:ea typeface="+mn-ea"/>
                <a:cs typeface="+mn-cs"/>
              </a:rPr>
              <a:t>RDS</a:t>
            </a:r>
            <a:r>
              <a:rPr lang="zh-TW" altLang="en-US" sz="1200" b="0" i="0" kern="1200" dirty="0">
                <a:solidFill>
                  <a:schemeClr val="tx1"/>
                </a:solidFill>
                <a:effectLst/>
                <a:latin typeface="+mn-lt"/>
                <a:ea typeface="+mn-ea"/>
                <a:cs typeface="+mn-cs"/>
              </a:rPr>
              <a:t>服務主要有</a:t>
            </a:r>
            <a:r>
              <a:rPr lang="en-US" altLang="zh-TW" sz="1200" b="0" i="0" kern="1200" dirty="0">
                <a:solidFill>
                  <a:schemeClr val="tx1"/>
                </a:solidFill>
                <a:effectLst/>
                <a:latin typeface="+mn-lt"/>
                <a:ea typeface="+mn-ea"/>
                <a:cs typeface="+mn-cs"/>
              </a:rPr>
              <a:t>6</a:t>
            </a:r>
            <a:r>
              <a:rPr lang="zh-TW" altLang="en-US" sz="1200" b="0" i="0" kern="1200" dirty="0">
                <a:solidFill>
                  <a:schemeClr val="tx1"/>
                </a:solidFill>
                <a:effectLst/>
                <a:latin typeface="+mn-lt"/>
                <a:ea typeface="+mn-ea"/>
                <a:cs typeface="+mn-cs"/>
              </a:rPr>
              <a:t>個資料庫種類可以選擇，除了常見的</a:t>
            </a:r>
            <a:r>
              <a:rPr lang="en" altLang="zh-TW" sz="1200" b="0" i="0" kern="1200" dirty="0">
                <a:solidFill>
                  <a:schemeClr val="tx1"/>
                </a:solidFill>
                <a:effectLst/>
                <a:latin typeface="+mn-lt"/>
                <a:ea typeface="+mn-ea"/>
                <a:cs typeface="+mn-cs"/>
              </a:rPr>
              <a:t>MySQL</a:t>
            </a:r>
            <a:r>
              <a:rPr lang="zh-TW" altLang="en" sz="1200" b="0" i="0" kern="1200" dirty="0">
                <a:solidFill>
                  <a:schemeClr val="tx1"/>
                </a:solidFill>
                <a:effectLst/>
                <a:latin typeface="+mn-lt"/>
                <a:ea typeface="+mn-ea"/>
                <a:cs typeface="+mn-cs"/>
              </a:rPr>
              <a:t>、</a:t>
            </a:r>
            <a:r>
              <a:rPr lang="en" altLang="zh-TW" sz="1200" b="0" i="0" kern="1200" dirty="0">
                <a:solidFill>
                  <a:schemeClr val="tx1"/>
                </a:solidFill>
                <a:effectLst/>
                <a:latin typeface="+mn-lt"/>
                <a:ea typeface="+mn-ea"/>
                <a:cs typeface="+mn-cs"/>
              </a:rPr>
              <a:t>PostgreSQL</a:t>
            </a:r>
            <a:r>
              <a:rPr lang="zh-TW" altLang="en" sz="1200" b="0" i="0" kern="1200" dirty="0">
                <a:solidFill>
                  <a:schemeClr val="tx1"/>
                </a:solidFill>
                <a:effectLst/>
                <a:latin typeface="+mn-lt"/>
                <a:ea typeface="+mn-ea"/>
                <a:cs typeface="+mn-cs"/>
              </a:rPr>
              <a:t>、</a:t>
            </a:r>
            <a:r>
              <a:rPr lang="en" altLang="zh-TW" sz="1200" b="0" i="0" kern="1200" dirty="0">
                <a:solidFill>
                  <a:schemeClr val="tx1"/>
                </a:solidFill>
                <a:effectLst/>
                <a:latin typeface="+mn-lt"/>
                <a:ea typeface="+mn-ea"/>
                <a:cs typeface="+mn-cs"/>
              </a:rPr>
              <a:t>MariaDB</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也有大型商業公司常用的</a:t>
            </a:r>
            <a:r>
              <a:rPr lang="en" altLang="zh-TW" sz="1200" b="0" i="0" kern="1200" dirty="0">
                <a:solidFill>
                  <a:schemeClr val="tx1"/>
                </a:solidFill>
                <a:effectLst/>
                <a:latin typeface="+mn-lt"/>
                <a:ea typeface="+mn-ea"/>
                <a:cs typeface="+mn-cs"/>
              </a:rPr>
              <a:t>Orcle</a:t>
            </a:r>
            <a:r>
              <a:rPr lang="zh-TW" altLang="en-US" sz="1200" b="0" i="0" kern="1200" dirty="0">
                <a:solidFill>
                  <a:schemeClr val="tx1"/>
                </a:solidFill>
                <a:effectLst/>
                <a:latin typeface="+mn-lt"/>
                <a:ea typeface="+mn-ea"/>
                <a:cs typeface="+mn-cs"/>
              </a:rPr>
              <a:t>與微軟旗下的</a:t>
            </a:r>
            <a:r>
              <a:rPr lang="en" altLang="zh-TW" sz="1200" b="0" i="0" kern="1200" dirty="0">
                <a:solidFill>
                  <a:schemeClr val="tx1"/>
                </a:solidFill>
                <a:effectLst/>
                <a:latin typeface="+mn-lt"/>
                <a:ea typeface="+mn-ea"/>
                <a:cs typeface="+mn-cs"/>
              </a:rPr>
              <a:t>MSSQL</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當然</a:t>
            </a:r>
            <a:r>
              <a:rPr lang="en" altLang="zh-TW" sz="1200" b="0" i="0" kern="1200" dirty="0">
                <a:solidFill>
                  <a:schemeClr val="tx1"/>
                </a:solidFill>
                <a:effectLst/>
                <a:latin typeface="+mn-lt"/>
                <a:ea typeface="+mn-ea"/>
                <a:cs typeface="+mn-cs"/>
              </a:rPr>
              <a:t>Amazon</a:t>
            </a:r>
            <a:r>
              <a:rPr lang="zh-TW" altLang="en-US" sz="1200" b="0" i="0" kern="1200" dirty="0">
                <a:solidFill>
                  <a:schemeClr val="tx1"/>
                </a:solidFill>
                <a:effectLst/>
                <a:latin typeface="+mn-lt"/>
                <a:ea typeface="+mn-ea"/>
                <a:cs typeface="+mn-cs"/>
              </a:rPr>
              <a:t>也很喜歡用自己的規格綁架使用者，所以製作出了</a:t>
            </a:r>
            <a:r>
              <a:rPr lang="en" altLang="zh-TW" sz="1200" b="0" i="0" kern="1200" dirty="0">
                <a:solidFill>
                  <a:schemeClr val="tx1"/>
                </a:solidFill>
                <a:effectLst/>
                <a:latin typeface="+mn-lt"/>
                <a:ea typeface="+mn-ea"/>
                <a:cs typeface="+mn-cs"/>
              </a:rPr>
              <a:t>Amazon Aurora</a:t>
            </a:r>
            <a:r>
              <a:rPr lang="zh-TW" altLang="en-US" sz="1200" b="0" i="0" kern="1200" dirty="0">
                <a:solidFill>
                  <a:schemeClr val="tx1"/>
                </a:solidFill>
                <a:effectLst/>
                <a:latin typeface="+mn-lt"/>
                <a:ea typeface="+mn-ea"/>
                <a:cs typeface="+mn-cs"/>
              </a:rPr>
              <a:t>這個與</a:t>
            </a:r>
            <a:r>
              <a:rPr lang="en" altLang="zh-TW" sz="1200" b="0" i="0" kern="1200" dirty="0">
                <a:solidFill>
                  <a:schemeClr val="tx1"/>
                </a:solidFill>
                <a:effectLst/>
                <a:latin typeface="+mn-lt"/>
                <a:ea typeface="+mn-ea"/>
                <a:cs typeface="+mn-cs"/>
              </a:rPr>
              <a:t>MySQL</a:t>
            </a:r>
            <a:r>
              <a:rPr lang="zh-TW" altLang="en-US" sz="1200" b="0" i="0" kern="1200" dirty="0">
                <a:solidFill>
                  <a:schemeClr val="tx1"/>
                </a:solidFill>
                <a:effectLst/>
                <a:latin typeface="+mn-lt"/>
                <a:ea typeface="+mn-ea"/>
                <a:cs typeface="+mn-cs"/>
              </a:rPr>
              <a:t>共容的資料庫。</a:t>
            </a:r>
            <a:br>
              <a:rPr lang="zh-TW" altLang="en-US" dirty="0"/>
            </a:br>
            <a:endParaRPr kumimoji="1"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12</a:t>
            </a:fld>
            <a:endParaRPr lang="zh-TW" altLang="en-US"/>
          </a:p>
        </p:txBody>
      </p:sp>
    </p:spTree>
    <p:extLst>
      <p:ext uri="{BB962C8B-B14F-4D97-AF65-F5344CB8AC3E}">
        <p14:creationId xmlns:p14="http://schemas.microsoft.com/office/powerpoint/2010/main" val="1767091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53</a:t>
            </a:fld>
            <a:endParaRPr lang="zh-TW" altLang="en-US"/>
          </a:p>
        </p:txBody>
      </p:sp>
    </p:spTree>
    <p:extLst>
      <p:ext uri="{BB962C8B-B14F-4D97-AF65-F5344CB8AC3E}">
        <p14:creationId xmlns:p14="http://schemas.microsoft.com/office/powerpoint/2010/main" val="23193256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54</a:t>
            </a:fld>
            <a:endParaRPr lang="zh-TW" altLang="en-US"/>
          </a:p>
        </p:txBody>
      </p:sp>
    </p:spTree>
    <p:extLst>
      <p:ext uri="{BB962C8B-B14F-4D97-AF65-F5344CB8AC3E}">
        <p14:creationId xmlns:p14="http://schemas.microsoft.com/office/powerpoint/2010/main" val="1924780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55</a:t>
            </a:fld>
            <a:endParaRPr lang="zh-TW" altLang="en-US"/>
          </a:p>
        </p:txBody>
      </p:sp>
    </p:spTree>
    <p:extLst>
      <p:ext uri="{BB962C8B-B14F-4D97-AF65-F5344CB8AC3E}">
        <p14:creationId xmlns:p14="http://schemas.microsoft.com/office/powerpoint/2010/main" val="10241234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56</a:t>
            </a:fld>
            <a:endParaRPr lang="zh-TW" altLang="en-US"/>
          </a:p>
        </p:txBody>
      </p:sp>
    </p:spTree>
    <p:extLst>
      <p:ext uri="{BB962C8B-B14F-4D97-AF65-F5344CB8AC3E}">
        <p14:creationId xmlns:p14="http://schemas.microsoft.com/office/powerpoint/2010/main" val="1771505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57</a:t>
            </a:fld>
            <a:endParaRPr lang="zh-TW" altLang="en-US"/>
          </a:p>
        </p:txBody>
      </p:sp>
    </p:spTree>
    <p:extLst>
      <p:ext uri="{BB962C8B-B14F-4D97-AF65-F5344CB8AC3E}">
        <p14:creationId xmlns:p14="http://schemas.microsoft.com/office/powerpoint/2010/main" val="1121774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58</a:t>
            </a:fld>
            <a:endParaRPr lang="zh-TW" altLang="en-US"/>
          </a:p>
        </p:txBody>
      </p:sp>
    </p:spTree>
    <p:extLst>
      <p:ext uri="{BB962C8B-B14F-4D97-AF65-F5344CB8AC3E}">
        <p14:creationId xmlns:p14="http://schemas.microsoft.com/office/powerpoint/2010/main" val="2054992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下載完畢後先放著，待會會用到。</a:t>
            </a:r>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59</a:t>
            </a:fld>
            <a:endParaRPr lang="zh-TW" altLang="en-US"/>
          </a:p>
        </p:txBody>
      </p:sp>
    </p:spTree>
    <p:extLst>
      <p:ext uri="{BB962C8B-B14F-4D97-AF65-F5344CB8AC3E}">
        <p14:creationId xmlns:p14="http://schemas.microsoft.com/office/powerpoint/2010/main" val="2245012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60</a:t>
            </a:fld>
            <a:endParaRPr lang="zh-TW" altLang="en-US"/>
          </a:p>
        </p:txBody>
      </p:sp>
    </p:spTree>
    <p:extLst>
      <p:ext uri="{BB962C8B-B14F-4D97-AF65-F5344CB8AC3E}">
        <p14:creationId xmlns:p14="http://schemas.microsoft.com/office/powerpoint/2010/main" val="41358892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65</a:t>
            </a:fld>
            <a:endParaRPr lang="zh-TW" altLang="en-US"/>
          </a:p>
        </p:txBody>
      </p:sp>
    </p:spTree>
    <p:extLst>
      <p:ext uri="{BB962C8B-B14F-4D97-AF65-F5344CB8AC3E}">
        <p14:creationId xmlns:p14="http://schemas.microsoft.com/office/powerpoint/2010/main" val="33572386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75</a:t>
            </a:fld>
            <a:endParaRPr lang="zh-TW" altLang="en-US"/>
          </a:p>
        </p:txBody>
      </p:sp>
    </p:spTree>
    <p:extLst>
      <p:ext uri="{BB962C8B-B14F-4D97-AF65-F5344CB8AC3E}">
        <p14:creationId xmlns:p14="http://schemas.microsoft.com/office/powerpoint/2010/main" val="3808516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 altLang="zh-TW" sz="1200" b="0" i="0" kern="1200" dirty="0">
                <a:solidFill>
                  <a:schemeClr val="tx1"/>
                </a:solidFill>
                <a:effectLst/>
                <a:latin typeface="+mn-lt"/>
                <a:ea typeface="+mn-ea"/>
                <a:cs typeface="+mn-cs"/>
              </a:rPr>
              <a:t>Simple Email Service</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縮寫就是</a:t>
            </a:r>
            <a:r>
              <a:rPr lang="en" altLang="zh-TW" sz="1200" b="0" i="0" kern="1200" dirty="0">
                <a:solidFill>
                  <a:schemeClr val="tx1"/>
                </a:solidFill>
                <a:effectLst/>
                <a:latin typeface="+mn-lt"/>
                <a:ea typeface="+mn-ea"/>
                <a:cs typeface="+mn-cs"/>
              </a:rPr>
              <a:t>SES</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主要是寄送</a:t>
            </a:r>
            <a:r>
              <a:rPr lang="en" altLang="zh-TW" sz="1200" b="0" i="0" kern="1200" dirty="0">
                <a:solidFill>
                  <a:schemeClr val="tx1"/>
                </a:solidFill>
                <a:effectLst/>
                <a:latin typeface="+mn-lt"/>
                <a:ea typeface="+mn-ea"/>
                <a:cs typeface="+mn-cs"/>
              </a:rPr>
              <a:t>Email</a:t>
            </a:r>
            <a:r>
              <a:rPr lang="zh-TW" altLang="en-US" sz="1200" b="0" i="0" kern="1200" dirty="0">
                <a:solidFill>
                  <a:schemeClr val="tx1"/>
                </a:solidFill>
                <a:effectLst/>
                <a:latin typeface="+mn-lt"/>
                <a:ea typeface="+mn-ea"/>
                <a:cs typeface="+mn-cs"/>
              </a:rPr>
              <a:t>信的服務。直譯翻譯的話接近</a:t>
            </a:r>
            <a:r>
              <a:rPr lang="en" altLang="zh-TW" sz="1200" b="0" i="0" kern="1200" dirty="0">
                <a:solidFill>
                  <a:schemeClr val="tx1"/>
                </a:solidFill>
                <a:effectLst/>
                <a:latin typeface="+mn-lt"/>
                <a:ea typeface="+mn-ea"/>
                <a:cs typeface="+mn-cs"/>
              </a:rPr>
              <a:t>Simple(</a:t>
            </a:r>
            <a:r>
              <a:rPr lang="zh-TW" altLang="en-US" sz="1200" b="0" i="0" kern="1200" dirty="0">
                <a:solidFill>
                  <a:schemeClr val="tx1"/>
                </a:solidFill>
                <a:effectLst/>
                <a:latin typeface="+mn-lt"/>
                <a:ea typeface="+mn-ea"/>
                <a:cs typeface="+mn-cs"/>
              </a:rPr>
              <a:t>簡單</a:t>
            </a:r>
            <a:r>
              <a:rPr lang="en-US" altLang="zh-TW" sz="1200" b="0" i="0" kern="1200" dirty="0">
                <a:solidFill>
                  <a:schemeClr val="tx1"/>
                </a:solidFill>
                <a:effectLst/>
                <a:latin typeface="+mn-lt"/>
                <a:ea typeface="+mn-ea"/>
                <a:cs typeface="+mn-cs"/>
              </a:rPr>
              <a:t>) </a:t>
            </a:r>
            <a:r>
              <a:rPr lang="en" altLang="zh-TW" sz="1200" b="0" i="0" kern="1200" dirty="0">
                <a:solidFill>
                  <a:schemeClr val="tx1"/>
                </a:solidFill>
                <a:effectLst/>
                <a:latin typeface="+mn-lt"/>
                <a:ea typeface="+mn-ea"/>
                <a:cs typeface="+mn-cs"/>
              </a:rPr>
              <a:t>Email(</a:t>
            </a:r>
            <a:r>
              <a:rPr lang="zh-TW" altLang="en-US" sz="1200" b="0" i="0" kern="1200" dirty="0">
                <a:solidFill>
                  <a:schemeClr val="tx1"/>
                </a:solidFill>
                <a:effectLst/>
                <a:latin typeface="+mn-lt"/>
                <a:ea typeface="+mn-ea"/>
                <a:cs typeface="+mn-cs"/>
              </a:rPr>
              <a:t>電子郵件</a:t>
            </a:r>
            <a:r>
              <a:rPr lang="en-US" altLang="zh-TW" sz="1200" b="0" i="0" kern="1200" dirty="0">
                <a:solidFill>
                  <a:schemeClr val="tx1"/>
                </a:solidFill>
                <a:effectLst/>
                <a:latin typeface="+mn-lt"/>
                <a:ea typeface="+mn-ea"/>
                <a:cs typeface="+mn-cs"/>
              </a:rPr>
              <a:t>) </a:t>
            </a:r>
            <a:r>
              <a:rPr lang="en" altLang="zh-TW" sz="1200" b="0" i="0" kern="1200" dirty="0">
                <a:solidFill>
                  <a:schemeClr val="tx1"/>
                </a:solidFill>
                <a:effectLst/>
                <a:latin typeface="+mn-lt"/>
                <a:ea typeface="+mn-ea"/>
                <a:cs typeface="+mn-cs"/>
              </a:rPr>
              <a:t>Service(</a:t>
            </a:r>
            <a:r>
              <a:rPr lang="zh-TW" altLang="en-US" sz="1200" b="0" i="0" kern="1200" dirty="0">
                <a:solidFill>
                  <a:schemeClr val="tx1"/>
                </a:solidFill>
                <a:effectLst/>
                <a:latin typeface="+mn-lt"/>
                <a:ea typeface="+mn-ea"/>
                <a:cs typeface="+mn-cs"/>
              </a:rPr>
              <a:t>服務</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p>
          <a:p>
            <a:r>
              <a:rPr lang="zh-TW" altLang="en-US" sz="1200" b="0" i="0" kern="1200" dirty="0">
                <a:solidFill>
                  <a:schemeClr val="tx1"/>
                </a:solidFill>
                <a:effectLst/>
                <a:latin typeface="+mn-lt"/>
                <a:ea typeface="+mn-ea"/>
                <a:cs typeface="+mn-cs"/>
              </a:rPr>
              <a:t> </a:t>
            </a:r>
          </a:p>
          <a:p>
            <a:r>
              <a:rPr lang="zh-TW" altLang="en-US" dirty="0"/>
              <a:t>這個服務如果從</a:t>
            </a:r>
            <a:r>
              <a:rPr lang="en" altLang="zh-TW" dirty="0"/>
              <a:t>EC2</a:t>
            </a:r>
            <a:r>
              <a:rPr lang="zh-TW" altLang="en-US" dirty="0"/>
              <a:t>呼叫是免費的，每個月有</a:t>
            </a:r>
            <a:r>
              <a:rPr lang="en-US" altLang="zh-TW" dirty="0"/>
              <a:t>62,000</a:t>
            </a:r>
            <a:r>
              <a:rPr lang="zh-TW" altLang="en-US" dirty="0"/>
              <a:t>封免費，每天最高可以寄送五萬封</a:t>
            </a:r>
            <a:r>
              <a:rPr lang="en" altLang="zh-TW" dirty="0"/>
              <a:t>Email(</a:t>
            </a:r>
            <a:r>
              <a:rPr lang="zh-TW" altLang="en-US" dirty="0"/>
              <a:t>超過每月免費額度就要付費，每千封</a:t>
            </a:r>
            <a:r>
              <a:rPr lang="en-US" altLang="zh-TW" dirty="0"/>
              <a:t>0.1</a:t>
            </a:r>
            <a:r>
              <a:rPr lang="zh-TW" altLang="en-US" dirty="0"/>
              <a:t>美元約</a:t>
            </a:r>
            <a:r>
              <a:rPr lang="en-US" altLang="zh-TW" dirty="0"/>
              <a:t>3</a:t>
            </a:r>
            <a:r>
              <a:rPr lang="zh-TW" altLang="en-US" dirty="0"/>
              <a:t>塊台幣</a:t>
            </a:r>
            <a:r>
              <a:rPr lang="en-US" altLang="zh-TW" dirty="0"/>
              <a:t>)</a:t>
            </a:r>
            <a:r>
              <a:rPr lang="zh-TW" altLang="en-US" dirty="0"/>
              <a:t>，以數字上來講是很可觀的。</a:t>
            </a:r>
            <a:endParaRPr lang="en-US" altLang="zh-TW" dirty="0"/>
          </a:p>
          <a:p>
            <a:r>
              <a:rPr lang="zh-TW" altLang="en-US" dirty="0"/>
              <a:t>一般的</a:t>
            </a:r>
            <a:r>
              <a:rPr lang="en" altLang="zh-TW" dirty="0"/>
              <a:t>Email</a:t>
            </a:r>
            <a:r>
              <a:rPr lang="zh-TW" altLang="en-US" dirty="0"/>
              <a:t>寄送服務免費額度到</a:t>
            </a:r>
            <a:r>
              <a:rPr lang="en-US" altLang="zh-TW" dirty="0"/>
              <a:t>1</a:t>
            </a:r>
            <a:r>
              <a:rPr lang="zh-TW" altLang="en-US" dirty="0"/>
              <a:t>萬就已經非常多了。</a:t>
            </a:r>
            <a:r>
              <a:rPr lang="en" altLang="zh-TW" dirty="0"/>
              <a:t>Amazon</a:t>
            </a:r>
            <a:r>
              <a:rPr lang="zh-TW" altLang="en-US" dirty="0"/>
              <a:t>給到</a:t>
            </a:r>
            <a:r>
              <a:rPr lang="en-US" altLang="zh-TW" dirty="0"/>
              <a:t>62,000</a:t>
            </a:r>
            <a:r>
              <a:rPr lang="zh-TW" altLang="en-US" dirty="0"/>
              <a:t>是很難用的完的一個數量，如果各位有在用</a:t>
            </a:r>
            <a:r>
              <a:rPr lang="en" altLang="zh-TW" dirty="0"/>
              <a:t>Gmail</a:t>
            </a:r>
            <a:r>
              <a:rPr lang="zh-TW" altLang="en-US" dirty="0"/>
              <a:t>的話，</a:t>
            </a:r>
            <a:r>
              <a:rPr lang="en" altLang="zh-TW" dirty="0"/>
              <a:t>Gmail</a:t>
            </a:r>
            <a:r>
              <a:rPr lang="zh-TW" altLang="en-US" dirty="0"/>
              <a:t>一天的上限大概是</a:t>
            </a:r>
            <a:r>
              <a:rPr lang="en-US" altLang="zh-TW" dirty="0"/>
              <a:t>500</a:t>
            </a:r>
            <a:r>
              <a:rPr lang="zh-TW" altLang="en-US" dirty="0"/>
              <a:t>左右。</a:t>
            </a:r>
          </a:p>
          <a:p>
            <a:r>
              <a:rPr lang="zh-TW" altLang="en-US" sz="1200" b="0" i="0"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如果有要使用這個服務，</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第一件事是需要自己的網址網域，並且在</a:t>
            </a:r>
            <a:r>
              <a:rPr lang="en" altLang="zh-TW" sz="1200" b="0" i="0" kern="1200" dirty="0">
                <a:solidFill>
                  <a:schemeClr val="tx1"/>
                </a:solidFill>
                <a:effectLst/>
                <a:latin typeface="+mn-lt"/>
                <a:ea typeface="+mn-ea"/>
                <a:cs typeface="+mn-cs"/>
              </a:rPr>
              <a:t>DNS</a:t>
            </a:r>
            <a:r>
              <a:rPr lang="zh-TW" altLang="en-US" sz="1200" b="0" i="0" kern="1200" dirty="0">
                <a:solidFill>
                  <a:schemeClr val="tx1"/>
                </a:solidFill>
                <a:effectLst/>
                <a:latin typeface="+mn-lt"/>
                <a:ea typeface="+mn-ea"/>
                <a:cs typeface="+mn-cs"/>
              </a:rPr>
              <a:t>上面輸入一些驗證用的紀錄</a:t>
            </a:r>
            <a:r>
              <a:rPr lang="en-US" altLang="zh-TW" sz="1200" b="0" i="0" kern="1200" dirty="0">
                <a:solidFill>
                  <a:schemeClr val="tx1"/>
                </a:solidFill>
                <a:effectLst/>
                <a:latin typeface="+mn-lt"/>
                <a:ea typeface="+mn-ea"/>
                <a:cs typeface="+mn-cs"/>
              </a:rPr>
              <a:t>(</a:t>
            </a:r>
            <a:r>
              <a:rPr lang="en" altLang="zh-TW" sz="1200" b="0" i="0" kern="1200" dirty="0">
                <a:solidFill>
                  <a:schemeClr val="tx1"/>
                </a:solidFill>
                <a:effectLst/>
                <a:latin typeface="+mn-lt"/>
                <a:ea typeface="+mn-ea"/>
                <a:cs typeface="+mn-cs"/>
              </a:rPr>
              <a:t>Record)</a:t>
            </a:r>
            <a:r>
              <a:rPr lang="zh-TW" altLang="en"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不過有兩個缺點，一個是寄送</a:t>
            </a:r>
            <a:r>
              <a:rPr lang="en" altLang="zh-TW" sz="1200" b="0" i="0" kern="1200" dirty="0">
                <a:solidFill>
                  <a:schemeClr val="tx1"/>
                </a:solidFill>
                <a:effectLst/>
                <a:latin typeface="+mn-lt"/>
                <a:ea typeface="+mn-ea"/>
                <a:cs typeface="+mn-cs"/>
              </a:rPr>
              <a:t>IP</a:t>
            </a:r>
            <a:r>
              <a:rPr lang="zh-TW" altLang="en-US" sz="1200" b="0" i="0" kern="1200" dirty="0">
                <a:solidFill>
                  <a:schemeClr val="tx1"/>
                </a:solidFill>
                <a:effectLst/>
                <a:latin typeface="+mn-lt"/>
                <a:ea typeface="+mn-ea"/>
                <a:cs typeface="+mn-cs"/>
              </a:rPr>
              <a:t>位置與其他使用者是共用的，因此如果對象網站有依照</a:t>
            </a:r>
            <a:r>
              <a:rPr lang="en" altLang="zh-TW" sz="1200" b="0" i="0" kern="1200" dirty="0">
                <a:solidFill>
                  <a:schemeClr val="tx1"/>
                </a:solidFill>
                <a:effectLst/>
                <a:latin typeface="+mn-lt"/>
                <a:ea typeface="+mn-ea"/>
                <a:cs typeface="+mn-cs"/>
              </a:rPr>
              <a:t>IP</a:t>
            </a:r>
            <a:r>
              <a:rPr lang="zh-TW" altLang="en-US" sz="1200" b="0" i="0" kern="1200" dirty="0">
                <a:solidFill>
                  <a:schemeClr val="tx1"/>
                </a:solidFill>
                <a:effectLst/>
                <a:latin typeface="+mn-lt"/>
                <a:ea typeface="+mn-ea"/>
                <a:cs typeface="+mn-cs"/>
              </a:rPr>
              <a:t>來封鎖</a:t>
            </a:r>
            <a:r>
              <a:rPr lang="en" altLang="zh-TW" sz="1200" b="0" i="0" kern="1200" dirty="0">
                <a:solidFill>
                  <a:schemeClr val="tx1"/>
                </a:solidFill>
                <a:effectLst/>
                <a:latin typeface="+mn-lt"/>
                <a:ea typeface="+mn-ea"/>
                <a:cs typeface="+mn-cs"/>
              </a:rPr>
              <a:t>Email</a:t>
            </a:r>
            <a:r>
              <a:rPr lang="zh-TW" altLang="en-US" sz="1200" b="0" i="0" kern="1200" dirty="0">
                <a:solidFill>
                  <a:schemeClr val="tx1"/>
                </a:solidFill>
                <a:effectLst/>
                <a:latin typeface="+mn-lt"/>
                <a:ea typeface="+mn-ea"/>
                <a:cs typeface="+mn-cs"/>
              </a:rPr>
              <a:t>寄送的話，那就很麻煩，信會寄不出去，聽說有些</a:t>
            </a:r>
            <a:r>
              <a:rPr lang="en" altLang="zh-TW" sz="1200" b="0" i="0" kern="1200" dirty="0">
                <a:solidFill>
                  <a:schemeClr val="tx1"/>
                </a:solidFill>
                <a:effectLst/>
                <a:latin typeface="+mn-lt"/>
                <a:ea typeface="+mn-ea"/>
                <a:cs typeface="+mn-cs"/>
              </a:rPr>
              <a:t>Email</a:t>
            </a:r>
            <a:r>
              <a:rPr lang="zh-TW" altLang="en-US" sz="1200" b="0" i="0" kern="1200" dirty="0">
                <a:solidFill>
                  <a:schemeClr val="tx1"/>
                </a:solidFill>
                <a:effectLst/>
                <a:latin typeface="+mn-lt"/>
                <a:ea typeface="+mn-ea"/>
                <a:cs typeface="+mn-cs"/>
              </a:rPr>
              <a:t>服務會有這個問題，這時就要付費購買</a:t>
            </a:r>
            <a:r>
              <a:rPr lang="en" altLang="zh-TW" sz="1200" b="0" i="0" kern="1200" dirty="0">
                <a:solidFill>
                  <a:schemeClr val="tx1"/>
                </a:solidFill>
                <a:effectLst/>
                <a:latin typeface="+mn-lt"/>
                <a:ea typeface="+mn-ea"/>
                <a:cs typeface="+mn-cs"/>
              </a:rPr>
              <a:t>IP Address</a:t>
            </a:r>
            <a:r>
              <a:rPr lang="zh-TW" altLang="en-US" sz="1200" b="0" i="0" kern="1200" dirty="0">
                <a:solidFill>
                  <a:schemeClr val="tx1"/>
                </a:solidFill>
                <a:effectLst/>
                <a:latin typeface="+mn-lt"/>
                <a:ea typeface="+mn-ea"/>
                <a:cs typeface="+mn-cs"/>
              </a:rPr>
              <a:t>了。</a:t>
            </a:r>
          </a:p>
          <a:p>
            <a:r>
              <a:rPr lang="zh-TW" altLang="en-US" sz="1200" b="0" i="0"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另一個問題是收信問題，如果是直接使用的話，其實無法讀取</a:t>
            </a:r>
            <a:r>
              <a:rPr lang="en" altLang="zh-TW" sz="1200" b="0" i="0" kern="1200" dirty="0">
                <a:solidFill>
                  <a:schemeClr val="tx1"/>
                </a:solidFill>
                <a:effectLst/>
                <a:latin typeface="+mn-lt"/>
                <a:ea typeface="+mn-ea"/>
                <a:cs typeface="+mn-cs"/>
              </a:rPr>
              <a:t>Email</a:t>
            </a:r>
            <a:r>
              <a:rPr lang="zh-TW" altLang="en-US" sz="1200" b="0" i="0" kern="1200" dirty="0">
                <a:solidFill>
                  <a:schemeClr val="tx1"/>
                </a:solidFill>
                <a:effectLst/>
                <a:latin typeface="+mn-lt"/>
                <a:ea typeface="+mn-ea"/>
                <a:cs typeface="+mn-cs"/>
              </a:rPr>
              <a:t>，只能存在</a:t>
            </a:r>
            <a:r>
              <a:rPr lang="en" altLang="zh-TW" sz="1200" b="0" i="0" kern="1200" dirty="0">
                <a:solidFill>
                  <a:schemeClr val="tx1"/>
                </a:solidFill>
                <a:effectLst/>
                <a:latin typeface="+mn-lt"/>
                <a:ea typeface="+mn-ea"/>
                <a:cs typeface="+mn-cs"/>
              </a:rPr>
              <a:t>S3</a:t>
            </a:r>
            <a:r>
              <a:rPr lang="zh-TW" altLang="en-US" sz="1200" b="0" i="0" kern="1200" dirty="0">
                <a:solidFill>
                  <a:schemeClr val="tx1"/>
                </a:solidFill>
                <a:effectLst/>
                <a:latin typeface="+mn-lt"/>
                <a:ea typeface="+mn-ea"/>
                <a:cs typeface="+mn-cs"/>
              </a:rPr>
              <a:t>裡面管理，並沒有人類看得懂的介面，當然，再加上一些其他的服務就可以避開這個問題。但整體還說是相當不方便的！</a:t>
            </a:r>
          </a:p>
          <a:p>
            <a:endParaRPr kumimoji="1"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13</a:t>
            </a:fld>
            <a:endParaRPr lang="zh-TW" altLang="en-US"/>
          </a:p>
        </p:txBody>
      </p:sp>
    </p:spTree>
    <p:extLst>
      <p:ext uri="{BB962C8B-B14F-4D97-AF65-F5344CB8AC3E}">
        <p14:creationId xmlns:p14="http://schemas.microsoft.com/office/powerpoint/2010/main" val="37336251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82</a:t>
            </a:fld>
            <a:endParaRPr lang="zh-TW" altLang="en-US"/>
          </a:p>
        </p:txBody>
      </p:sp>
    </p:spTree>
    <p:extLst>
      <p:ext uri="{BB962C8B-B14F-4D97-AF65-F5344CB8AC3E}">
        <p14:creationId xmlns:p14="http://schemas.microsoft.com/office/powerpoint/2010/main" val="36422262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83</a:t>
            </a:fld>
            <a:endParaRPr lang="zh-TW" altLang="en-US"/>
          </a:p>
        </p:txBody>
      </p:sp>
    </p:spTree>
    <p:extLst>
      <p:ext uri="{BB962C8B-B14F-4D97-AF65-F5344CB8AC3E}">
        <p14:creationId xmlns:p14="http://schemas.microsoft.com/office/powerpoint/2010/main" val="16047797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84</a:t>
            </a:fld>
            <a:endParaRPr lang="zh-TW" altLang="en-US"/>
          </a:p>
        </p:txBody>
      </p:sp>
    </p:spTree>
    <p:extLst>
      <p:ext uri="{BB962C8B-B14F-4D97-AF65-F5344CB8AC3E}">
        <p14:creationId xmlns:p14="http://schemas.microsoft.com/office/powerpoint/2010/main" val="33714612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87</a:t>
            </a:fld>
            <a:endParaRPr lang="zh-TW" altLang="en-US"/>
          </a:p>
        </p:txBody>
      </p:sp>
    </p:spTree>
    <p:extLst>
      <p:ext uri="{BB962C8B-B14F-4D97-AF65-F5344CB8AC3E}">
        <p14:creationId xmlns:p14="http://schemas.microsoft.com/office/powerpoint/2010/main" val="23850344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89</a:t>
            </a:fld>
            <a:endParaRPr lang="zh-TW" altLang="en-US"/>
          </a:p>
        </p:txBody>
      </p:sp>
    </p:spTree>
    <p:extLst>
      <p:ext uri="{BB962C8B-B14F-4D97-AF65-F5344CB8AC3E}">
        <p14:creationId xmlns:p14="http://schemas.microsoft.com/office/powerpoint/2010/main" val="12692610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90</a:t>
            </a:fld>
            <a:endParaRPr lang="zh-TW" altLang="en-US"/>
          </a:p>
        </p:txBody>
      </p:sp>
    </p:spTree>
    <p:extLst>
      <p:ext uri="{BB962C8B-B14F-4D97-AF65-F5344CB8AC3E}">
        <p14:creationId xmlns:p14="http://schemas.microsoft.com/office/powerpoint/2010/main" val="34498144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91</a:t>
            </a:fld>
            <a:endParaRPr lang="zh-TW" altLang="en-US"/>
          </a:p>
        </p:txBody>
      </p:sp>
    </p:spTree>
    <p:extLst>
      <p:ext uri="{BB962C8B-B14F-4D97-AF65-F5344CB8AC3E}">
        <p14:creationId xmlns:p14="http://schemas.microsoft.com/office/powerpoint/2010/main" val="35809586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98</a:t>
            </a:fld>
            <a:endParaRPr lang="zh-TW" altLang="en-US"/>
          </a:p>
        </p:txBody>
      </p:sp>
    </p:spTree>
    <p:extLst>
      <p:ext uri="{BB962C8B-B14F-4D97-AF65-F5344CB8AC3E}">
        <p14:creationId xmlns:p14="http://schemas.microsoft.com/office/powerpoint/2010/main" val="15576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 altLang="zh-TW" sz="1200" b="0" i="0" kern="1200" dirty="0">
                <a:solidFill>
                  <a:schemeClr val="tx1"/>
                </a:solidFill>
                <a:effectLst/>
                <a:latin typeface="+mn-lt"/>
                <a:ea typeface="+mn-ea"/>
                <a:cs typeface="+mn-cs"/>
              </a:rPr>
              <a:t>Simple Notification Service</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縮寫</a:t>
            </a:r>
            <a:r>
              <a:rPr lang="en" altLang="zh-TW" sz="1200" b="0" i="0" kern="1200" dirty="0">
                <a:solidFill>
                  <a:schemeClr val="tx1"/>
                </a:solidFill>
                <a:effectLst/>
                <a:latin typeface="+mn-lt"/>
                <a:ea typeface="+mn-ea"/>
                <a:cs typeface="+mn-cs"/>
              </a:rPr>
              <a:t>SNS</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直譯翻譯的話接近</a:t>
            </a:r>
            <a:r>
              <a:rPr lang="en" altLang="zh-TW" sz="1200" b="0" i="0" kern="1200" dirty="0">
                <a:solidFill>
                  <a:schemeClr val="tx1"/>
                </a:solidFill>
                <a:effectLst/>
                <a:latin typeface="+mn-lt"/>
                <a:ea typeface="+mn-ea"/>
                <a:cs typeface="+mn-cs"/>
              </a:rPr>
              <a:t>Simple(</a:t>
            </a:r>
            <a:r>
              <a:rPr lang="zh-TW" altLang="en-US" sz="1200" b="0" i="0" kern="1200" dirty="0">
                <a:solidFill>
                  <a:schemeClr val="tx1"/>
                </a:solidFill>
                <a:effectLst/>
                <a:latin typeface="+mn-lt"/>
                <a:ea typeface="+mn-ea"/>
                <a:cs typeface="+mn-cs"/>
              </a:rPr>
              <a:t>簡單</a:t>
            </a:r>
            <a:r>
              <a:rPr lang="en-US" altLang="zh-TW" sz="1200" b="0" i="0" kern="1200" dirty="0">
                <a:solidFill>
                  <a:schemeClr val="tx1"/>
                </a:solidFill>
                <a:effectLst/>
                <a:latin typeface="+mn-lt"/>
                <a:ea typeface="+mn-ea"/>
                <a:cs typeface="+mn-cs"/>
              </a:rPr>
              <a:t>) </a:t>
            </a:r>
            <a:r>
              <a:rPr lang="en" altLang="zh-TW" sz="1200" b="0" i="0" kern="1200" dirty="0">
                <a:solidFill>
                  <a:schemeClr val="tx1"/>
                </a:solidFill>
                <a:effectLst/>
                <a:latin typeface="+mn-lt"/>
                <a:ea typeface="+mn-ea"/>
                <a:cs typeface="+mn-cs"/>
              </a:rPr>
              <a:t>Notification(</a:t>
            </a:r>
            <a:r>
              <a:rPr lang="zh-TW" altLang="en-US" sz="1200" b="0" i="0" kern="1200" dirty="0">
                <a:solidFill>
                  <a:schemeClr val="tx1"/>
                </a:solidFill>
                <a:effectLst/>
                <a:latin typeface="+mn-lt"/>
                <a:ea typeface="+mn-ea"/>
                <a:cs typeface="+mn-cs"/>
              </a:rPr>
              <a:t>通知</a:t>
            </a:r>
            <a:r>
              <a:rPr lang="en-US" altLang="zh-TW" sz="1200" b="0" i="0" kern="1200" dirty="0">
                <a:solidFill>
                  <a:schemeClr val="tx1"/>
                </a:solidFill>
                <a:effectLst/>
                <a:latin typeface="+mn-lt"/>
                <a:ea typeface="+mn-ea"/>
                <a:cs typeface="+mn-cs"/>
              </a:rPr>
              <a:t>) </a:t>
            </a:r>
            <a:r>
              <a:rPr lang="en" altLang="zh-TW" sz="1200" b="0" i="0" kern="1200" dirty="0">
                <a:solidFill>
                  <a:schemeClr val="tx1"/>
                </a:solidFill>
                <a:effectLst/>
                <a:latin typeface="+mn-lt"/>
                <a:ea typeface="+mn-ea"/>
                <a:cs typeface="+mn-cs"/>
              </a:rPr>
              <a:t>Service(</a:t>
            </a:r>
            <a:r>
              <a:rPr lang="zh-TW" altLang="en-US" sz="1200" b="0" i="0" kern="1200" dirty="0">
                <a:solidFill>
                  <a:schemeClr val="tx1"/>
                </a:solidFill>
                <a:effectLst/>
                <a:latin typeface="+mn-lt"/>
                <a:ea typeface="+mn-ea"/>
                <a:cs typeface="+mn-cs"/>
              </a:rPr>
              <a:t>服務</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p>
          <a:p>
            <a:r>
              <a:rPr lang="zh-TW" altLang="en-US" sz="1200" b="0" i="0"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這個服務也是常存在各種服務之中。</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主要去監聽系統活動，並且發送通知訊息。</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這服務有兩個比較明顯的概念</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第一個就是通知使用者，比方說寄送</a:t>
            </a:r>
            <a:r>
              <a:rPr lang="en" altLang="zh-TW" sz="1200" b="0" i="0" kern="1200" dirty="0">
                <a:solidFill>
                  <a:schemeClr val="tx1"/>
                </a:solidFill>
                <a:effectLst/>
                <a:latin typeface="+mn-lt"/>
                <a:ea typeface="+mn-ea"/>
                <a:cs typeface="+mn-cs"/>
              </a:rPr>
              <a:t>Email</a:t>
            </a:r>
            <a:r>
              <a:rPr lang="zh-TW" altLang="en-US" sz="1200" b="0" i="0" kern="1200" dirty="0">
                <a:solidFill>
                  <a:schemeClr val="tx1"/>
                </a:solidFill>
                <a:effectLst/>
                <a:latin typeface="+mn-lt"/>
                <a:ea typeface="+mn-ea"/>
                <a:cs typeface="+mn-cs"/>
              </a:rPr>
              <a:t>通知某個</a:t>
            </a:r>
            <a:r>
              <a:rPr lang="en" altLang="zh-TW" sz="1200" b="0" i="0" kern="1200" dirty="0">
                <a:solidFill>
                  <a:schemeClr val="tx1"/>
                </a:solidFill>
                <a:effectLst/>
                <a:latin typeface="+mn-lt"/>
                <a:ea typeface="+mn-ea"/>
                <a:cs typeface="+mn-cs"/>
              </a:rPr>
              <a:t>S3 bucket</a:t>
            </a:r>
            <a:r>
              <a:rPr lang="zh-TW" altLang="en-US" sz="1200" b="0" i="0" kern="1200" dirty="0">
                <a:solidFill>
                  <a:schemeClr val="tx1"/>
                </a:solidFill>
                <a:effectLst/>
                <a:latin typeface="+mn-lt"/>
                <a:ea typeface="+mn-ea"/>
                <a:cs typeface="+mn-cs"/>
              </a:rPr>
              <a:t>增加了東西，或是寄送簡訊。</a:t>
            </a:r>
          </a:p>
          <a:p>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另外一個是驅動其他程式。</a:t>
            </a:r>
            <a:r>
              <a:rPr lang="en" altLang="zh-TW" sz="1200" b="0" i="0" kern="1200" dirty="0">
                <a:solidFill>
                  <a:schemeClr val="tx1"/>
                </a:solidFill>
                <a:effectLst/>
                <a:latin typeface="+mn-lt"/>
                <a:ea typeface="+mn-ea"/>
                <a:cs typeface="+mn-cs"/>
              </a:rPr>
              <a:t>AWS</a:t>
            </a:r>
            <a:r>
              <a:rPr lang="zh-TW" altLang="en-US" sz="1200" b="0" i="0" kern="1200" dirty="0">
                <a:solidFill>
                  <a:schemeClr val="tx1"/>
                </a:solidFill>
                <a:effectLst/>
                <a:latin typeface="+mn-lt"/>
                <a:ea typeface="+mn-ea"/>
                <a:cs typeface="+mn-cs"/>
              </a:rPr>
              <a:t>裡面有很多服務都是需要被驅動的，這時候就可以把接收器跟目標服務綁定在一起，當</a:t>
            </a:r>
            <a:r>
              <a:rPr lang="en" altLang="zh-TW" sz="1200" b="0" i="0" kern="1200" dirty="0">
                <a:solidFill>
                  <a:schemeClr val="tx1"/>
                </a:solidFill>
                <a:effectLst/>
                <a:latin typeface="+mn-lt"/>
                <a:ea typeface="+mn-ea"/>
                <a:cs typeface="+mn-cs"/>
              </a:rPr>
              <a:t>SNS</a:t>
            </a:r>
            <a:r>
              <a:rPr lang="zh-TW" altLang="en-US" sz="1200" b="0" i="0" kern="1200" dirty="0">
                <a:solidFill>
                  <a:schemeClr val="tx1"/>
                </a:solidFill>
                <a:effectLst/>
                <a:latin typeface="+mn-lt"/>
                <a:ea typeface="+mn-ea"/>
                <a:cs typeface="+mn-cs"/>
              </a:rPr>
              <a:t>發生的時候，就會執行目標服務。算是在全自動服務中相當重要的糨糊型功能。</a:t>
            </a:r>
          </a:p>
          <a:p>
            <a:endParaRPr kumimoji="1"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14</a:t>
            </a:fld>
            <a:endParaRPr lang="zh-TW" altLang="en-US"/>
          </a:p>
        </p:txBody>
      </p:sp>
    </p:spTree>
    <p:extLst>
      <p:ext uri="{BB962C8B-B14F-4D97-AF65-F5344CB8AC3E}">
        <p14:creationId xmlns:p14="http://schemas.microsoft.com/office/powerpoint/2010/main" val="2042709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使用</a:t>
            </a:r>
            <a:r>
              <a:rPr lang="en" altLang="zh-TW" sz="1200" b="0" i="0" kern="1200" dirty="0">
                <a:solidFill>
                  <a:schemeClr val="tx1"/>
                </a:solidFill>
                <a:effectLst/>
                <a:latin typeface="+mn-lt"/>
                <a:ea typeface="+mn-ea"/>
                <a:cs typeface="+mn-cs"/>
              </a:rPr>
              <a:t>S3</a:t>
            </a:r>
            <a:r>
              <a:rPr lang="zh-TW" altLang="en-US" sz="1200" b="0" i="0" kern="1200" dirty="0">
                <a:solidFill>
                  <a:schemeClr val="tx1"/>
                </a:solidFill>
                <a:effectLst/>
                <a:latin typeface="+mn-lt"/>
                <a:ea typeface="+mn-ea"/>
                <a:cs typeface="+mn-cs"/>
              </a:rPr>
              <a:t>在雲端服務上的一個直接好處是可以降低</a:t>
            </a:r>
            <a:r>
              <a:rPr lang="en" altLang="zh-TW" sz="1200" b="0" i="0" kern="1200" dirty="0">
                <a:solidFill>
                  <a:schemeClr val="tx1"/>
                </a:solidFill>
                <a:effectLst/>
                <a:latin typeface="+mn-lt"/>
                <a:ea typeface="+mn-ea"/>
                <a:cs typeface="+mn-cs"/>
              </a:rPr>
              <a:t>Request</a:t>
            </a:r>
            <a:r>
              <a:rPr lang="zh-TW" altLang="en-US" sz="1200" b="0" i="0" kern="1200" dirty="0">
                <a:solidFill>
                  <a:schemeClr val="tx1"/>
                </a:solidFill>
                <a:effectLst/>
                <a:latin typeface="+mn-lt"/>
                <a:ea typeface="+mn-ea"/>
                <a:cs typeface="+mn-cs"/>
              </a:rPr>
              <a:t>數量，進而讓</a:t>
            </a:r>
            <a:r>
              <a:rPr lang="en" altLang="zh-TW" sz="1200" b="0" i="0" kern="1200" dirty="0">
                <a:solidFill>
                  <a:schemeClr val="tx1"/>
                </a:solidFill>
                <a:effectLst/>
                <a:latin typeface="+mn-lt"/>
                <a:ea typeface="+mn-ea"/>
                <a:cs typeface="+mn-cs"/>
              </a:rPr>
              <a:t>Server</a:t>
            </a:r>
            <a:r>
              <a:rPr lang="zh-TW" altLang="en-US" sz="1200" b="0" i="0" kern="1200" dirty="0">
                <a:solidFill>
                  <a:schemeClr val="tx1"/>
                </a:solidFill>
                <a:effectLst/>
                <a:latin typeface="+mn-lt"/>
                <a:ea typeface="+mn-ea"/>
                <a:cs typeface="+mn-cs"/>
              </a:rPr>
              <a:t>降低負載，同時服務更多訪客。</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但是即使是</a:t>
            </a:r>
            <a:r>
              <a:rPr lang="en" altLang="zh-TW" sz="1200" b="0" i="0" kern="1200" dirty="0">
                <a:solidFill>
                  <a:schemeClr val="tx1"/>
                </a:solidFill>
                <a:effectLst/>
                <a:latin typeface="+mn-lt"/>
                <a:ea typeface="+mn-ea"/>
                <a:cs typeface="+mn-cs"/>
              </a:rPr>
              <a:t>S3</a:t>
            </a:r>
            <a:r>
              <a:rPr lang="zh-TW" altLang="en-US" sz="1200" b="0" i="0" kern="1200" dirty="0">
                <a:solidFill>
                  <a:schemeClr val="tx1"/>
                </a:solidFill>
                <a:effectLst/>
                <a:latin typeface="+mn-lt"/>
                <a:ea typeface="+mn-ea"/>
                <a:cs typeface="+mn-cs"/>
              </a:rPr>
              <a:t>也還是有機房的概念，也就是說你的資料是存在單一實體位置裡面，會有所謂的物理限制，例如如果你把資料放在東京</a:t>
            </a:r>
            <a:r>
              <a:rPr lang="en-US" altLang="zh-TW" sz="1200" b="0" i="0" kern="1200" dirty="0">
                <a:solidFill>
                  <a:schemeClr val="tx1"/>
                </a:solidFill>
                <a:effectLst/>
                <a:latin typeface="+mn-lt"/>
                <a:ea typeface="+mn-ea"/>
                <a:cs typeface="+mn-cs"/>
              </a:rPr>
              <a:t>(</a:t>
            </a:r>
            <a:r>
              <a:rPr lang="en" altLang="zh-TW" sz="1200" b="0" i="0" kern="1200" dirty="0">
                <a:solidFill>
                  <a:schemeClr val="tx1"/>
                </a:solidFill>
                <a:effectLst/>
                <a:latin typeface="+mn-lt"/>
                <a:ea typeface="+mn-ea"/>
                <a:cs typeface="+mn-cs"/>
              </a:rPr>
              <a:t>Tokyo)</a:t>
            </a:r>
            <a:r>
              <a:rPr lang="zh-TW" altLang="en-US" sz="1200" b="0" i="0" kern="1200" dirty="0">
                <a:solidFill>
                  <a:schemeClr val="tx1"/>
                </a:solidFill>
                <a:effectLst/>
                <a:latin typeface="+mn-lt"/>
                <a:ea typeface="+mn-ea"/>
                <a:cs typeface="+mn-cs"/>
              </a:rPr>
              <a:t>的機房，那去到北美就會有這個物理上的距離速度限制。</a:t>
            </a:r>
          </a:p>
          <a:p>
            <a:r>
              <a:rPr lang="zh-TW" altLang="en-US" sz="1200" b="0" i="0"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前面有提到</a:t>
            </a:r>
            <a:r>
              <a:rPr lang="en" altLang="zh-TW" sz="1200" b="0" i="0" kern="1200" dirty="0">
                <a:solidFill>
                  <a:schemeClr val="tx1"/>
                </a:solidFill>
                <a:effectLst/>
                <a:latin typeface="+mn-lt"/>
                <a:ea typeface="+mn-ea"/>
                <a:cs typeface="+mn-cs"/>
              </a:rPr>
              <a:t>S3</a:t>
            </a:r>
            <a:r>
              <a:rPr lang="zh-TW" altLang="en-US" sz="1200" b="0" i="0" kern="1200" dirty="0">
                <a:solidFill>
                  <a:schemeClr val="tx1"/>
                </a:solidFill>
                <a:effectLst/>
                <a:latin typeface="+mn-lt"/>
                <a:ea typeface="+mn-ea"/>
                <a:cs typeface="+mn-cs"/>
              </a:rPr>
              <a:t>主要是一個儲存空間，儲存的是靜態文件檔案，那如果今天先把這樣的檔案先在全球各地都放一個副本，如果有人訪問他就直接送最近的副本給他，那距離的問題就解決了，這就是</a:t>
            </a:r>
            <a:r>
              <a:rPr lang="en" altLang="zh-TW" sz="1200" b="0" i="0" kern="1200" dirty="0">
                <a:solidFill>
                  <a:schemeClr val="tx1"/>
                </a:solidFill>
                <a:effectLst/>
                <a:latin typeface="+mn-lt"/>
                <a:ea typeface="+mn-ea"/>
                <a:cs typeface="+mn-cs"/>
              </a:rPr>
              <a:t>CDN</a:t>
            </a:r>
            <a:r>
              <a:rPr lang="zh-TW" altLang="en-US" sz="1200" b="0" i="0" kern="1200" dirty="0">
                <a:solidFill>
                  <a:schemeClr val="tx1"/>
                </a:solidFill>
                <a:effectLst/>
                <a:latin typeface="+mn-lt"/>
                <a:ea typeface="+mn-ea"/>
                <a:cs typeface="+mn-cs"/>
              </a:rPr>
              <a:t>（</a:t>
            </a:r>
            <a:r>
              <a:rPr lang="en" altLang="zh-TW" sz="1200" b="0" i="0" kern="1200" dirty="0">
                <a:solidFill>
                  <a:schemeClr val="tx1"/>
                </a:solidFill>
                <a:effectLst/>
                <a:latin typeface="+mn-lt"/>
                <a:ea typeface="+mn-ea"/>
                <a:cs typeface="+mn-cs"/>
              </a:rPr>
              <a:t>Content delivery network</a:t>
            </a:r>
            <a:r>
              <a:rPr lang="zh-TW" altLang="en-US" sz="1200" b="0" i="0" kern="1200" dirty="0">
                <a:solidFill>
                  <a:schemeClr val="tx1"/>
                </a:solidFill>
                <a:effectLst/>
                <a:latin typeface="+mn-lt"/>
                <a:ea typeface="+mn-ea"/>
                <a:cs typeface="+mn-cs"/>
              </a:rPr>
              <a:t>、內容傳遞網路）的概念，這是一種內容在網路上傳輸的快取機制</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為了要達到這個目的，必須要有很多基礎設施的協助，對一般人來說並不是這麼的容易。</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不過</a:t>
            </a:r>
            <a:r>
              <a:rPr lang="en" altLang="zh-TW" sz="1200" b="0" i="0" kern="1200" dirty="0">
                <a:solidFill>
                  <a:schemeClr val="tx1"/>
                </a:solidFill>
                <a:effectLst/>
                <a:latin typeface="+mn-lt"/>
                <a:ea typeface="+mn-ea"/>
                <a:cs typeface="+mn-cs"/>
              </a:rPr>
              <a:t>Amazon</a:t>
            </a:r>
            <a:r>
              <a:rPr lang="zh-TW" altLang="en-US" sz="1200" b="0" i="0" kern="1200" dirty="0">
                <a:solidFill>
                  <a:schemeClr val="tx1"/>
                </a:solidFill>
                <a:effectLst/>
                <a:latin typeface="+mn-lt"/>
                <a:ea typeface="+mn-ea"/>
                <a:cs typeface="+mn-cs"/>
              </a:rPr>
              <a:t>有提供這個功能，也就是</a:t>
            </a:r>
            <a:r>
              <a:rPr lang="en" altLang="zh-TW" sz="1200" b="0" i="0" kern="1200" dirty="0">
                <a:solidFill>
                  <a:schemeClr val="tx1"/>
                </a:solidFill>
                <a:effectLst/>
                <a:latin typeface="+mn-lt"/>
                <a:ea typeface="+mn-ea"/>
                <a:cs typeface="+mn-cs"/>
              </a:rPr>
              <a:t>CloudFront</a:t>
            </a:r>
            <a:r>
              <a:rPr lang="zh-TW" altLang="en-US" sz="1200" b="0" i="0" kern="1200" dirty="0">
                <a:solidFill>
                  <a:schemeClr val="tx1"/>
                </a:solidFill>
                <a:effectLst/>
                <a:latin typeface="+mn-lt"/>
                <a:ea typeface="+mn-ea"/>
                <a:cs typeface="+mn-cs"/>
              </a:rPr>
              <a:t>這個功能，而且他在一般使用的費用上面，雖然會比</a:t>
            </a:r>
            <a:r>
              <a:rPr lang="en" altLang="zh-TW" sz="1200" b="0" i="0" kern="1200" dirty="0">
                <a:solidFill>
                  <a:schemeClr val="tx1"/>
                </a:solidFill>
                <a:effectLst/>
                <a:latin typeface="+mn-lt"/>
                <a:ea typeface="+mn-ea"/>
                <a:cs typeface="+mn-cs"/>
              </a:rPr>
              <a:t>S3</a:t>
            </a:r>
            <a:r>
              <a:rPr lang="zh-TW" altLang="en-US" sz="1200" b="0" i="0" kern="1200" dirty="0">
                <a:solidFill>
                  <a:schemeClr val="tx1"/>
                </a:solidFill>
                <a:effectLst/>
                <a:latin typeface="+mn-lt"/>
                <a:ea typeface="+mn-ea"/>
                <a:cs typeface="+mn-cs"/>
              </a:rPr>
              <a:t>貴一些，不過整體來說也算是便宜的選項，</a:t>
            </a:r>
            <a:r>
              <a:rPr lang="en" altLang="zh-TW" sz="1200" b="0" i="0" kern="1200" dirty="0">
                <a:solidFill>
                  <a:schemeClr val="tx1"/>
                </a:solidFill>
                <a:effectLst/>
                <a:latin typeface="+mn-lt"/>
                <a:ea typeface="+mn-ea"/>
                <a:cs typeface="+mn-cs"/>
              </a:rPr>
              <a:t>CloudFront</a:t>
            </a:r>
            <a:r>
              <a:rPr lang="zh-TW" altLang="en-US" sz="1200" b="0" i="0" kern="1200" dirty="0">
                <a:solidFill>
                  <a:schemeClr val="tx1"/>
                </a:solidFill>
                <a:effectLst/>
                <a:latin typeface="+mn-lt"/>
                <a:ea typeface="+mn-ea"/>
                <a:cs typeface="+mn-cs"/>
              </a:rPr>
              <a:t>設定完成後會是自動同步</a:t>
            </a:r>
            <a:r>
              <a:rPr lang="en" altLang="zh-TW" sz="1200" b="0" i="0" kern="1200" dirty="0">
                <a:solidFill>
                  <a:schemeClr val="tx1"/>
                </a:solidFill>
                <a:effectLst/>
                <a:latin typeface="+mn-lt"/>
                <a:ea typeface="+mn-ea"/>
                <a:cs typeface="+mn-cs"/>
              </a:rPr>
              <a:t>S3</a:t>
            </a:r>
            <a:r>
              <a:rPr lang="zh-TW" altLang="en-US" sz="1200" b="0" i="0" kern="1200" dirty="0">
                <a:solidFill>
                  <a:schemeClr val="tx1"/>
                </a:solidFill>
                <a:effectLst/>
                <a:latin typeface="+mn-lt"/>
                <a:ea typeface="+mn-ea"/>
                <a:cs typeface="+mn-cs"/>
              </a:rPr>
              <a:t>的</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同步的範圍可以設定</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，算是相當的好用！</a:t>
            </a:r>
          </a:p>
          <a:p>
            <a:endParaRPr kumimoji="1"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15</a:t>
            </a:fld>
            <a:endParaRPr lang="zh-TW" altLang="en-US"/>
          </a:p>
        </p:txBody>
      </p:sp>
    </p:spTree>
    <p:extLst>
      <p:ext uri="{BB962C8B-B14F-4D97-AF65-F5344CB8AC3E}">
        <p14:creationId xmlns:p14="http://schemas.microsoft.com/office/powerpoint/2010/main" val="3734899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這個不太算是</a:t>
            </a:r>
            <a:r>
              <a:rPr lang="en" altLang="zh-TW" sz="1200" b="0" i="0" kern="1200" dirty="0">
                <a:solidFill>
                  <a:schemeClr val="tx1"/>
                </a:solidFill>
                <a:effectLst/>
                <a:latin typeface="+mn-lt"/>
                <a:ea typeface="+mn-ea"/>
                <a:cs typeface="+mn-cs"/>
              </a:rPr>
              <a:t>Features (</a:t>
            </a:r>
            <a:r>
              <a:rPr lang="zh-TW" altLang="en-US" sz="1200" b="0" i="0" kern="1200" dirty="0">
                <a:solidFill>
                  <a:schemeClr val="tx1"/>
                </a:solidFill>
                <a:effectLst/>
                <a:latin typeface="+mn-lt"/>
                <a:ea typeface="+mn-ea"/>
                <a:cs typeface="+mn-cs"/>
              </a:rPr>
              <a:t>功能特點</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，但是在團隊和程式管理上面很方便。</a:t>
            </a:r>
            <a:endParaRPr lang="en-US" altLang="zh-TW" sz="1200" b="0" i="0" kern="1200" dirty="0">
              <a:solidFill>
                <a:schemeClr val="tx1"/>
              </a:solidFill>
              <a:effectLst/>
              <a:latin typeface="+mn-lt"/>
              <a:ea typeface="+mn-ea"/>
              <a:cs typeface="+mn-cs"/>
            </a:endParaRPr>
          </a:p>
          <a:p>
            <a:r>
              <a:rPr lang="en" altLang="zh-TW" sz="1200" b="0" i="0" kern="1200" dirty="0">
                <a:solidFill>
                  <a:schemeClr val="tx1"/>
                </a:solidFill>
                <a:effectLst/>
                <a:latin typeface="+mn-lt"/>
                <a:ea typeface="+mn-ea"/>
                <a:cs typeface="+mn-cs"/>
              </a:rPr>
              <a:t>AWS </a:t>
            </a:r>
            <a:r>
              <a:rPr lang="zh-TW" altLang="en-US" sz="1200" b="0" i="0" kern="1200" dirty="0">
                <a:solidFill>
                  <a:schemeClr val="tx1"/>
                </a:solidFill>
                <a:effectLst/>
                <a:latin typeface="+mn-lt"/>
                <a:ea typeface="+mn-ea"/>
                <a:cs typeface="+mn-cs"/>
              </a:rPr>
              <a:t>很多的服務都可以靠</a:t>
            </a:r>
            <a:r>
              <a:rPr lang="en" altLang="zh-TW" sz="1200" b="0" i="0" kern="1200" dirty="0">
                <a:solidFill>
                  <a:schemeClr val="tx1"/>
                </a:solidFill>
                <a:effectLst/>
                <a:latin typeface="+mn-lt"/>
                <a:ea typeface="+mn-ea"/>
                <a:cs typeface="+mn-cs"/>
              </a:rPr>
              <a:t>API</a:t>
            </a:r>
            <a:r>
              <a:rPr lang="zh-TW" altLang="en-US" sz="1200" b="0" i="0" kern="1200" dirty="0">
                <a:solidFill>
                  <a:schemeClr val="tx1"/>
                </a:solidFill>
                <a:effectLst/>
                <a:latin typeface="+mn-lt"/>
                <a:ea typeface="+mn-ea"/>
                <a:cs typeface="+mn-cs"/>
              </a:rPr>
              <a:t>或是</a:t>
            </a:r>
            <a:r>
              <a:rPr lang="en" altLang="zh-TW" sz="1200" b="0" i="0" kern="1200" dirty="0">
                <a:solidFill>
                  <a:schemeClr val="tx1"/>
                </a:solidFill>
                <a:effectLst/>
                <a:latin typeface="+mn-lt"/>
                <a:ea typeface="+mn-ea"/>
                <a:cs typeface="+mn-cs"/>
              </a:rPr>
              <a:t>Command Line</a:t>
            </a:r>
            <a:r>
              <a:rPr lang="zh-TW" altLang="en-US" sz="1200" b="0" i="0" kern="1200" dirty="0">
                <a:solidFill>
                  <a:schemeClr val="tx1"/>
                </a:solidFill>
                <a:effectLst/>
                <a:latin typeface="+mn-lt"/>
                <a:ea typeface="+mn-ea"/>
                <a:cs typeface="+mn-cs"/>
              </a:rPr>
              <a:t>指令的方式達成，當然也有很豐富的後台</a:t>
            </a:r>
            <a:r>
              <a:rPr lang="en" altLang="zh-TW" sz="1200" b="0" i="0" kern="1200" dirty="0">
                <a:solidFill>
                  <a:schemeClr val="tx1"/>
                </a:solidFill>
                <a:effectLst/>
                <a:latin typeface="+mn-lt"/>
                <a:ea typeface="+mn-ea"/>
                <a:cs typeface="+mn-cs"/>
              </a:rPr>
              <a:t>User Interface(UI)</a:t>
            </a:r>
            <a:r>
              <a:rPr lang="zh-TW" altLang="en-US" sz="1200" b="0" i="0" kern="1200" dirty="0">
                <a:solidFill>
                  <a:schemeClr val="tx1"/>
                </a:solidFill>
                <a:effectLst/>
                <a:latin typeface="+mn-lt"/>
                <a:ea typeface="+mn-ea"/>
                <a:cs typeface="+mn-cs"/>
              </a:rPr>
              <a:t>介面。不過很多時候，我們會希望功能可以讓程式自動完成，比方說如果我們上傳到網站後就自動上傳到</a:t>
            </a:r>
            <a:r>
              <a:rPr lang="en" altLang="zh-TW" sz="1200" b="0" i="0" kern="1200" dirty="0">
                <a:solidFill>
                  <a:schemeClr val="tx1"/>
                </a:solidFill>
                <a:effectLst/>
                <a:latin typeface="+mn-lt"/>
                <a:ea typeface="+mn-ea"/>
                <a:cs typeface="+mn-cs"/>
              </a:rPr>
              <a:t>S3</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但是我們不可能讓所有人都可以隨便用其他的軟體上傳，所以必須要有權限管理的機制，</a:t>
            </a:r>
            <a:r>
              <a:rPr lang="en" altLang="zh-TW" sz="1200" b="0" i="0" kern="1200" dirty="0">
                <a:solidFill>
                  <a:schemeClr val="tx1"/>
                </a:solidFill>
                <a:effectLst/>
                <a:latin typeface="+mn-lt"/>
                <a:ea typeface="+mn-ea"/>
                <a:cs typeface="+mn-cs"/>
              </a:rPr>
              <a:t>IAM</a:t>
            </a:r>
            <a:r>
              <a:rPr lang="zh-TW" altLang="en-US" sz="1200" b="0" i="0" kern="1200" dirty="0">
                <a:solidFill>
                  <a:schemeClr val="tx1"/>
                </a:solidFill>
                <a:effectLst/>
                <a:latin typeface="+mn-lt"/>
                <a:ea typeface="+mn-ea"/>
                <a:cs typeface="+mn-cs"/>
              </a:rPr>
              <a:t>就是這方面的功能。</a:t>
            </a:r>
          </a:p>
          <a:p>
            <a:r>
              <a:rPr lang="zh-TW" altLang="en-US" sz="1200" b="0" i="0" kern="1200" dirty="0">
                <a:solidFill>
                  <a:schemeClr val="tx1"/>
                </a:solidFill>
                <a:effectLst/>
                <a:latin typeface="+mn-lt"/>
                <a:ea typeface="+mn-ea"/>
                <a:cs typeface="+mn-cs"/>
              </a:rPr>
              <a:t> </a:t>
            </a:r>
          </a:p>
          <a:p>
            <a:r>
              <a:rPr lang="en" altLang="zh-TW" sz="1200" b="0" i="0" kern="1200" dirty="0">
                <a:solidFill>
                  <a:schemeClr val="tx1"/>
                </a:solidFill>
                <a:effectLst/>
                <a:latin typeface="+mn-lt"/>
                <a:ea typeface="+mn-ea"/>
                <a:cs typeface="+mn-cs"/>
              </a:rPr>
              <a:t>IAM</a:t>
            </a:r>
            <a:r>
              <a:rPr lang="zh-TW" altLang="en-US" sz="1200" b="0" i="0" kern="1200" dirty="0">
                <a:solidFill>
                  <a:schemeClr val="tx1"/>
                </a:solidFill>
                <a:effectLst/>
                <a:latin typeface="+mn-lt"/>
                <a:ea typeface="+mn-ea"/>
                <a:cs typeface="+mn-cs"/>
              </a:rPr>
              <a:t>除了可以限制使用者，還可以管理使用者權限，比較特別的是他的使用者權限管理得很細，讀寫可以分離，即使是超級使用者也可以分成是後台</a:t>
            </a:r>
            <a:r>
              <a:rPr lang="en" altLang="zh-TW" sz="1200" b="0" i="0" kern="1200" dirty="0">
                <a:solidFill>
                  <a:schemeClr val="tx1"/>
                </a:solidFill>
                <a:effectLst/>
                <a:latin typeface="+mn-lt"/>
                <a:ea typeface="+mn-ea"/>
                <a:cs typeface="+mn-cs"/>
              </a:rPr>
              <a:t>UI</a:t>
            </a:r>
            <a:r>
              <a:rPr lang="zh-TW" altLang="en-US" sz="1200" b="0" i="0" kern="1200" dirty="0">
                <a:solidFill>
                  <a:schemeClr val="tx1"/>
                </a:solidFill>
                <a:effectLst/>
                <a:latin typeface="+mn-lt"/>
                <a:ea typeface="+mn-ea"/>
                <a:cs typeface="+mn-cs"/>
              </a:rPr>
              <a:t>用或是</a:t>
            </a:r>
            <a:r>
              <a:rPr lang="en" altLang="zh-TW" sz="1200" b="0" i="0" kern="1200" dirty="0">
                <a:solidFill>
                  <a:schemeClr val="tx1"/>
                </a:solidFill>
                <a:effectLst/>
                <a:latin typeface="+mn-lt"/>
                <a:ea typeface="+mn-ea"/>
                <a:cs typeface="+mn-cs"/>
              </a:rPr>
              <a:t>Command Line</a:t>
            </a:r>
            <a:r>
              <a:rPr lang="zh-TW" altLang="en-US" sz="1200" b="0" i="0" kern="1200" dirty="0">
                <a:solidFill>
                  <a:schemeClr val="tx1"/>
                </a:solidFill>
                <a:effectLst/>
                <a:latin typeface="+mn-lt"/>
                <a:ea typeface="+mn-ea"/>
                <a:cs typeface="+mn-cs"/>
              </a:rPr>
              <a:t>指令用。</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每個</a:t>
            </a:r>
            <a:r>
              <a:rPr lang="en" altLang="zh-TW" sz="1200" b="0" i="0" kern="1200" dirty="0">
                <a:solidFill>
                  <a:schemeClr val="tx1"/>
                </a:solidFill>
                <a:effectLst/>
                <a:latin typeface="+mn-lt"/>
                <a:ea typeface="+mn-ea"/>
                <a:cs typeface="+mn-cs"/>
              </a:rPr>
              <a:t>AWS</a:t>
            </a:r>
            <a:r>
              <a:rPr lang="zh-TW" altLang="en-US" sz="1200" b="0" i="0" kern="1200" dirty="0">
                <a:solidFill>
                  <a:schemeClr val="tx1"/>
                </a:solidFill>
                <a:effectLst/>
                <a:latin typeface="+mn-lt"/>
                <a:ea typeface="+mn-ea"/>
                <a:cs typeface="+mn-cs"/>
              </a:rPr>
              <a:t>的服務的權限是分開的，也有</a:t>
            </a:r>
            <a:r>
              <a:rPr lang="en" altLang="zh-TW" sz="1200" b="0" i="0" kern="1200" dirty="0">
                <a:solidFill>
                  <a:schemeClr val="tx1"/>
                </a:solidFill>
                <a:effectLst/>
                <a:latin typeface="+mn-lt"/>
                <a:ea typeface="+mn-ea"/>
                <a:cs typeface="+mn-cs"/>
              </a:rPr>
              <a:t>User</a:t>
            </a:r>
            <a:r>
              <a:rPr lang="zh-TW" altLang="en-US" sz="1200" b="0" i="0" kern="1200" dirty="0">
                <a:solidFill>
                  <a:schemeClr val="tx1"/>
                </a:solidFill>
                <a:effectLst/>
                <a:latin typeface="+mn-lt"/>
                <a:ea typeface="+mn-ea"/>
                <a:cs typeface="+mn-cs"/>
              </a:rPr>
              <a:t>使用者與</a:t>
            </a:r>
            <a:r>
              <a:rPr lang="en" altLang="zh-TW" sz="1200" b="0" i="0" kern="1200" dirty="0">
                <a:solidFill>
                  <a:schemeClr val="tx1"/>
                </a:solidFill>
                <a:effectLst/>
                <a:latin typeface="+mn-lt"/>
                <a:ea typeface="+mn-ea"/>
                <a:cs typeface="+mn-cs"/>
              </a:rPr>
              <a:t>Role</a:t>
            </a:r>
            <a:r>
              <a:rPr lang="zh-TW" altLang="en-US" sz="1200" b="0" i="0" kern="1200" dirty="0">
                <a:solidFill>
                  <a:schemeClr val="tx1"/>
                </a:solidFill>
                <a:effectLst/>
                <a:latin typeface="+mn-lt"/>
                <a:ea typeface="+mn-ea"/>
                <a:cs typeface="+mn-cs"/>
              </a:rPr>
              <a:t>角色的設定方式，也可以單獨廢棄掉某個使用者或是某個授權的</a:t>
            </a:r>
            <a:r>
              <a:rPr lang="en" altLang="zh-TW" sz="1200" b="0" i="0" kern="1200" dirty="0">
                <a:solidFill>
                  <a:schemeClr val="tx1"/>
                </a:solidFill>
                <a:effectLst/>
                <a:latin typeface="+mn-lt"/>
                <a:ea typeface="+mn-ea"/>
                <a:cs typeface="+mn-cs"/>
              </a:rPr>
              <a:t>Key(</a:t>
            </a:r>
            <a:r>
              <a:rPr lang="zh-TW" altLang="en-US" sz="1200" b="0" i="0" kern="1200" dirty="0">
                <a:solidFill>
                  <a:schemeClr val="tx1"/>
                </a:solidFill>
                <a:effectLst/>
                <a:latin typeface="+mn-lt"/>
                <a:ea typeface="+mn-ea"/>
                <a:cs typeface="+mn-cs"/>
              </a:rPr>
              <a:t>如果不小心洩漏的話</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總之非常的詳盡，但也因此入門的時候會有點卡。但是熟悉以後對於資訊安全是會有顯著的幫助的。</a:t>
            </a:r>
          </a:p>
          <a:p>
            <a:endParaRPr kumimoji="1"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16</a:t>
            </a:fld>
            <a:endParaRPr lang="zh-TW" altLang="en-US"/>
          </a:p>
        </p:txBody>
      </p:sp>
    </p:spTree>
    <p:extLst>
      <p:ext uri="{BB962C8B-B14F-4D97-AF65-F5344CB8AC3E}">
        <p14:creationId xmlns:p14="http://schemas.microsoft.com/office/powerpoint/2010/main" val="3324899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對於現代的網路架構，</a:t>
            </a:r>
            <a:r>
              <a:rPr lang="en" altLang="zh-TW" sz="1200" b="0" i="0" kern="1200" dirty="0">
                <a:solidFill>
                  <a:schemeClr val="tx1"/>
                </a:solidFill>
                <a:effectLst/>
                <a:latin typeface="+mn-lt"/>
                <a:ea typeface="+mn-ea"/>
                <a:cs typeface="+mn-cs"/>
              </a:rPr>
              <a:t>Load Balancer</a:t>
            </a:r>
            <a:r>
              <a:rPr lang="zh-TW" altLang="en-US" sz="1200" b="0" i="0" kern="1200" dirty="0">
                <a:solidFill>
                  <a:schemeClr val="tx1"/>
                </a:solidFill>
                <a:effectLst/>
                <a:latin typeface="+mn-lt"/>
                <a:ea typeface="+mn-ea"/>
                <a:cs typeface="+mn-cs"/>
              </a:rPr>
              <a:t>算是一個非常必要的工具。</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現在的分散式架構為了解決時間週期性的大小流量變化，使用了叫做</a:t>
            </a:r>
            <a:r>
              <a:rPr lang="en" altLang="zh-TW" sz="1200" b="0" i="0" kern="1200" dirty="0">
                <a:solidFill>
                  <a:schemeClr val="tx1"/>
                </a:solidFill>
                <a:effectLst/>
                <a:latin typeface="+mn-lt"/>
                <a:ea typeface="+mn-ea"/>
                <a:cs typeface="+mn-cs"/>
              </a:rPr>
              <a:t>Auto Scaling</a:t>
            </a:r>
            <a:r>
              <a:rPr lang="zh-TW" altLang="en-US" sz="1200" b="0" i="0" kern="1200" dirty="0">
                <a:solidFill>
                  <a:schemeClr val="tx1"/>
                </a:solidFill>
                <a:effectLst/>
                <a:latin typeface="+mn-lt"/>
                <a:ea typeface="+mn-ea"/>
                <a:cs typeface="+mn-cs"/>
              </a:rPr>
              <a:t>的技術。</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簡單來說就是在流量大的時候多開幾台機器，流量小的時候關掉多餘的機器。</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但是在實現</a:t>
            </a:r>
            <a:r>
              <a:rPr lang="en" altLang="zh-TW" sz="1200" b="0" i="0" kern="1200" dirty="0">
                <a:solidFill>
                  <a:schemeClr val="tx1"/>
                </a:solidFill>
                <a:effectLst/>
                <a:latin typeface="+mn-lt"/>
                <a:ea typeface="+mn-ea"/>
                <a:cs typeface="+mn-cs"/>
              </a:rPr>
              <a:t>Auto Scaling</a:t>
            </a:r>
            <a:r>
              <a:rPr lang="zh-TW" altLang="en-US" sz="1200" b="0" i="0" kern="1200" dirty="0">
                <a:solidFill>
                  <a:schemeClr val="tx1"/>
                </a:solidFill>
                <a:effectLst/>
                <a:latin typeface="+mn-lt"/>
                <a:ea typeface="+mn-ea"/>
                <a:cs typeface="+mn-cs"/>
              </a:rPr>
              <a:t>之前會先碰到要如何把流量平均分配給多台機器這個問題。</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為了解決這個問題，所以就想出了以反向代理技術為基底的</a:t>
            </a:r>
            <a:r>
              <a:rPr lang="en" altLang="zh-TW" sz="1200" b="0" i="0" kern="1200" dirty="0">
                <a:solidFill>
                  <a:schemeClr val="tx1"/>
                </a:solidFill>
                <a:effectLst/>
                <a:latin typeface="+mn-lt"/>
                <a:ea typeface="+mn-ea"/>
                <a:cs typeface="+mn-cs"/>
              </a:rPr>
              <a:t>Load balancing </a:t>
            </a:r>
            <a:r>
              <a:rPr lang="zh-TW" altLang="en-US" sz="1200" b="0" i="0" kern="1200" dirty="0">
                <a:solidFill>
                  <a:schemeClr val="tx1"/>
                </a:solidFill>
                <a:effectLst/>
                <a:latin typeface="+mn-lt"/>
                <a:ea typeface="+mn-ea"/>
                <a:cs typeface="+mn-cs"/>
              </a:rPr>
              <a:t>技術。</a:t>
            </a:r>
          </a:p>
          <a:p>
            <a:r>
              <a:rPr lang="zh-TW" altLang="en-US" sz="1200" b="0" i="0"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一個</a:t>
            </a:r>
            <a:r>
              <a:rPr lang="en" altLang="zh-TW" sz="1200" b="0" i="0" kern="1200" dirty="0">
                <a:solidFill>
                  <a:schemeClr val="tx1"/>
                </a:solidFill>
                <a:effectLst/>
                <a:latin typeface="+mn-lt"/>
                <a:ea typeface="+mn-ea"/>
                <a:cs typeface="+mn-cs"/>
              </a:rPr>
              <a:t>Domain URL</a:t>
            </a:r>
            <a:r>
              <a:rPr lang="zh-TW" altLang="en-US" sz="1200" b="0" i="0" kern="1200" dirty="0">
                <a:solidFill>
                  <a:schemeClr val="tx1"/>
                </a:solidFill>
                <a:effectLst/>
                <a:latin typeface="+mn-lt"/>
                <a:ea typeface="+mn-ea"/>
                <a:cs typeface="+mn-cs"/>
              </a:rPr>
              <a:t>只能對應一個</a:t>
            </a:r>
            <a:r>
              <a:rPr lang="en" altLang="zh-TW" sz="1200" b="0" i="0" kern="1200" dirty="0">
                <a:solidFill>
                  <a:schemeClr val="tx1"/>
                </a:solidFill>
                <a:effectLst/>
                <a:latin typeface="+mn-lt"/>
                <a:ea typeface="+mn-ea"/>
                <a:cs typeface="+mn-cs"/>
              </a:rPr>
              <a:t>IP</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雖然理論上</a:t>
            </a:r>
            <a:r>
              <a:rPr lang="en" altLang="zh-TW" sz="1200" b="0" i="0" kern="1200" dirty="0">
                <a:solidFill>
                  <a:schemeClr val="tx1"/>
                </a:solidFill>
                <a:effectLst/>
                <a:latin typeface="+mn-lt"/>
                <a:ea typeface="+mn-ea"/>
                <a:cs typeface="+mn-cs"/>
              </a:rPr>
              <a:t>Sub Domain</a:t>
            </a:r>
            <a:r>
              <a:rPr lang="zh-TW" altLang="en-US" sz="1200" b="0" i="0" kern="1200" dirty="0">
                <a:solidFill>
                  <a:schemeClr val="tx1"/>
                </a:solidFill>
                <a:effectLst/>
                <a:latin typeface="+mn-lt"/>
                <a:ea typeface="+mn-ea"/>
                <a:cs typeface="+mn-cs"/>
              </a:rPr>
              <a:t>可以有很多個，但是實際上訪客只會用同一個</a:t>
            </a:r>
            <a:r>
              <a:rPr lang="en" altLang="zh-TW" sz="1200" b="0" i="0" kern="1200" dirty="0">
                <a:solidFill>
                  <a:schemeClr val="tx1"/>
                </a:solidFill>
                <a:effectLst/>
                <a:latin typeface="+mn-lt"/>
                <a:ea typeface="+mn-ea"/>
                <a:cs typeface="+mn-cs"/>
              </a:rPr>
              <a:t>Domain</a:t>
            </a:r>
            <a:r>
              <a:rPr lang="zh-TW" altLang="en-US" sz="1200" b="0" i="0" kern="1200" dirty="0">
                <a:solidFill>
                  <a:schemeClr val="tx1"/>
                </a:solidFill>
                <a:effectLst/>
                <a:latin typeface="+mn-lt"/>
                <a:ea typeface="+mn-ea"/>
                <a:cs typeface="+mn-cs"/>
              </a:rPr>
              <a:t>進行連線，所以要解決的問題就是如何把同一個</a:t>
            </a:r>
            <a:r>
              <a:rPr lang="en" altLang="zh-TW" sz="1200" b="0" i="0" kern="1200" dirty="0">
                <a:solidFill>
                  <a:schemeClr val="tx1"/>
                </a:solidFill>
                <a:effectLst/>
                <a:latin typeface="+mn-lt"/>
                <a:ea typeface="+mn-ea"/>
                <a:cs typeface="+mn-cs"/>
              </a:rPr>
              <a:t>Domain </a:t>
            </a:r>
            <a:r>
              <a:rPr lang="zh-TW" altLang="en-US" sz="1200" b="0" i="0" kern="1200" dirty="0">
                <a:solidFill>
                  <a:schemeClr val="tx1"/>
                </a:solidFill>
                <a:effectLst/>
                <a:latin typeface="+mn-lt"/>
                <a:ea typeface="+mn-ea"/>
                <a:cs typeface="+mn-cs"/>
              </a:rPr>
              <a:t>下的流量分流給多台機器。</a:t>
            </a:r>
          </a:p>
          <a:p>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方法就是在所有的機器前面在建立一台機器先接收所有的流量，但是不處理</a:t>
            </a:r>
            <a:r>
              <a:rPr lang="en" altLang="zh-TW" sz="1200" b="0" i="0" kern="1200" dirty="0">
                <a:solidFill>
                  <a:schemeClr val="tx1"/>
                </a:solidFill>
                <a:effectLst/>
                <a:latin typeface="+mn-lt"/>
                <a:ea typeface="+mn-ea"/>
                <a:cs typeface="+mn-cs"/>
              </a:rPr>
              <a:t>Reqeust</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而是分發給其他的機器</a:t>
            </a:r>
            <a:r>
              <a:rPr lang="en" altLang="zh-TW" sz="1200" b="0" i="0" kern="1200" dirty="0">
                <a:solidFill>
                  <a:schemeClr val="tx1"/>
                </a:solidFill>
                <a:effectLst/>
                <a:latin typeface="+mn-lt"/>
                <a:ea typeface="+mn-ea"/>
                <a:cs typeface="+mn-cs"/>
              </a:rPr>
              <a:t>Server</a:t>
            </a:r>
            <a:r>
              <a:rPr lang="zh-TW" altLang="en-US" sz="1200" b="0" i="0" kern="1200" dirty="0">
                <a:solidFill>
                  <a:schemeClr val="tx1"/>
                </a:solidFill>
                <a:effectLst/>
                <a:latin typeface="+mn-lt"/>
                <a:ea typeface="+mn-ea"/>
                <a:cs typeface="+mn-cs"/>
              </a:rPr>
              <a:t>處理，有點類似總機的概念。</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一般如果要自己建立的話，可以使用</a:t>
            </a:r>
            <a:r>
              <a:rPr lang="en" altLang="zh-TW" sz="1200" b="0" i="0" kern="1200" dirty="0">
                <a:solidFill>
                  <a:schemeClr val="tx1"/>
                </a:solidFill>
                <a:effectLst/>
                <a:latin typeface="+mn-lt"/>
                <a:ea typeface="+mn-ea"/>
                <a:cs typeface="+mn-cs"/>
              </a:rPr>
              <a:t>Nginx</a:t>
            </a:r>
            <a:r>
              <a:rPr lang="zh-TW" altLang="en-US" sz="1200" b="0" i="0" kern="1200" dirty="0">
                <a:solidFill>
                  <a:schemeClr val="tx1"/>
                </a:solidFill>
                <a:effectLst/>
                <a:latin typeface="+mn-lt"/>
                <a:ea typeface="+mn-ea"/>
                <a:cs typeface="+mn-cs"/>
              </a:rPr>
              <a:t>再加上一些設定與調整，但是如果你用的是</a:t>
            </a:r>
            <a:r>
              <a:rPr lang="en" altLang="zh-TW" sz="1200" b="0" i="0" kern="1200" dirty="0">
                <a:solidFill>
                  <a:schemeClr val="tx1"/>
                </a:solidFill>
                <a:effectLst/>
                <a:latin typeface="+mn-lt"/>
                <a:ea typeface="+mn-ea"/>
                <a:cs typeface="+mn-cs"/>
              </a:rPr>
              <a:t>AWS Load Balancer</a:t>
            </a:r>
            <a:r>
              <a:rPr lang="zh-TW" altLang="en-US" sz="1200" b="0" i="0" kern="1200" dirty="0">
                <a:solidFill>
                  <a:schemeClr val="tx1"/>
                </a:solidFill>
                <a:effectLst/>
                <a:latin typeface="+mn-lt"/>
                <a:ea typeface="+mn-ea"/>
                <a:cs typeface="+mn-cs"/>
              </a:rPr>
              <a:t>的話，基本上就是隨開即用。</a:t>
            </a:r>
          </a:p>
          <a:p>
            <a:r>
              <a:rPr lang="zh-TW" altLang="en-US" sz="1200" b="0" i="0" kern="1200" dirty="0">
                <a:solidFill>
                  <a:schemeClr val="tx1"/>
                </a:solidFill>
                <a:effectLst/>
                <a:latin typeface="+mn-lt"/>
                <a:ea typeface="+mn-ea"/>
                <a:cs typeface="+mn-cs"/>
              </a:rPr>
              <a:t> </a:t>
            </a:r>
          </a:p>
          <a:p>
            <a:r>
              <a:rPr lang="en" altLang="zh-TW" sz="1200" b="0" i="0" kern="1200" dirty="0">
                <a:solidFill>
                  <a:schemeClr val="tx1"/>
                </a:solidFill>
                <a:effectLst/>
                <a:latin typeface="+mn-lt"/>
                <a:ea typeface="+mn-ea"/>
                <a:cs typeface="+mn-cs"/>
              </a:rPr>
              <a:t>AWS</a:t>
            </a:r>
            <a:r>
              <a:rPr lang="zh-TW" altLang="en-US" sz="1200" b="0" i="0" kern="1200" dirty="0">
                <a:solidFill>
                  <a:schemeClr val="tx1"/>
                </a:solidFill>
                <a:effectLst/>
                <a:latin typeface="+mn-lt"/>
                <a:ea typeface="+mn-ea"/>
                <a:cs typeface="+mn-cs"/>
              </a:rPr>
              <a:t>的</a:t>
            </a:r>
            <a:r>
              <a:rPr lang="en" altLang="zh-TW" sz="1200" b="0" i="0" kern="1200" dirty="0">
                <a:solidFill>
                  <a:schemeClr val="tx1"/>
                </a:solidFill>
                <a:effectLst/>
                <a:latin typeface="+mn-lt"/>
                <a:ea typeface="+mn-ea"/>
                <a:cs typeface="+mn-cs"/>
              </a:rPr>
              <a:t>Load Banlancer</a:t>
            </a:r>
            <a:r>
              <a:rPr lang="zh-TW" altLang="en-US" sz="1200" b="0" i="0" kern="1200" dirty="0">
                <a:solidFill>
                  <a:schemeClr val="tx1"/>
                </a:solidFill>
                <a:effectLst/>
                <a:latin typeface="+mn-lt"/>
                <a:ea typeface="+mn-ea"/>
                <a:cs typeface="+mn-cs"/>
              </a:rPr>
              <a:t>除了可以處理一個</a:t>
            </a:r>
            <a:r>
              <a:rPr lang="en" altLang="zh-TW" sz="1200" b="0" i="0" kern="1200" dirty="0">
                <a:solidFill>
                  <a:schemeClr val="tx1"/>
                </a:solidFill>
                <a:effectLst/>
                <a:latin typeface="+mn-lt"/>
                <a:ea typeface="+mn-ea"/>
                <a:cs typeface="+mn-cs"/>
              </a:rPr>
              <a:t>Domain</a:t>
            </a:r>
            <a:r>
              <a:rPr lang="zh-TW" altLang="en-US" sz="1200" b="0" i="0" kern="1200" dirty="0">
                <a:solidFill>
                  <a:schemeClr val="tx1"/>
                </a:solidFill>
                <a:effectLst/>
                <a:latin typeface="+mn-lt"/>
                <a:ea typeface="+mn-ea"/>
                <a:cs typeface="+mn-cs"/>
              </a:rPr>
              <a:t>下的所有要求，其實也可以一起處理多個</a:t>
            </a:r>
            <a:r>
              <a:rPr lang="en" altLang="zh-TW" sz="1200" b="0" i="0" kern="1200" dirty="0">
                <a:solidFill>
                  <a:schemeClr val="tx1"/>
                </a:solidFill>
                <a:effectLst/>
                <a:latin typeface="+mn-lt"/>
                <a:ea typeface="+mn-ea"/>
                <a:cs typeface="+mn-cs"/>
              </a:rPr>
              <a:t>Sub Domain</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甚至是單個</a:t>
            </a:r>
            <a:r>
              <a:rPr lang="en" altLang="zh-TW" sz="1200" b="0" i="0" kern="1200" dirty="0">
                <a:solidFill>
                  <a:schemeClr val="tx1"/>
                </a:solidFill>
                <a:effectLst/>
                <a:latin typeface="+mn-lt"/>
                <a:ea typeface="+mn-ea"/>
                <a:cs typeface="+mn-cs"/>
              </a:rPr>
              <a:t>URL</a:t>
            </a:r>
            <a:r>
              <a:rPr lang="zh-TW" altLang="en-US" sz="1200" b="0" i="0" kern="1200" dirty="0">
                <a:solidFill>
                  <a:schemeClr val="tx1"/>
                </a:solidFill>
                <a:effectLst/>
                <a:latin typeface="+mn-lt"/>
                <a:ea typeface="+mn-ea"/>
                <a:cs typeface="+mn-cs"/>
              </a:rPr>
              <a:t>對應到不同的</a:t>
            </a:r>
            <a:r>
              <a:rPr lang="en" altLang="zh-TW" sz="1200" b="0" i="0" kern="1200" dirty="0">
                <a:solidFill>
                  <a:schemeClr val="tx1"/>
                </a:solidFill>
                <a:effectLst/>
                <a:latin typeface="+mn-lt"/>
                <a:ea typeface="+mn-ea"/>
                <a:cs typeface="+mn-cs"/>
              </a:rPr>
              <a:t>EC2</a:t>
            </a:r>
            <a:r>
              <a:rPr lang="zh-TW" altLang="en-US" sz="1200" b="0" i="0" kern="1200" dirty="0">
                <a:solidFill>
                  <a:schemeClr val="tx1"/>
                </a:solidFill>
                <a:effectLst/>
                <a:latin typeface="+mn-lt"/>
                <a:ea typeface="+mn-ea"/>
                <a:cs typeface="+mn-cs"/>
              </a:rPr>
              <a:t>實體都是可以的。</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所以一個</a:t>
            </a:r>
            <a:r>
              <a:rPr lang="en" altLang="zh-TW" sz="1200" b="0" i="0" kern="1200" dirty="0">
                <a:solidFill>
                  <a:schemeClr val="tx1"/>
                </a:solidFill>
                <a:effectLst/>
                <a:latin typeface="+mn-lt"/>
                <a:ea typeface="+mn-ea"/>
                <a:cs typeface="+mn-cs"/>
              </a:rPr>
              <a:t>Load Banlancer</a:t>
            </a:r>
            <a:r>
              <a:rPr lang="zh-TW" altLang="en-US" sz="1200" b="0" i="0" kern="1200" dirty="0">
                <a:solidFill>
                  <a:schemeClr val="tx1"/>
                </a:solidFill>
                <a:effectLst/>
                <a:latin typeface="+mn-lt"/>
                <a:ea typeface="+mn-ea"/>
                <a:cs typeface="+mn-cs"/>
              </a:rPr>
              <a:t>是可以處理超過一個網站的，也可以處理超過一個入口網站</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因為不是每一個網站都是對外開放的，前面提到的</a:t>
            </a:r>
            <a:r>
              <a:rPr lang="en" altLang="zh-TW" sz="1200" b="0" i="0" kern="1200" dirty="0">
                <a:solidFill>
                  <a:schemeClr val="tx1"/>
                </a:solidFill>
                <a:effectLst/>
                <a:latin typeface="+mn-lt"/>
                <a:ea typeface="+mn-ea"/>
                <a:cs typeface="+mn-cs"/>
              </a:rPr>
              <a:t>VPC</a:t>
            </a:r>
            <a:r>
              <a:rPr lang="zh-TW" altLang="en-US" sz="1200" b="0" i="0" kern="1200" dirty="0">
                <a:solidFill>
                  <a:schemeClr val="tx1"/>
                </a:solidFill>
                <a:effectLst/>
                <a:latin typeface="+mn-lt"/>
                <a:ea typeface="+mn-ea"/>
                <a:cs typeface="+mn-cs"/>
              </a:rPr>
              <a:t>機制</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p>
          <a:p>
            <a:r>
              <a:rPr lang="zh-TW" altLang="en-US" sz="1200" b="0" i="0" kern="1200" dirty="0">
                <a:solidFill>
                  <a:schemeClr val="tx1"/>
                </a:solidFill>
                <a:effectLst/>
                <a:latin typeface="+mn-lt"/>
                <a:ea typeface="+mn-ea"/>
                <a:cs typeface="+mn-cs"/>
              </a:rPr>
              <a:t> </a:t>
            </a:r>
          </a:p>
          <a:p>
            <a:r>
              <a:rPr lang="en" altLang="zh-TW" sz="1200" b="0" i="0" kern="1200" dirty="0">
                <a:solidFill>
                  <a:schemeClr val="tx1"/>
                </a:solidFill>
                <a:effectLst/>
                <a:latin typeface="+mn-lt"/>
                <a:ea typeface="+mn-ea"/>
                <a:cs typeface="+mn-cs"/>
              </a:rPr>
              <a:t>AWS</a:t>
            </a:r>
            <a:r>
              <a:rPr lang="zh-TW" altLang="en-US" sz="1200" b="0" i="0" kern="1200" dirty="0">
                <a:solidFill>
                  <a:schemeClr val="tx1"/>
                </a:solidFill>
                <a:effectLst/>
                <a:latin typeface="+mn-lt"/>
                <a:ea typeface="+mn-ea"/>
                <a:cs typeface="+mn-cs"/>
              </a:rPr>
              <a:t>的</a:t>
            </a:r>
            <a:r>
              <a:rPr lang="en" altLang="zh-TW" sz="1200" b="0" i="0" kern="1200" dirty="0">
                <a:solidFill>
                  <a:schemeClr val="tx1"/>
                </a:solidFill>
                <a:effectLst/>
                <a:latin typeface="+mn-lt"/>
                <a:ea typeface="+mn-ea"/>
                <a:cs typeface="+mn-cs"/>
              </a:rPr>
              <a:t>Load Banlancer</a:t>
            </a:r>
            <a:r>
              <a:rPr lang="zh-TW" altLang="en-US" sz="1200" b="0" i="0" kern="1200" dirty="0">
                <a:solidFill>
                  <a:schemeClr val="tx1"/>
                </a:solidFill>
                <a:effectLst/>
                <a:latin typeface="+mn-lt"/>
                <a:ea typeface="+mn-ea"/>
                <a:cs typeface="+mn-cs"/>
              </a:rPr>
              <a:t>還有一個特別的服務，就是加上</a:t>
            </a:r>
            <a:r>
              <a:rPr lang="en" altLang="zh-TW" sz="1200" b="0" i="0" kern="1200" dirty="0">
                <a:solidFill>
                  <a:schemeClr val="tx1"/>
                </a:solidFill>
                <a:effectLst/>
                <a:latin typeface="+mn-lt"/>
                <a:ea typeface="+mn-ea"/>
                <a:cs typeface="+mn-cs"/>
              </a:rPr>
              <a:t>HTTPS</a:t>
            </a:r>
            <a:r>
              <a:rPr lang="zh-TW" altLang="en-US" sz="1200" b="0" i="0" kern="1200" dirty="0">
                <a:solidFill>
                  <a:schemeClr val="tx1"/>
                </a:solidFill>
                <a:effectLst/>
                <a:latin typeface="+mn-lt"/>
                <a:ea typeface="+mn-ea"/>
                <a:cs typeface="+mn-cs"/>
              </a:rPr>
              <a:t>不用錢，只要你有使用</a:t>
            </a:r>
            <a:r>
              <a:rPr lang="en" altLang="zh-TW" sz="1200" b="0" i="0" kern="1200" dirty="0">
                <a:solidFill>
                  <a:schemeClr val="tx1"/>
                </a:solidFill>
                <a:effectLst/>
                <a:latin typeface="+mn-lt"/>
                <a:ea typeface="+mn-ea"/>
                <a:cs typeface="+mn-cs"/>
              </a:rPr>
              <a:t>AWS</a:t>
            </a:r>
            <a:r>
              <a:rPr lang="zh-TW" altLang="en-US" sz="1200" b="0" i="0" kern="1200" dirty="0">
                <a:solidFill>
                  <a:schemeClr val="tx1"/>
                </a:solidFill>
                <a:effectLst/>
                <a:latin typeface="+mn-lt"/>
                <a:ea typeface="+mn-ea"/>
                <a:cs typeface="+mn-cs"/>
              </a:rPr>
              <a:t>的</a:t>
            </a:r>
            <a:r>
              <a:rPr lang="en" altLang="zh-TW" sz="1200" b="0" i="0" kern="1200" dirty="0">
                <a:solidFill>
                  <a:schemeClr val="tx1"/>
                </a:solidFill>
                <a:effectLst/>
                <a:latin typeface="+mn-lt"/>
                <a:ea typeface="+mn-ea"/>
                <a:cs typeface="+mn-cs"/>
              </a:rPr>
              <a:t>Load Banlancer</a:t>
            </a:r>
            <a:r>
              <a:rPr lang="zh-TW" altLang="en"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就可以免費使用</a:t>
            </a:r>
            <a:r>
              <a:rPr lang="en" altLang="zh-TW" sz="1200" b="0" i="0" kern="1200" dirty="0">
                <a:solidFill>
                  <a:schemeClr val="tx1"/>
                </a:solidFill>
                <a:effectLst/>
                <a:latin typeface="+mn-lt"/>
                <a:ea typeface="+mn-ea"/>
                <a:cs typeface="+mn-cs"/>
              </a:rPr>
              <a:t>AWS</a:t>
            </a:r>
            <a:r>
              <a:rPr lang="zh-TW" altLang="en-US" sz="1200" b="0" i="0" kern="1200" dirty="0">
                <a:solidFill>
                  <a:schemeClr val="tx1"/>
                </a:solidFill>
                <a:effectLst/>
                <a:latin typeface="+mn-lt"/>
                <a:ea typeface="+mn-ea"/>
                <a:cs typeface="+mn-cs"/>
              </a:rPr>
              <a:t>的</a:t>
            </a:r>
            <a:r>
              <a:rPr lang="en" altLang="zh-TW" sz="1200" b="0" i="0" kern="1200" dirty="0">
                <a:solidFill>
                  <a:schemeClr val="tx1"/>
                </a:solidFill>
                <a:effectLst/>
                <a:latin typeface="+mn-lt"/>
                <a:ea typeface="+mn-ea"/>
                <a:cs typeface="+mn-cs"/>
              </a:rPr>
              <a:t>ACM</a:t>
            </a:r>
            <a:r>
              <a:rPr lang="zh-TW" altLang="en-US" sz="1200" b="0" i="0" kern="1200" dirty="0">
                <a:solidFill>
                  <a:schemeClr val="tx1"/>
                </a:solidFill>
                <a:effectLst/>
                <a:latin typeface="+mn-lt"/>
                <a:ea typeface="+mn-ea"/>
                <a:cs typeface="+mn-cs"/>
              </a:rPr>
              <a:t>機制，免費加上</a:t>
            </a:r>
            <a:r>
              <a:rPr lang="en" altLang="zh-TW" sz="1200" b="0" i="0" kern="1200" dirty="0">
                <a:solidFill>
                  <a:schemeClr val="tx1"/>
                </a:solidFill>
                <a:effectLst/>
                <a:latin typeface="+mn-lt"/>
                <a:ea typeface="+mn-ea"/>
                <a:cs typeface="+mn-cs"/>
              </a:rPr>
              <a:t>SSL</a:t>
            </a:r>
            <a:r>
              <a:rPr lang="zh-TW" altLang="en-US" sz="1200" b="0" i="0" kern="1200" dirty="0">
                <a:solidFill>
                  <a:schemeClr val="tx1"/>
                </a:solidFill>
                <a:effectLst/>
                <a:latin typeface="+mn-lt"/>
                <a:ea typeface="+mn-ea"/>
                <a:cs typeface="+mn-cs"/>
              </a:rPr>
              <a:t>憑證。</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而且不用像</a:t>
            </a:r>
            <a:r>
              <a:rPr lang="en" altLang="zh-TW" sz="1200" b="0" i="0" kern="1200" dirty="0">
                <a:solidFill>
                  <a:schemeClr val="tx1"/>
                </a:solidFill>
                <a:effectLst/>
                <a:latin typeface="+mn-lt"/>
                <a:ea typeface="+mn-ea"/>
                <a:cs typeface="+mn-cs"/>
              </a:rPr>
              <a:t>Let's encrypt </a:t>
            </a:r>
            <a:r>
              <a:rPr lang="zh-TW" altLang="en-US" sz="1200" b="0" i="0" kern="1200" dirty="0">
                <a:solidFill>
                  <a:schemeClr val="tx1"/>
                </a:solidFill>
                <a:effectLst/>
                <a:latin typeface="+mn-lt"/>
                <a:ea typeface="+mn-ea"/>
                <a:cs typeface="+mn-cs"/>
              </a:rPr>
              <a:t>一樣需要設定自動更新，</a:t>
            </a:r>
            <a:r>
              <a:rPr lang="en" altLang="zh-TW" sz="1200" b="0" i="0" kern="1200" dirty="0">
                <a:solidFill>
                  <a:schemeClr val="tx1"/>
                </a:solidFill>
                <a:effectLst/>
                <a:latin typeface="+mn-lt"/>
                <a:ea typeface="+mn-ea"/>
                <a:cs typeface="+mn-cs"/>
              </a:rPr>
              <a:t>AWS</a:t>
            </a:r>
            <a:r>
              <a:rPr lang="zh-TW" altLang="en-US" sz="1200" b="0" i="0" kern="1200" dirty="0">
                <a:solidFill>
                  <a:schemeClr val="tx1"/>
                </a:solidFill>
                <a:effectLst/>
                <a:latin typeface="+mn-lt"/>
                <a:ea typeface="+mn-ea"/>
                <a:cs typeface="+mn-cs"/>
              </a:rPr>
              <a:t>會幫你處理好。</a:t>
            </a:r>
          </a:p>
          <a:p>
            <a:br>
              <a:rPr lang="zh-TW" altLang="en-US" dirty="0"/>
            </a:br>
            <a:endParaRPr kumimoji="1" lang="zh-TW" altLang="en-US" dirty="0"/>
          </a:p>
        </p:txBody>
      </p:sp>
      <p:sp>
        <p:nvSpPr>
          <p:cNvPr id="4" name="投影片編號版面配置區 3"/>
          <p:cNvSpPr>
            <a:spLocks noGrp="1"/>
          </p:cNvSpPr>
          <p:nvPr>
            <p:ph type="sldNum" sz="quarter" idx="5"/>
          </p:nvPr>
        </p:nvSpPr>
        <p:spPr/>
        <p:txBody>
          <a:bodyPr/>
          <a:lstStyle/>
          <a:p>
            <a:fld id="{E3E42556-4641-4443-A346-91ED3D1D690F}" type="slidenum">
              <a:rPr lang="zh-TW" altLang="en-US" smtClean="0"/>
              <a:t>17</a:t>
            </a:fld>
            <a:endParaRPr lang="zh-TW" altLang="en-US"/>
          </a:p>
        </p:txBody>
      </p:sp>
    </p:spTree>
    <p:extLst>
      <p:ext uri="{BB962C8B-B14F-4D97-AF65-F5344CB8AC3E}">
        <p14:creationId xmlns:p14="http://schemas.microsoft.com/office/powerpoint/2010/main" val="182247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EA279B-5C2E-4BB2-B37D-C4A4BA0AF242}"/>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2170E31D-8504-4787-83B7-A91E25BCB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1C831288-4390-4981-A298-F945F94AC728}"/>
              </a:ext>
            </a:extLst>
          </p:cNvPr>
          <p:cNvSpPr>
            <a:spLocks noGrp="1"/>
          </p:cNvSpPr>
          <p:nvPr>
            <p:ph type="dt" sz="half" idx="10"/>
          </p:nvPr>
        </p:nvSpPr>
        <p:spPr/>
        <p:txBody>
          <a:bodyPr/>
          <a:lstStyle/>
          <a:p>
            <a:fld id="{ED61FF48-267A-4A40-B03E-0BB2C7F00487}" type="datetimeFigureOut">
              <a:rPr lang="zh-TW" altLang="en-US" smtClean="0"/>
              <a:t>2020/11/9</a:t>
            </a:fld>
            <a:endParaRPr lang="zh-TW" altLang="en-US"/>
          </a:p>
        </p:txBody>
      </p:sp>
      <p:sp>
        <p:nvSpPr>
          <p:cNvPr id="5" name="頁尾版面配置區 4">
            <a:extLst>
              <a:ext uri="{FF2B5EF4-FFF2-40B4-BE49-F238E27FC236}">
                <a16:creationId xmlns:a16="http://schemas.microsoft.com/office/drawing/2014/main" id="{39B2F60B-7200-41F3-A090-B1F4A71C263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95973B9-17BD-4DB0-8FB2-1B2AA8A9249B}"/>
              </a:ext>
            </a:extLst>
          </p:cNvPr>
          <p:cNvSpPr>
            <a:spLocks noGrp="1"/>
          </p:cNvSpPr>
          <p:nvPr>
            <p:ph type="sldNum" sz="quarter" idx="12"/>
          </p:nvPr>
        </p:nvSpPr>
        <p:spPr/>
        <p:txBody>
          <a:bodyPr/>
          <a:lstStyle/>
          <a:p>
            <a:fld id="{5F7F6390-FB32-4257-BD08-EDD40EF378F3}" type="slidenum">
              <a:rPr lang="zh-TW" altLang="en-US" smtClean="0"/>
              <a:t>‹#›</a:t>
            </a:fld>
            <a:endParaRPr lang="zh-TW" altLang="en-US"/>
          </a:p>
        </p:txBody>
      </p:sp>
    </p:spTree>
    <p:extLst>
      <p:ext uri="{BB962C8B-B14F-4D97-AF65-F5344CB8AC3E}">
        <p14:creationId xmlns:p14="http://schemas.microsoft.com/office/powerpoint/2010/main" val="21647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16BC8A-D90D-4734-B552-C6CAC08E694F}"/>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5284466D-32D9-4F07-8447-78767EBAAEA0}"/>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073007A-C222-47D6-BB59-625D135DCCF5}"/>
              </a:ext>
            </a:extLst>
          </p:cNvPr>
          <p:cNvSpPr>
            <a:spLocks noGrp="1"/>
          </p:cNvSpPr>
          <p:nvPr>
            <p:ph type="dt" sz="half" idx="10"/>
          </p:nvPr>
        </p:nvSpPr>
        <p:spPr/>
        <p:txBody>
          <a:bodyPr/>
          <a:lstStyle/>
          <a:p>
            <a:fld id="{ED61FF48-267A-4A40-B03E-0BB2C7F00487}" type="datetimeFigureOut">
              <a:rPr lang="zh-TW" altLang="en-US" smtClean="0"/>
              <a:t>2020/11/9</a:t>
            </a:fld>
            <a:endParaRPr lang="zh-TW" altLang="en-US"/>
          </a:p>
        </p:txBody>
      </p:sp>
      <p:sp>
        <p:nvSpPr>
          <p:cNvPr id="5" name="頁尾版面配置區 4">
            <a:extLst>
              <a:ext uri="{FF2B5EF4-FFF2-40B4-BE49-F238E27FC236}">
                <a16:creationId xmlns:a16="http://schemas.microsoft.com/office/drawing/2014/main" id="{07FB97F1-75B0-4C35-968F-3ACF80EC544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06DB6BE-F0FA-4F8B-8B05-9BAFD261DD7D}"/>
              </a:ext>
            </a:extLst>
          </p:cNvPr>
          <p:cNvSpPr>
            <a:spLocks noGrp="1"/>
          </p:cNvSpPr>
          <p:nvPr>
            <p:ph type="sldNum" sz="quarter" idx="12"/>
          </p:nvPr>
        </p:nvSpPr>
        <p:spPr/>
        <p:txBody>
          <a:bodyPr/>
          <a:lstStyle/>
          <a:p>
            <a:fld id="{5F7F6390-FB32-4257-BD08-EDD40EF378F3}" type="slidenum">
              <a:rPr lang="zh-TW" altLang="en-US" smtClean="0"/>
              <a:t>‹#›</a:t>
            </a:fld>
            <a:endParaRPr lang="zh-TW" altLang="en-US"/>
          </a:p>
        </p:txBody>
      </p:sp>
    </p:spTree>
    <p:extLst>
      <p:ext uri="{BB962C8B-B14F-4D97-AF65-F5344CB8AC3E}">
        <p14:creationId xmlns:p14="http://schemas.microsoft.com/office/powerpoint/2010/main" val="96612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2418AEA4-580C-4655-94F7-66E08E8BD6D2}"/>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041ADCB9-248C-4C35-B2EC-7B2C2957DF38}"/>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9001969-934A-4C16-AB8D-D1A53F19365C}"/>
              </a:ext>
            </a:extLst>
          </p:cNvPr>
          <p:cNvSpPr>
            <a:spLocks noGrp="1"/>
          </p:cNvSpPr>
          <p:nvPr>
            <p:ph type="dt" sz="half" idx="10"/>
          </p:nvPr>
        </p:nvSpPr>
        <p:spPr/>
        <p:txBody>
          <a:bodyPr/>
          <a:lstStyle/>
          <a:p>
            <a:fld id="{ED61FF48-267A-4A40-B03E-0BB2C7F00487}" type="datetimeFigureOut">
              <a:rPr lang="zh-TW" altLang="en-US" smtClean="0"/>
              <a:t>2020/11/9</a:t>
            </a:fld>
            <a:endParaRPr lang="zh-TW" altLang="en-US"/>
          </a:p>
        </p:txBody>
      </p:sp>
      <p:sp>
        <p:nvSpPr>
          <p:cNvPr id="5" name="頁尾版面配置區 4">
            <a:extLst>
              <a:ext uri="{FF2B5EF4-FFF2-40B4-BE49-F238E27FC236}">
                <a16:creationId xmlns:a16="http://schemas.microsoft.com/office/drawing/2014/main" id="{6943BDB5-048D-4109-B17B-823DDBAEE17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3A1B366-90ED-4E91-BD97-F4FC00195F78}"/>
              </a:ext>
            </a:extLst>
          </p:cNvPr>
          <p:cNvSpPr>
            <a:spLocks noGrp="1"/>
          </p:cNvSpPr>
          <p:nvPr>
            <p:ph type="sldNum" sz="quarter" idx="12"/>
          </p:nvPr>
        </p:nvSpPr>
        <p:spPr/>
        <p:txBody>
          <a:bodyPr/>
          <a:lstStyle/>
          <a:p>
            <a:fld id="{5F7F6390-FB32-4257-BD08-EDD40EF378F3}" type="slidenum">
              <a:rPr lang="zh-TW" altLang="en-US" smtClean="0"/>
              <a:t>‹#›</a:t>
            </a:fld>
            <a:endParaRPr lang="zh-TW" altLang="en-US"/>
          </a:p>
        </p:txBody>
      </p:sp>
    </p:spTree>
    <p:extLst>
      <p:ext uri="{BB962C8B-B14F-4D97-AF65-F5344CB8AC3E}">
        <p14:creationId xmlns:p14="http://schemas.microsoft.com/office/powerpoint/2010/main" val="423594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57B0FB-A82A-4223-B5E3-10631C98919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7411478-6D5A-4C35-8A3F-C1D35F761C85}"/>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4786030-5529-4E98-BE24-5E67D546AE69}"/>
              </a:ext>
            </a:extLst>
          </p:cNvPr>
          <p:cNvSpPr>
            <a:spLocks noGrp="1"/>
          </p:cNvSpPr>
          <p:nvPr>
            <p:ph type="dt" sz="half" idx="10"/>
          </p:nvPr>
        </p:nvSpPr>
        <p:spPr/>
        <p:txBody>
          <a:bodyPr/>
          <a:lstStyle/>
          <a:p>
            <a:fld id="{ED61FF48-267A-4A40-B03E-0BB2C7F00487}" type="datetimeFigureOut">
              <a:rPr lang="zh-TW" altLang="en-US" smtClean="0"/>
              <a:t>2020/11/9</a:t>
            </a:fld>
            <a:endParaRPr lang="zh-TW" altLang="en-US"/>
          </a:p>
        </p:txBody>
      </p:sp>
      <p:sp>
        <p:nvSpPr>
          <p:cNvPr id="5" name="頁尾版面配置區 4">
            <a:extLst>
              <a:ext uri="{FF2B5EF4-FFF2-40B4-BE49-F238E27FC236}">
                <a16:creationId xmlns:a16="http://schemas.microsoft.com/office/drawing/2014/main" id="{8FA80AA4-E0EF-4F97-8F8C-BEAEFB3E83B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2E0DADE-93E7-4778-859B-911072523045}"/>
              </a:ext>
            </a:extLst>
          </p:cNvPr>
          <p:cNvSpPr>
            <a:spLocks noGrp="1"/>
          </p:cNvSpPr>
          <p:nvPr>
            <p:ph type="sldNum" sz="quarter" idx="12"/>
          </p:nvPr>
        </p:nvSpPr>
        <p:spPr/>
        <p:txBody>
          <a:bodyPr/>
          <a:lstStyle/>
          <a:p>
            <a:fld id="{5F7F6390-FB32-4257-BD08-EDD40EF378F3}" type="slidenum">
              <a:rPr lang="zh-TW" altLang="en-US" smtClean="0"/>
              <a:t>‹#›</a:t>
            </a:fld>
            <a:endParaRPr lang="zh-TW" altLang="en-US"/>
          </a:p>
        </p:txBody>
      </p:sp>
    </p:spTree>
    <p:extLst>
      <p:ext uri="{BB962C8B-B14F-4D97-AF65-F5344CB8AC3E}">
        <p14:creationId xmlns:p14="http://schemas.microsoft.com/office/powerpoint/2010/main" val="138266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185FD5-B53A-4132-A1AA-6F9EE3F029E2}"/>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BB8DF294-C670-4F1B-AE5C-70F7DC1D8E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B4A846DD-71B9-432A-9E4D-E035EF89E0C8}"/>
              </a:ext>
            </a:extLst>
          </p:cNvPr>
          <p:cNvSpPr>
            <a:spLocks noGrp="1"/>
          </p:cNvSpPr>
          <p:nvPr>
            <p:ph type="dt" sz="half" idx="10"/>
          </p:nvPr>
        </p:nvSpPr>
        <p:spPr/>
        <p:txBody>
          <a:bodyPr/>
          <a:lstStyle/>
          <a:p>
            <a:fld id="{ED61FF48-267A-4A40-B03E-0BB2C7F00487}" type="datetimeFigureOut">
              <a:rPr lang="zh-TW" altLang="en-US" smtClean="0"/>
              <a:t>2020/11/9</a:t>
            </a:fld>
            <a:endParaRPr lang="zh-TW" altLang="en-US"/>
          </a:p>
        </p:txBody>
      </p:sp>
      <p:sp>
        <p:nvSpPr>
          <p:cNvPr id="5" name="頁尾版面配置區 4">
            <a:extLst>
              <a:ext uri="{FF2B5EF4-FFF2-40B4-BE49-F238E27FC236}">
                <a16:creationId xmlns:a16="http://schemas.microsoft.com/office/drawing/2014/main" id="{8505CC29-91D5-4BB9-A97B-FEA65E5F989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A6EC4A3-D7C9-472F-B013-64F789E70BFA}"/>
              </a:ext>
            </a:extLst>
          </p:cNvPr>
          <p:cNvSpPr>
            <a:spLocks noGrp="1"/>
          </p:cNvSpPr>
          <p:nvPr>
            <p:ph type="sldNum" sz="quarter" idx="12"/>
          </p:nvPr>
        </p:nvSpPr>
        <p:spPr/>
        <p:txBody>
          <a:bodyPr/>
          <a:lstStyle/>
          <a:p>
            <a:fld id="{5F7F6390-FB32-4257-BD08-EDD40EF378F3}" type="slidenum">
              <a:rPr lang="zh-TW" altLang="en-US" smtClean="0"/>
              <a:t>‹#›</a:t>
            </a:fld>
            <a:endParaRPr lang="zh-TW" altLang="en-US"/>
          </a:p>
        </p:txBody>
      </p:sp>
    </p:spTree>
    <p:extLst>
      <p:ext uri="{BB962C8B-B14F-4D97-AF65-F5344CB8AC3E}">
        <p14:creationId xmlns:p14="http://schemas.microsoft.com/office/powerpoint/2010/main" val="251424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F04306-C8EC-4499-BF07-E6EA6542DCE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51B0FCB-F569-4EE3-8DB9-A24C798A3F30}"/>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05DCC9DE-4169-4863-8AAB-30544B654255}"/>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18B5BFED-3EFB-44F0-AB9D-E19AB98A3308}"/>
              </a:ext>
            </a:extLst>
          </p:cNvPr>
          <p:cNvSpPr>
            <a:spLocks noGrp="1"/>
          </p:cNvSpPr>
          <p:nvPr>
            <p:ph type="dt" sz="half" idx="10"/>
          </p:nvPr>
        </p:nvSpPr>
        <p:spPr/>
        <p:txBody>
          <a:bodyPr/>
          <a:lstStyle/>
          <a:p>
            <a:fld id="{ED61FF48-267A-4A40-B03E-0BB2C7F00487}" type="datetimeFigureOut">
              <a:rPr lang="zh-TW" altLang="en-US" smtClean="0"/>
              <a:t>2020/11/9</a:t>
            </a:fld>
            <a:endParaRPr lang="zh-TW" altLang="en-US"/>
          </a:p>
        </p:txBody>
      </p:sp>
      <p:sp>
        <p:nvSpPr>
          <p:cNvPr id="6" name="頁尾版面配置區 5">
            <a:extLst>
              <a:ext uri="{FF2B5EF4-FFF2-40B4-BE49-F238E27FC236}">
                <a16:creationId xmlns:a16="http://schemas.microsoft.com/office/drawing/2014/main" id="{27E18B69-97AD-4AB9-8BB9-48863020C1F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E35F34C-03C7-4D34-88F8-9B145A54ABA1}"/>
              </a:ext>
            </a:extLst>
          </p:cNvPr>
          <p:cNvSpPr>
            <a:spLocks noGrp="1"/>
          </p:cNvSpPr>
          <p:nvPr>
            <p:ph type="sldNum" sz="quarter" idx="12"/>
          </p:nvPr>
        </p:nvSpPr>
        <p:spPr/>
        <p:txBody>
          <a:bodyPr/>
          <a:lstStyle/>
          <a:p>
            <a:fld id="{5F7F6390-FB32-4257-BD08-EDD40EF378F3}" type="slidenum">
              <a:rPr lang="zh-TW" altLang="en-US" smtClean="0"/>
              <a:t>‹#›</a:t>
            </a:fld>
            <a:endParaRPr lang="zh-TW" altLang="en-US"/>
          </a:p>
        </p:txBody>
      </p:sp>
    </p:spTree>
    <p:extLst>
      <p:ext uri="{BB962C8B-B14F-4D97-AF65-F5344CB8AC3E}">
        <p14:creationId xmlns:p14="http://schemas.microsoft.com/office/powerpoint/2010/main" val="244396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E62840-964B-4C66-ABE8-054F5495204C}"/>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EFD3082-1CC9-48A5-9A85-F1B6A129FB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C7E0D1EF-C021-4AD1-A345-39F46D6AC653}"/>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27ED611-86C0-49F3-8E55-5E6DDE6DB0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5E1FE6D8-BC00-42E4-910B-D9A26A0DEDE8}"/>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CB85340D-04DA-4694-B144-8489193B4FA7}"/>
              </a:ext>
            </a:extLst>
          </p:cNvPr>
          <p:cNvSpPr>
            <a:spLocks noGrp="1"/>
          </p:cNvSpPr>
          <p:nvPr>
            <p:ph type="dt" sz="half" idx="10"/>
          </p:nvPr>
        </p:nvSpPr>
        <p:spPr/>
        <p:txBody>
          <a:bodyPr/>
          <a:lstStyle/>
          <a:p>
            <a:fld id="{ED61FF48-267A-4A40-B03E-0BB2C7F00487}" type="datetimeFigureOut">
              <a:rPr lang="zh-TW" altLang="en-US" smtClean="0"/>
              <a:t>2020/11/9</a:t>
            </a:fld>
            <a:endParaRPr lang="zh-TW" altLang="en-US"/>
          </a:p>
        </p:txBody>
      </p:sp>
      <p:sp>
        <p:nvSpPr>
          <p:cNvPr id="8" name="頁尾版面配置區 7">
            <a:extLst>
              <a:ext uri="{FF2B5EF4-FFF2-40B4-BE49-F238E27FC236}">
                <a16:creationId xmlns:a16="http://schemas.microsoft.com/office/drawing/2014/main" id="{CAEA575F-EFC4-4765-BE66-9C207E9E3E0A}"/>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457D33DE-C17F-4D10-8959-6593DD5C62D2}"/>
              </a:ext>
            </a:extLst>
          </p:cNvPr>
          <p:cNvSpPr>
            <a:spLocks noGrp="1"/>
          </p:cNvSpPr>
          <p:nvPr>
            <p:ph type="sldNum" sz="quarter" idx="12"/>
          </p:nvPr>
        </p:nvSpPr>
        <p:spPr/>
        <p:txBody>
          <a:bodyPr/>
          <a:lstStyle/>
          <a:p>
            <a:fld id="{5F7F6390-FB32-4257-BD08-EDD40EF378F3}" type="slidenum">
              <a:rPr lang="zh-TW" altLang="en-US" smtClean="0"/>
              <a:t>‹#›</a:t>
            </a:fld>
            <a:endParaRPr lang="zh-TW" altLang="en-US"/>
          </a:p>
        </p:txBody>
      </p:sp>
    </p:spTree>
    <p:extLst>
      <p:ext uri="{BB962C8B-B14F-4D97-AF65-F5344CB8AC3E}">
        <p14:creationId xmlns:p14="http://schemas.microsoft.com/office/powerpoint/2010/main" val="227280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B98D7C-343A-449D-8B22-AFA53AB062CE}"/>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155E0C61-55CE-452C-8403-E2C493D787A9}"/>
              </a:ext>
            </a:extLst>
          </p:cNvPr>
          <p:cNvSpPr>
            <a:spLocks noGrp="1"/>
          </p:cNvSpPr>
          <p:nvPr>
            <p:ph type="dt" sz="half" idx="10"/>
          </p:nvPr>
        </p:nvSpPr>
        <p:spPr/>
        <p:txBody>
          <a:bodyPr/>
          <a:lstStyle/>
          <a:p>
            <a:fld id="{ED61FF48-267A-4A40-B03E-0BB2C7F00487}" type="datetimeFigureOut">
              <a:rPr lang="zh-TW" altLang="en-US" smtClean="0"/>
              <a:t>2020/11/9</a:t>
            </a:fld>
            <a:endParaRPr lang="zh-TW" altLang="en-US"/>
          </a:p>
        </p:txBody>
      </p:sp>
      <p:sp>
        <p:nvSpPr>
          <p:cNvPr id="4" name="頁尾版面配置區 3">
            <a:extLst>
              <a:ext uri="{FF2B5EF4-FFF2-40B4-BE49-F238E27FC236}">
                <a16:creationId xmlns:a16="http://schemas.microsoft.com/office/drawing/2014/main" id="{B5A8CF1E-1CA4-4256-A91E-7C2872F52B46}"/>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83D467B5-5AB4-46BD-98C6-705D516D864F}"/>
              </a:ext>
            </a:extLst>
          </p:cNvPr>
          <p:cNvSpPr>
            <a:spLocks noGrp="1"/>
          </p:cNvSpPr>
          <p:nvPr>
            <p:ph type="sldNum" sz="quarter" idx="12"/>
          </p:nvPr>
        </p:nvSpPr>
        <p:spPr/>
        <p:txBody>
          <a:bodyPr/>
          <a:lstStyle/>
          <a:p>
            <a:fld id="{5F7F6390-FB32-4257-BD08-EDD40EF378F3}" type="slidenum">
              <a:rPr lang="zh-TW" altLang="en-US" smtClean="0"/>
              <a:t>‹#›</a:t>
            </a:fld>
            <a:endParaRPr lang="zh-TW" altLang="en-US"/>
          </a:p>
        </p:txBody>
      </p:sp>
    </p:spTree>
    <p:extLst>
      <p:ext uri="{BB962C8B-B14F-4D97-AF65-F5344CB8AC3E}">
        <p14:creationId xmlns:p14="http://schemas.microsoft.com/office/powerpoint/2010/main" val="378655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10096C9-1B42-4FB8-80AC-C4F52CF66751}"/>
              </a:ext>
            </a:extLst>
          </p:cNvPr>
          <p:cNvSpPr>
            <a:spLocks noGrp="1"/>
          </p:cNvSpPr>
          <p:nvPr>
            <p:ph type="dt" sz="half" idx="10"/>
          </p:nvPr>
        </p:nvSpPr>
        <p:spPr/>
        <p:txBody>
          <a:bodyPr/>
          <a:lstStyle/>
          <a:p>
            <a:fld id="{ED61FF48-267A-4A40-B03E-0BB2C7F00487}" type="datetimeFigureOut">
              <a:rPr lang="zh-TW" altLang="en-US" smtClean="0"/>
              <a:t>2020/11/9</a:t>
            </a:fld>
            <a:endParaRPr lang="zh-TW" altLang="en-US"/>
          </a:p>
        </p:txBody>
      </p:sp>
      <p:sp>
        <p:nvSpPr>
          <p:cNvPr id="3" name="頁尾版面配置區 2">
            <a:extLst>
              <a:ext uri="{FF2B5EF4-FFF2-40B4-BE49-F238E27FC236}">
                <a16:creationId xmlns:a16="http://schemas.microsoft.com/office/drawing/2014/main" id="{5835E79D-B7F5-470A-A93D-D4959E9A7E0E}"/>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8AFC50B4-8BEB-4CB0-8C75-FEBCA2253875}"/>
              </a:ext>
            </a:extLst>
          </p:cNvPr>
          <p:cNvSpPr>
            <a:spLocks noGrp="1"/>
          </p:cNvSpPr>
          <p:nvPr>
            <p:ph type="sldNum" sz="quarter" idx="12"/>
          </p:nvPr>
        </p:nvSpPr>
        <p:spPr/>
        <p:txBody>
          <a:bodyPr/>
          <a:lstStyle/>
          <a:p>
            <a:fld id="{5F7F6390-FB32-4257-BD08-EDD40EF378F3}" type="slidenum">
              <a:rPr lang="zh-TW" altLang="en-US" smtClean="0"/>
              <a:t>‹#›</a:t>
            </a:fld>
            <a:endParaRPr lang="zh-TW" altLang="en-US"/>
          </a:p>
        </p:txBody>
      </p:sp>
    </p:spTree>
    <p:extLst>
      <p:ext uri="{BB962C8B-B14F-4D97-AF65-F5344CB8AC3E}">
        <p14:creationId xmlns:p14="http://schemas.microsoft.com/office/powerpoint/2010/main" val="232084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9EB97D-9361-400C-9D11-198714A13B1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42D47702-901C-47A6-81F9-3BC4A7990D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EF2A96EF-9D94-4E56-B7F2-C97970D82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D00E3A72-953F-4E26-8B0D-2C30E764805D}"/>
              </a:ext>
            </a:extLst>
          </p:cNvPr>
          <p:cNvSpPr>
            <a:spLocks noGrp="1"/>
          </p:cNvSpPr>
          <p:nvPr>
            <p:ph type="dt" sz="half" idx="10"/>
          </p:nvPr>
        </p:nvSpPr>
        <p:spPr/>
        <p:txBody>
          <a:bodyPr/>
          <a:lstStyle/>
          <a:p>
            <a:fld id="{ED61FF48-267A-4A40-B03E-0BB2C7F00487}" type="datetimeFigureOut">
              <a:rPr lang="zh-TW" altLang="en-US" smtClean="0"/>
              <a:t>2020/11/9</a:t>
            </a:fld>
            <a:endParaRPr lang="zh-TW" altLang="en-US"/>
          </a:p>
        </p:txBody>
      </p:sp>
      <p:sp>
        <p:nvSpPr>
          <p:cNvPr id="6" name="頁尾版面配置區 5">
            <a:extLst>
              <a:ext uri="{FF2B5EF4-FFF2-40B4-BE49-F238E27FC236}">
                <a16:creationId xmlns:a16="http://schemas.microsoft.com/office/drawing/2014/main" id="{AE153148-10A5-4B4F-9F8A-B0DCBBE0B9A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9513B05-CABC-420C-B42F-BBD0B53C1F13}"/>
              </a:ext>
            </a:extLst>
          </p:cNvPr>
          <p:cNvSpPr>
            <a:spLocks noGrp="1"/>
          </p:cNvSpPr>
          <p:nvPr>
            <p:ph type="sldNum" sz="quarter" idx="12"/>
          </p:nvPr>
        </p:nvSpPr>
        <p:spPr/>
        <p:txBody>
          <a:bodyPr/>
          <a:lstStyle/>
          <a:p>
            <a:fld id="{5F7F6390-FB32-4257-BD08-EDD40EF378F3}" type="slidenum">
              <a:rPr lang="zh-TW" altLang="en-US" smtClean="0"/>
              <a:t>‹#›</a:t>
            </a:fld>
            <a:endParaRPr lang="zh-TW" altLang="en-US"/>
          </a:p>
        </p:txBody>
      </p:sp>
    </p:spTree>
    <p:extLst>
      <p:ext uri="{BB962C8B-B14F-4D97-AF65-F5344CB8AC3E}">
        <p14:creationId xmlns:p14="http://schemas.microsoft.com/office/powerpoint/2010/main" val="294413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F1AE00-A2B2-4215-A9D1-D289737EF17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D28107F6-6854-42F6-8C6A-DE7050B2C5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C39FEC14-95E6-498A-85CE-DA971A6AA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02149890-8649-4444-9620-2C111A77F78E}"/>
              </a:ext>
            </a:extLst>
          </p:cNvPr>
          <p:cNvSpPr>
            <a:spLocks noGrp="1"/>
          </p:cNvSpPr>
          <p:nvPr>
            <p:ph type="dt" sz="half" idx="10"/>
          </p:nvPr>
        </p:nvSpPr>
        <p:spPr/>
        <p:txBody>
          <a:bodyPr/>
          <a:lstStyle/>
          <a:p>
            <a:fld id="{ED61FF48-267A-4A40-B03E-0BB2C7F00487}" type="datetimeFigureOut">
              <a:rPr lang="zh-TW" altLang="en-US" smtClean="0"/>
              <a:t>2020/11/9</a:t>
            </a:fld>
            <a:endParaRPr lang="zh-TW" altLang="en-US"/>
          </a:p>
        </p:txBody>
      </p:sp>
      <p:sp>
        <p:nvSpPr>
          <p:cNvPr id="6" name="頁尾版面配置區 5">
            <a:extLst>
              <a:ext uri="{FF2B5EF4-FFF2-40B4-BE49-F238E27FC236}">
                <a16:creationId xmlns:a16="http://schemas.microsoft.com/office/drawing/2014/main" id="{7AF9E5BB-7956-4307-8715-CA82B50474F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B7223BF-B296-4380-8452-3637971A81A7}"/>
              </a:ext>
            </a:extLst>
          </p:cNvPr>
          <p:cNvSpPr>
            <a:spLocks noGrp="1"/>
          </p:cNvSpPr>
          <p:nvPr>
            <p:ph type="sldNum" sz="quarter" idx="12"/>
          </p:nvPr>
        </p:nvSpPr>
        <p:spPr/>
        <p:txBody>
          <a:bodyPr/>
          <a:lstStyle/>
          <a:p>
            <a:fld id="{5F7F6390-FB32-4257-BD08-EDD40EF378F3}" type="slidenum">
              <a:rPr lang="zh-TW" altLang="en-US" smtClean="0"/>
              <a:t>‹#›</a:t>
            </a:fld>
            <a:endParaRPr lang="zh-TW" altLang="en-US"/>
          </a:p>
        </p:txBody>
      </p:sp>
    </p:spTree>
    <p:extLst>
      <p:ext uri="{BB962C8B-B14F-4D97-AF65-F5344CB8AC3E}">
        <p14:creationId xmlns:p14="http://schemas.microsoft.com/office/powerpoint/2010/main" val="28706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C3812AAD-65B9-45EC-9C88-FFE0FF052C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B87F3C1-AFEB-4078-B2C1-EABDF2386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7E3A1C7-087F-46C2-8647-30E3246EC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1FF48-267A-4A40-B03E-0BB2C7F00487}" type="datetimeFigureOut">
              <a:rPr lang="zh-TW" altLang="en-US" smtClean="0"/>
              <a:t>2020/11/9</a:t>
            </a:fld>
            <a:endParaRPr lang="zh-TW" altLang="en-US"/>
          </a:p>
        </p:txBody>
      </p:sp>
      <p:sp>
        <p:nvSpPr>
          <p:cNvPr id="5" name="頁尾版面配置區 4">
            <a:extLst>
              <a:ext uri="{FF2B5EF4-FFF2-40B4-BE49-F238E27FC236}">
                <a16:creationId xmlns:a16="http://schemas.microsoft.com/office/drawing/2014/main" id="{E49033F4-9931-45A0-9C04-8A608DC222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0EA46786-88DA-4508-ACD4-47B346161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F6390-FB32-4257-BD08-EDD40EF378F3}" type="slidenum">
              <a:rPr lang="zh-TW" altLang="en-US" smtClean="0"/>
              <a:t>‹#›</a:t>
            </a:fld>
            <a:endParaRPr lang="zh-TW" altLang="en-US"/>
          </a:p>
        </p:txBody>
      </p:sp>
    </p:spTree>
    <p:extLst>
      <p:ext uri="{BB962C8B-B14F-4D97-AF65-F5344CB8AC3E}">
        <p14:creationId xmlns:p14="http://schemas.microsoft.com/office/powerpoint/2010/main" val="609964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ws.amazon.com/tw/vp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aws.amazon.com/tw/articles/" TargetMode="External"/><Relationship Id="rId2" Type="http://schemas.openxmlformats.org/officeDocument/2006/relationships/hyperlink" Target="https://aws.amazon.com/tw/free/?all-free-tier.sort-by=item.additionalFields.SortRank&amp;all-free-tier.sort-order=asc&amp;awsm.page-all-free-tier=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ws.amazon.com/tw/s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ws.amazon.com/tw/rd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ws.amazon.com/tw/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ws.amazon.com/tw/s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aws.amazon.com/tw/sns/?did=ft_card&amp;trk=ft_card&amp;whats-new-cards.sort-by=item.additionalFields.postDateTime&amp;whats-new-cards.sort-order=des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ws.amazon.com/tw/cloudfro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ws.amazon.com/tw/ia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ws.amazon.com/tw/elasticloadbalanc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ws.amazon.com/tw/elasticach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ws.amazon.com/tw/certificate-manag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aws.amazon.com/tw/education/awseducat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www.ccu.edu.tw/"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hyperlink" Target="https://aws.amazon.com/tw/education/awseducat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docs.aws.amazon.com/iot/latest/developerguide/mqtt.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console.aws.amazon.com/console/home?region=us-east-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aws.amazon.com/tools/#sdk"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9.sv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hyperlink" Target="https://aws.amazon.com/tw/free/?all-free-tier.sort-by=item.additionalFields.SortRank&amp;all-free-tier.sort-order=asc" TargetMode="Externa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8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github.com/Seeed-Studio/Grove_Temperature_And_Humidity_Sensor"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gitlab.com/jyoulin/awsiot.git"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8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hyperlink" Target="https://gitlab.com/jyoulin/awsiot.git"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ws.amazon.com/tw/ec2/?ec2-whats-new.sort-by=item.additionalFields.postDateTime&amp;ec2-whats-new.sort-order=des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9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filezilla-project.org/"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9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C2360F-B44B-414A-AC03-83CF8DBA515C}"/>
              </a:ext>
            </a:extLst>
          </p:cNvPr>
          <p:cNvSpPr>
            <a:spLocks noGrp="1"/>
          </p:cNvSpPr>
          <p:nvPr>
            <p:ph type="ctrTitle"/>
          </p:nvPr>
        </p:nvSpPr>
        <p:spPr>
          <a:xfrm>
            <a:off x="1335386" y="1140470"/>
            <a:ext cx="9521228" cy="2387600"/>
          </a:xfrm>
        </p:spPr>
        <p:txBody>
          <a:bodyPr>
            <a:normAutofit/>
          </a:bodyPr>
          <a:lstStyle/>
          <a:p>
            <a:r>
              <a:rPr lang="zh-TW" altLang="en-US" dirty="0"/>
              <a:t>物聯網雲端管理平台</a:t>
            </a:r>
            <a:br>
              <a:rPr lang="en-US" altLang="zh-TW" dirty="0"/>
            </a:br>
            <a:r>
              <a:rPr lang="en-US" altLang="zh-TW" dirty="0"/>
              <a:t>AWS IoT</a:t>
            </a:r>
            <a:endParaRPr lang="zh-TW" altLang="en-US" dirty="0"/>
          </a:p>
        </p:txBody>
      </p:sp>
      <p:sp>
        <p:nvSpPr>
          <p:cNvPr id="3" name="副標題 2">
            <a:extLst>
              <a:ext uri="{FF2B5EF4-FFF2-40B4-BE49-F238E27FC236}">
                <a16:creationId xmlns:a16="http://schemas.microsoft.com/office/drawing/2014/main" id="{F2215963-792A-441F-9C46-82AF8E93C3B8}"/>
              </a:ext>
            </a:extLst>
          </p:cNvPr>
          <p:cNvSpPr>
            <a:spLocks noGrp="1"/>
          </p:cNvSpPr>
          <p:nvPr>
            <p:ph type="subTitle" idx="1"/>
          </p:nvPr>
        </p:nvSpPr>
        <p:spPr/>
        <p:txBody>
          <a:bodyPr/>
          <a:lstStyle/>
          <a:p>
            <a:r>
              <a:rPr lang="zh-TW" altLang="en-US" dirty="0"/>
              <a:t>國立中正大學資訊工程系 黃仁竑教授</a:t>
            </a:r>
            <a:endParaRPr lang="en-US" altLang="zh-TW" dirty="0"/>
          </a:p>
          <a:p>
            <a:r>
              <a:rPr lang="zh-TW" altLang="en-US" dirty="0"/>
              <a:t>助教 林佳幼</a:t>
            </a:r>
            <a:endParaRPr lang="en-US" altLang="zh-TW" dirty="0"/>
          </a:p>
        </p:txBody>
      </p:sp>
    </p:spTree>
    <p:extLst>
      <p:ext uri="{BB962C8B-B14F-4D97-AF65-F5344CB8AC3E}">
        <p14:creationId xmlns:p14="http://schemas.microsoft.com/office/powerpoint/2010/main" val="154360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B1D5E4-1CAC-E541-9E54-F6187A0E63B9}"/>
              </a:ext>
            </a:extLst>
          </p:cNvPr>
          <p:cNvSpPr>
            <a:spLocks noGrp="1"/>
          </p:cNvSpPr>
          <p:nvPr>
            <p:ph type="title"/>
          </p:nvPr>
        </p:nvSpPr>
        <p:spPr/>
        <p:txBody>
          <a:bodyPr/>
          <a:lstStyle/>
          <a:p>
            <a:r>
              <a:rPr lang="en" altLang="zh-TW" dirty="0"/>
              <a:t>Virtual Private Cloud </a:t>
            </a:r>
            <a:r>
              <a:rPr kumimoji="1" lang="en-US" altLang="zh-TW" dirty="0">
                <a:latin typeface="+mn-ea"/>
              </a:rPr>
              <a:t>(</a:t>
            </a:r>
            <a:r>
              <a:rPr lang="en" altLang="zh-TW" dirty="0"/>
              <a:t>VPC</a:t>
            </a:r>
            <a:r>
              <a:rPr lang="en-US" altLang="zh-TW" dirty="0"/>
              <a:t>)</a:t>
            </a:r>
            <a:endParaRPr kumimoji="1" lang="zh-TW" altLang="en-US" dirty="0"/>
          </a:p>
        </p:txBody>
      </p:sp>
      <p:sp>
        <p:nvSpPr>
          <p:cNvPr id="3" name="內容版面配置區 2">
            <a:extLst>
              <a:ext uri="{FF2B5EF4-FFF2-40B4-BE49-F238E27FC236}">
                <a16:creationId xmlns:a16="http://schemas.microsoft.com/office/drawing/2014/main" id="{292887D5-E007-BB49-B954-182C6F442B9D}"/>
              </a:ext>
            </a:extLst>
          </p:cNvPr>
          <p:cNvSpPr>
            <a:spLocks noGrp="1"/>
          </p:cNvSpPr>
          <p:nvPr>
            <p:ph idx="1"/>
          </p:nvPr>
        </p:nvSpPr>
        <p:spPr/>
        <p:txBody>
          <a:bodyPr>
            <a:normAutofit/>
          </a:bodyPr>
          <a:lstStyle/>
          <a:p>
            <a:pPr>
              <a:lnSpc>
                <a:spcPct val="150000"/>
              </a:lnSpc>
            </a:pPr>
            <a:r>
              <a:rPr lang="zh-TW" altLang="en-US" sz="2400" dirty="0"/>
              <a:t>同時設定擁有很多組虛擬雲。</a:t>
            </a:r>
            <a:endParaRPr lang="en-US" altLang="zh-TW" sz="2400" dirty="0"/>
          </a:p>
          <a:p>
            <a:pPr>
              <a:lnSpc>
                <a:spcPct val="150000"/>
              </a:lnSpc>
            </a:pPr>
            <a:r>
              <a:rPr lang="zh-TW" altLang="en-US" sz="2400" dirty="0"/>
              <a:t>訪問權限個別設定。</a:t>
            </a:r>
            <a:endParaRPr kumimoji="1" lang="en-US" altLang="zh-TW" sz="2400" dirty="0">
              <a:latin typeface="+mn-ea"/>
            </a:endParaRPr>
          </a:p>
          <a:p>
            <a:pPr>
              <a:lnSpc>
                <a:spcPct val="150000"/>
              </a:lnSpc>
            </a:pPr>
            <a:r>
              <a:rPr kumimoji="1" lang="zh-TW" altLang="en-US" sz="2400" dirty="0">
                <a:latin typeface="+mn-ea"/>
              </a:rPr>
              <a:t>依照使用量與時間計費。</a:t>
            </a:r>
            <a:endParaRPr kumimoji="1" lang="en-US" altLang="zh-TW" sz="2400" dirty="0">
              <a:latin typeface="+mn-ea"/>
            </a:endParaRPr>
          </a:p>
          <a:p>
            <a:pPr>
              <a:lnSpc>
                <a:spcPct val="150000"/>
              </a:lnSpc>
            </a:pPr>
            <a:r>
              <a:rPr lang="zh-TW" altLang="en-US" sz="2400" dirty="0">
                <a:latin typeface="+mn-ea"/>
                <a:hlinkClick r:id="rId3"/>
              </a:rPr>
              <a:t>官方介紹</a:t>
            </a:r>
            <a:endParaRPr lang="en-US" altLang="zh-TW" sz="2400" dirty="0">
              <a:latin typeface="+mn-ea"/>
            </a:endParaRPr>
          </a:p>
        </p:txBody>
      </p:sp>
    </p:spTree>
    <p:extLst>
      <p:ext uri="{BB962C8B-B14F-4D97-AF65-F5344CB8AC3E}">
        <p14:creationId xmlns:p14="http://schemas.microsoft.com/office/powerpoint/2010/main" val="20286276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87C07549-A2DD-4509-9F91-B838F04C562A}"/>
              </a:ext>
            </a:extLst>
          </p:cNvPr>
          <p:cNvPicPr>
            <a:picLocks noGrp="1" noChangeAspect="1"/>
          </p:cNvPicPr>
          <p:nvPr>
            <p:ph idx="1"/>
          </p:nvPr>
        </p:nvPicPr>
        <p:blipFill>
          <a:blip r:embed="rId2"/>
          <a:stretch>
            <a:fillRect/>
          </a:stretch>
        </p:blipFill>
        <p:spPr>
          <a:xfrm>
            <a:off x="914587" y="1698300"/>
            <a:ext cx="10362825" cy="4351338"/>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49 –</a:t>
            </a:r>
            <a:r>
              <a:rPr lang="zh-TW" altLang="en-US" dirty="0"/>
              <a:t> 設定</a:t>
            </a:r>
            <a:r>
              <a:rPr lang="en-US" altLang="zh-TW" dirty="0"/>
              <a:t>MQTT client Subscribe (1/3)</a:t>
            </a:r>
            <a:endParaRPr lang="zh-TW" altLang="en-US" dirty="0"/>
          </a:p>
        </p:txBody>
      </p:sp>
      <p:sp>
        <p:nvSpPr>
          <p:cNvPr id="10" name="矩形 9">
            <a:extLst>
              <a:ext uri="{FF2B5EF4-FFF2-40B4-BE49-F238E27FC236}">
                <a16:creationId xmlns:a16="http://schemas.microsoft.com/office/drawing/2014/main" id="{727D1945-CF0C-47A7-904D-70C310901D59}"/>
              </a:ext>
            </a:extLst>
          </p:cNvPr>
          <p:cNvSpPr/>
          <p:nvPr/>
        </p:nvSpPr>
        <p:spPr>
          <a:xfrm>
            <a:off x="1029327" y="4458502"/>
            <a:ext cx="532773" cy="2659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11" name="群組 10">
            <a:extLst>
              <a:ext uri="{FF2B5EF4-FFF2-40B4-BE49-F238E27FC236}">
                <a16:creationId xmlns:a16="http://schemas.microsoft.com/office/drawing/2014/main" id="{32C5C488-60E5-4D38-A6D1-21682E50D6CD}"/>
              </a:ext>
            </a:extLst>
          </p:cNvPr>
          <p:cNvGrpSpPr/>
          <p:nvPr/>
        </p:nvGrpSpPr>
        <p:grpSpPr>
          <a:xfrm flipH="1">
            <a:off x="1631550" y="4296808"/>
            <a:ext cx="722644" cy="722644"/>
            <a:chOff x="4536098" y="5059673"/>
            <a:chExt cx="722644" cy="722644"/>
          </a:xfrm>
        </p:grpSpPr>
        <p:pic>
          <p:nvPicPr>
            <p:cNvPr id="12" name="圖形 11" descr="手背向前食指朝右指索引">
              <a:extLst>
                <a:ext uri="{FF2B5EF4-FFF2-40B4-BE49-F238E27FC236}">
                  <a16:creationId xmlns:a16="http://schemas.microsoft.com/office/drawing/2014/main" id="{DA68AF43-7E31-43DF-A11D-64C7184082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098" y="5059673"/>
              <a:ext cx="722644" cy="722644"/>
            </a:xfrm>
            <a:prstGeom prst="rect">
              <a:avLst/>
            </a:prstGeom>
          </p:spPr>
        </p:pic>
        <p:sp>
          <p:nvSpPr>
            <p:cNvPr id="13" name="文字方塊 12">
              <a:extLst>
                <a:ext uri="{FF2B5EF4-FFF2-40B4-BE49-F238E27FC236}">
                  <a16:creationId xmlns:a16="http://schemas.microsoft.com/office/drawing/2014/main" id="{979D1222-DE7C-407C-973A-AD7172455EEA}"/>
                </a:ext>
              </a:extLst>
            </p:cNvPr>
            <p:cNvSpPr txBox="1"/>
            <p:nvPr/>
          </p:nvSpPr>
          <p:spPr>
            <a:xfrm>
              <a:off x="4644729" y="5220964"/>
              <a:ext cx="338554" cy="461665"/>
            </a:xfrm>
            <a:prstGeom prst="rect">
              <a:avLst/>
            </a:prstGeom>
            <a:noFill/>
          </p:spPr>
          <p:txBody>
            <a:bodyPr wrap="none" rtlCol="0">
              <a:spAutoFit/>
            </a:bodyPr>
            <a:lstStyle/>
            <a:p>
              <a:r>
                <a:rPr lang="en-US" altLang="zh-TW" sz="2400" dirty="0">
                  <a:solidFill>
                    <a:schemeClr val="bg1"/>
                  </a:solidFill>
                </a:rPr>
                <a:t>1</a:t>
              </a:r>
              <a:endParaRPr lang="zh-TW" altLang="en-US" sz="2400" dirty="0">
                <a:solidFill>
                  <a:schemeClr val="bg1"/>
                </a:solidFill>
              </a:endParaRPr>
            </a:p>
          </p:txBody>
        </p:sp>
      </p:grpSp>
      <p:grpSp>
        <p:nvGrpSpPr>
          <p:cNvPr id="14" name="群組 13">
            <a:extLst>
              <a:ext uri="{FF2B5EF4-FFF2-40B4-BE49-F238E27FC236}">
                <a16:creationId xmlns:a16="http://schemas.microsoft.com/office/drawing/2014/main" id="{6018C623-AD34-4A89-AEDB-7E5DEC9709EE}"/>
              </a:ext>
            </a:extLst>
          </p:cNvPr>
          <p:cNvGrpSpPr/>
          <p:nvPr/>
        </p:nvGrpSpPr>
        <p:grpSpPr>
          <a:xfrm>
            <a:off x="5442806" y="4096777"/>
            <a:ext cx="722644" cy="722644"/>
            <a:chOff x="6497445" y="5748630"/>
            <a:chExt cx="722644" cy="722644"/>
          </a:xfrm>
        </p:grpSpPr>
        <p:pic>
          <p:nvPicPr>
            <p:cNvPr id="15" name="圖形 14" descr="手背向前食指朝右指索引">
              <a:extLst>
                <a:ext uri="{FF2B5EF4-FFF2-40B4-BE49-F238E27FC236}">
                  <a16:creationId xmlns:a16="http://schemas.microsoft.com/office/drawing/2014/main" id="{48D23BDE-C687-47E1-9A58-49D8CF65F7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497445" y="5748630"/>
              <a:ext cx="722644" cy="722644"/>
            </a:xfrm>
            <a:prstGeom prst="rect">
              <a:avLst/>
            </a:prstGeom>
          </p:spPr>
        </p:pic>
        <p:sp>
          <p:nvSpPr>
            <p:cNvPr id="16" name="文字方塊 15">
              <a:extLst>
                <a:ext uri="{FF2B5EF4-FFF2-40B4-BE49-F238E27FC236}">
                  <a16:creationId xmlns:a16="http://schemas.microsoft.com/office/drawing/2014/main" id="{3C115015-392B-4DBB-A570-A12BABB2E16D}"/>
                </a:ext>
              </a:extLst>
            </p:cNvPr>
            <p:cNvSpPr txBox="1"/>
            <p:nvPr/>
          </p:nvSpPr>
          <p:spPr>
            <a:xfrm>
              <a:off x="6792045" y="5910159"/>
              <a:ext cx="338554" cy="461665"/>
            </a:xfrm>
            <a:prstGeom prst="rect">
              <a:avLst/>
            </a:prstGeom>
            <a:noFill/>
          </p:spPr>
          <p:txBody>
            <a:bodyPr wrap="none" rtlCol="0">
              <a:spAutoFit/>
            </a:bodyPr>
            <a:lstStyle/>
            <a:p>
              <a:r>
                <a:rPr lang="en-US" altLang="zh-TW" sz="2400" dirty="0">
                  <a:solidFill>
                    <a:schemeClr val="bg1"/>
                  </a:solidFill>
                </a:rPr>
                <a:t>2</a:t>
              </a:r>
              <a:endParaRPr lang="zh-TW" altLang="en-US" sz="2400" dirty="0">
                <a:solidFill>
                  <a:schemeClr val="bg1"/>
                </a:solidFill>
              </a:endParaRPr>
            </a:p>
          </p:txBody>
        </p:sp>
      </p:grpSp>
      <p:sp>
        <p:nvSpPr>
          <p:cNvPr id="18" name="矩形 17">
            <a:extLst>
              <a:ext uri="{FF2B5EF4-FFF2-40B4-BE49-F238E27FC236}">
                <a16:creationId xmlns:a16="http://schemas.microsoft.com/office/drawing/2014/main" id="{0B4A4F7F-3E3F-4C69-A2DA-4978C5E12F56}"/>
              </a:ext>
            </a:extLst>
          </p:cNvPr>
          <p:cNvSpPr/>
          <p:nvPr/>
        </p:nvSpPr>
        <p:spPr>
          <a:xfrm>
            <a:off x="3684919" y="4181184"/>
            <a:ext cx="1688437" cy="4616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Tree>
    <p:extLst>
      <p:ext uri="{BB962C8B-B14F-4D97-AF65-F5344CB8AC3E}">
        <p14:creationId xmlns:p14="http://schemas.microsoft.com/office/powerpoint/2010/main" val="11111138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F9FFEC03-1EEE-4A36-BF27-644A1514D828}"/>
              </a:ext>
            </a:extLst>
          </p:cNvPr>
          <p:cNvPicPr>
            <a:picLocks noGrp="1" noChangeAspect="1"/>
          </p:cNvPicPr>
          <p:nvPr>
            <p:ph idx="1"/>
          </p:nvPr>
        </p:nvPicPr>
        <p:blipFill>
          <a:blip r:embed="rId2"/>
          <a:stretch>
            <a:fillRect/>
          </a:stretch>
        </p:blipFill>
        <p:spPr>
          <a:xfrm>
            <a:off x="838200" y="1926769"/>
            <a:ext cx="10515600" cy="3848100"/>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50 –</a:t>
            </a:r>
            <a:r>
              <a:rPr lang="zh-TW" altLang="en-US" dirty="0"/>
              <a:t> 設定</a:t>
            </a:r>
            <a:r>
              <a:rPr lang="en-US" altLang="zh-TW" dirty="0"/>
              <a:t>MQTT client Subscribe (2/3)</a:t>
            </a:r>
            <a:endParaRPr lang="zh-TW" altLang="en-US" dirty="0"/>
          </a:p>
        </p:txBody>
      </p:sp>
      <p:sp>
        <p:nvSpPr>
          <p:cNvPr id="10" name="矩形 9">
            <a:extLst>
              <a:ext uri="{FF2B5EF4-FFF2-40B4-BE49-F238E27FC236}">
                <a16:creationId xmlns:a16="http://schemas.microsoft.com/office/drawing/2014/main" id="{727D1945-CF0C-47A7-904D-70C310901D59}"/>
              </a:ext>
            </a:extLst>
          </p:cNvPr>
          <p:cNvSpPr/>
          <p:nvPr/>
        </p:nvSpPr>
        <p:spPr>
          <a:xfrm>
            <a:off x="3333509" y="5532113"/>
            <a:ext cx="532773" cy="2659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11" name="群組 10">
            <a:extLst>
              <a:ext uri="{FF2B5EF4-FFF2-40B4-BE49-F238E27FC236}">
                <a16:creationId xmlns:a16="http://schemas.microsoft.com/office/drawing/2014/main" id="{32C5C488-60E5-4D38-A6D1-21682E50D6CD}"/>
              </a:ext>
            </a:extLst>
          </p:cNvPr>
          <p:cNvGrpSpPr/>
          <p:nvPr/>
        </p:nvGrpSpPr>
        <p:grpSpPr>
          <a:xfrm flipH="1">
            <a:off x="3935732" y="5370419"/>
            <a:ext cx="722644" cy="722644"/>
            <a:chOff x="4536098" y="5059673"/>
            <a:chExt cx="722644" cy="722644"/>
          </a:xfrm>
        </p:grpSpPr>
        <p:pic>
          <p:nvPicPr>
            <p:cNvPr id="12" name="圖形 11" descr="手背向前食指朝右指索引">
              <a:extLst>
                <a:ext uri="{FF2B5EF4-FFF2-40B4-BE49-F238E27FC236}">
                  <a16:creationId xmlns:a16="http://schemas.microsoft.com/office/drawing/2014/main" id="{DA68AF43-7E31-43DF-A11D-64C7184082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098" y="5059673"/>
              <a:ext cx="722644" cy="722644"/>
            </a:xfrm>
            <a:prstGeom prst="rect">
              <a:avLst/>
            </a:prstGeom>
          </p:spPr>
        </p:pic>
        <p:sp>
          <p:nvSpPr>
            <p:cNvPr id="13" name="文字方塊 12">
              <a:extLst>
                <a:ext uri="{FF2B5EF4-FFF2-40B4-BE49-F238E27FC236}">
                  <a16:creationId xmlns:a16="http://schemas.microsoft.com/office/drawing/2014/main" id="{979D1222-DE7C-407C-973A-AD7172455EEA}"/>
                </a:ext>
              </a:extLst>
            </p:cNvPr>
            <p:cNvSpPr txBox="1"/>
            <p:nvPr/>
          </p:nvSpPr>
          <p:spPr>
            <a:xfrm>
              <a:off x="4644729" y="5220964"/>
              <a:ext cx="338554" cy="461665"/>
            </a:xfrm>
            <a:prstGeom prst="rect">
              <a:avLst/>
            </a:prstGeom>
            <a:noFill/>
          </p:spPr>
          <p:txBody>
            <a:bodyPr wrap="none" rtlCol="0">
              <a:spAutoFit/>
            </a:bodyPr>
            <a:lstStyle/>
            <a:p>
              <a:r>
                <a:rPr lang="en-US" altLang="zh-TW" sz="2400" dirty="0">
                  <a:solidFill>
                    <a:schemeClr val="bg1"/>
                  </a:solidFill>
                </a:rPr>
                <a:t>1</a:t>
              </a:r>
              <a:endParaRPr lang="zh-TW" altLang="en-US" sz="2400" dirty="0">
                <a:solidFill>
                  <a:schemeClr val="bg1"/>
                </a:solidFill>
              </a:endParaRPr>
            </a:p>
          </p:txBody>
        </p:sp>
      </p:grpSp>
      <p:grpSp>
        <p:nvGrpSpPr>
          <p:cNvPr id="14" name="群組 13">
            <a:extLst>
              <a:ext uri="{FF2B5EF4-FFF2-40B4-BE49-F238E27FC236}">
                <a16:creationId xmlns:a16="http://schemas.microsoft.com/office/drawing/2014/main" id="{6018C623-AD34-4A89-AEDB-7E5DEC9709EE}"/>
              </a:ext>
            </a:extLst>
          </p:cNvPr>
          <p:cNvGrpSpPr/>
          <p:nvPr/>
        </p:nvGrpSpPr>
        <p:grpSpPr>
          <a:xfrm>
            <a:off x="10522018" y="3683736"/>
            <a:ext cx="722644" cy="722644"/>
            <a:chOff x="6497445" y="5748630"/>
            <a:chExt cx="722644" cy="722644"/>
          </a:xfrm>
        </p:grpSpPr>
        <p:pic>
          <p:nvPicPr>
            <p:cNvPr id="15" name="圖形 14" descr="手背向前食指朝右指索引">
              <a:extLst>
                <a:ext uri="{FF2B5EF4-FFF2-40B4-BE49-F238E27FC236}">
                  <a16:creationId xmlns:a16="http://schemas.microsoft.com/office/drawing/2014/main" id="{48D23BDE-C687-47E1-9A58-49D8CF65F7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497445" y="5748630"/>
              <a:ext cx="722644" cy="722644"/>
            </a:xfrm>
            <a:prstGeom prst="rect">
              <a:avLst/>
            </a:prstGeom>
          </p:spPr>
        </p:pic>
        <p:sp>
          <p:nvSpPr>
            <p:cNvPr id="16" name="文字方塊 15">
              <a:extLst>
                <a:ext uri="{FF2B5EF4-FFF2-40B4-BE49-F238E27FC236}">
                  <a16:creationId xmlns:a16="http://schemas.microsoft.com/office/drawing/2014/main" id="{3C115015-392B-4DBB-A570-A12BABB2E16D}"/>
                </a:ext>
              </a:extLst>
            </p:cNvPr>
            <p:cNvSpPr txBox="1"/>
            <p:nvPr/>
          </p:nvSpPr>
          <p:spPr>
            <a:xfrm>
              <a:off x="6792045" y="5910159"/>
              <a:ext cx="338554" cy="461665"/>
            </a:xfrm>
            <a:prstGeom prst="rect">
              <a:avLst/>
            </a:prstGeom>
            <a:noFill/>
          </p:spPr>
          <p:txBody>
            <a:bodyPr wrap="none" rtlCol="0">
              <a:spAutoFit/>
            </a:bodyPr>
            <a:lstStyle/>
            <a:p>
              <a:r>
                <a:rPr lang="en-US" altLang="zh-TW" sz="2400" dirty="0">
                  <a:solidFill>
                    <a:schemeClr val="bg1"/>
                  </a:solidFill>
                </a:rPr>
                <a:t>2</a:t>
              </a:r>
              <a:endParaRPr lang="zh-TW" altLang="en-US" sz="2400" dirty="0">
                <a:solidFill>
                  <a:schemeClr val="bg1"/>
                </a:solidFill>
              </a:endParaRPr>
            </a:p>
          </p:txBody>
        </p:sp>
      </p:grpSp>
      <p:sp>
        <p:nvSpPr>
          <p:cNvPr id="18" name="矩形 17">
            <a:extLst>
              <a:ext uri="{FF2B5EF4-FFF2-40B4-BE49-F238E27FC236}">
                <a16:creationId xmlns:a16="http://schemas.microsoft.com/office/drawing/2014/main" id="{0B4A4F7F-3E3F-4C69-A2DA-4978C5E12F56}"/>
              </a:ext>
            </a:extLst>
          </p:cNvPr>
          <p:cNvSpPr/>
          <p:nvPr/>
        </p:nvSpPr>
        <p:spPr>
          <a:xfrm>
            <a:off x="9610725" y="3835941"/>
            <a:ext cx="839593" cy="2726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Tree>
    <p:extLst>
      <p:ext uri="{BB962C8B-B14F-4D97-AF65-F5344CB8AC3E}">
        <p14:creationId xmlns:p14="http://schemas.microsoft.com/office/powerpoint/2010/main" val="5195342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35577754-B5F2-427E-A4AE-ED7E0354B041}"/>
              </a:ext>
            </a:extLst>
          </p:cNvPr>
          <p:cNvPicPr>
            <a:picLocks noGrp="1" noChangeAspect="1"/>
          </p:cNvPicPr>
          <p:nvPr>
            <p:ph idx="1"/>
          </p:nvPr>
        </p:nvPicPr>
        <p:blipFill>
          <a:blip r:embed="rId2"/>
          <a:stretch>
            <a:fillRect/>
          </a:stretch>
        </p:blipFill>
        <p:spPr>
          <a:xfrm>
            <a:off x="1565567" y="1721450"/>
            <a:ext cx="9060865" cy="4351338"/>
          </a:xfrm>
          <a:prstGeom prst="rect">
            <a:avLst/>
          </a:prstGeom>
        </p:spPr>
      </p:pic>
      <p:sp>
        <p:nvSpPr>
          <p:cNvPr id="2" name="標題 1">
            <a:extLst>
              <a:ext uri="{FF2B5EF4-FFF2-40B4-BE49-F238E27FC236}">
                <a16:creationId xmlns:a16="http://schemas.microsoft.com/office/drawing/2014/main" id="{3EC8EE0B-FDEB-4147-B76D-96CC84EA8BC7}"/>
              </a:ext>
            </a:extLst>
          </p:cNvPr>
          <p:cNvSpPr>
            <a:spLocks noGrp="1"/>
          </p:cNvSpPr>
          <p:nvPr>
            <p:ph type="title"/>
          </p:nvPr>
        </p:nvSpPr>
        <p:spPr/>
        <p:txBody>
          <a:bodyPr/>
          <a:lstStyle/>
          <a:p>
            <a:r>
              <a:rPr lang="en-US" altLang="zh-TW" dirty="0"/>
              <a:t>Step 51 –</a:t>
            </a:r>
            <a:r>
              <a:rPr lang="zh-TW" altLang="en-US" dirty="0"/>
              <a:t> 設定</a:t>
            </a:r>
            <a:r>
              <a:rPr lang="en-US" altLang="zh-TW" dirty="0"/>
              <a:t>MQTT client Subscribe (3/3)</a:t>
            </a:r>
            <a:endParaRPr lang="zh-TW" altLang="en-US" dirty="0"/>
          </a:p>
        </p:txBody>
      </p:sp>
      <p:sp>
        <p:nvSpPr>
          <p:cNvPr id="8" name="矩形 7">
            <a:extLst>
              <a:ext uri="{FF2B5EF4-FFF2-40B4-BE49-F238E27FC236}">
                <a16:creationId xmlns:a16="http://schemas.microsoft.com/office/drawing/2014/main" id="{AF4E8F70-FAC9-4CF5-94B0-18E65BFA304E}"/>
              </a:ext>
            </a:extLst>
          </p:cNvPr>
          <p:cNvSpPr/>
          <p:nvPr/>
        </p:nvSpPr>
        <p:spPr>
          <a:xfrm>
            <a:off x="5601326" y="4046406"/>
            <a:ext cx="1151899" cy="2659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9" name="文字方塊 8">
            <a:extLst>
              <a:ext uri="{FF2B5EF4-FFF2-40B4-BE49-F238E27FC236}">
                <a16:creationId xmlns:a16="http://schemas.microsoft.com/office/drawing/2014/main" id="{A796B95F-C146-467F-9710-E3C74742C9EE}"/>
              </a:ext>
            </a:extLst>
          </p:cNvPr>
          <p:cNvSpPr txBox="1"/>
          <p:nvPr/>
        </p:nvSpPr>
        <p:spPr>
          <a:xfrm>
            <a:off x="7748406" y="4911214"/>
            <a:ext cx="2155027" cy="646331"/>
          </a:xfrm>
          <a:prstGeom prst="rect">
            <a:avLst/>
          </a:prstGeom>
          <a:noFill/>
        </p:spPr>
        <p:txBody>
          <a:bodyPr wrap="square" rtlCol="0">
            <a:spAutoFit/>
          </a:bodyPr>
          <a:lstStyle/>
          <a:p>
            <a:r>
              <a:rPr lang="en-US" altLang="zh-TW" dirty="0">
                <a:solidFill>
                  <a:srgbClr val="FF0000"/>
                </a:solidFill>
              </a:rPr>
              <a:t>Topic</a:t>
            </a:r>
            <a:r>
              <a:rPr lang="zh-TW" altLang="en-US" dirty="0">
                <a:solidFill>
                  <a:srgbClr val="FF0000"/>
                </a:solidFill>
              </a:rPr>
              <a:t>名稱要與程式碼中的</a:t>
            </a:r>
            <a:r>
              <a:rPr lang="en-US" altLang="zh-TW" dirty="0">
                <a:solidFill>
                  <a:srgbClr val="FF0000"/>
                </a:solidFill>
              </a:rPr>
              <a:t>Topic</a:t>
            </a:r>
            <a:r>
              <a:rPr lang="zh-TW" altLang="en-US" dirty="0">
                <a:solidFill>
                  <a:srgbClr val="FF0000"/>
                </a:solidFill>
              </a:rPr>
              <a:t>相同</a:t>
            </a:r>
          </a:p>
        </p:txBody>
      </p:sp>
      <p:cxnSp>
        <p:nvCxnSpPr>
          <p:cNvPr id="10" name="接點: 肘形 9">
            <a:extLst>
              <a:ext uri="{FF2B5EF4-FFF2-40B4-BE49-F238E27FC236}">
                <a16:creationId xmlns:a16="http://schemas.microsoft.com/office/drawing/2014/main" id="{626A05C1-8A1F-41BE-9F08-1392FC68F64F}"/>
              </a:ext>
            </a:extLst>
          </p:cNvPr>
          <p:cNvCxnSpPr>
            <a:cxnSpLocks/>
            <a:stCxn id="8" idx="3"/>
            <a:endCxn id="9" idx="0"/>
          </p:cNvCxnSpPr>
          <p:nvPr/>
        </p:nvCxnSpPr>
        <p:spPr>
          <a:xfrm>
            <a:off x="6753225" y="4179359"/>
            <a:ext cx="2072695" cy="731855"/>
          </a:xfrm>
          <a:prstGeom prst="bentConnector2">
            <a:avLst/>
          </a:prstGeom>
          <a:ln w="57150" cap="flat" cmpd="sng" algn="ctr">
            <a:solidFill>
              <a:srgbClr val="FF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矩形 12">
            <a:extLst>
              <a:ext uri="{FF2B5EF4-FFF2-40B4-BE49-F238E27FC236}">
                <a16:creationId xmlns:a16="http://schemas.microsoft.com/office/drawing/2014/main" id="{DA9C630E-833D-411E-8662-C84CC282643A}"/>
              </a:ext>
            </a:extLst>
          </p:cNvPr>
          <p:cNvSpPr/>
          <p:nvPr/>
        </p:nvSpPr>
        <p:spPr>
          <a:xfrm>
            <a:off x="8980025" y="3983118"/>
            <a:ext cx="800100"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14" name="圖形 13" descr="手背向前食指朝右指索引">
            <a:extLst>
              <a:ext uri="{FF2B5EF4-FFF2-40B4-BE49-F238E27FC236}">
                <a16:creationId xmlns:a16="http://schemas.microsoft.com/office/drawing/2014/main" id="{A23EB4F3-16A6-4BD1-B3AC-D0702C1255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824594" y="3868942"/>
            <a:ext cx="722644" cy="722644"/>
          </a:xfrm>
          <a:prstGeom prst="rect">
            <a:avLst/>
          </a:prstGeom>
        </p:spPr>
      </p:pic>
    </p:spTree>
    <p:extLst>
      <p:ext uri="{BB962C8B-B14F-4D97-AF65-F5344CB8AC3E}">
        <p14:creationId xmlns:p14="http://schemas.microsoft.com/office/powerpoint/2010/main" val="27968499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DA04E3-F93F-4F4D-925D-302D1DF035A5}"/>
              </a:ext>
            </a:extLst>
          </p:cNvPr>
          <p:cNvSpPr>
            <a:spLocks noGrp="1"/>
          </p:cNvSpPr>
          <p:nvPr>
            <p:ph type="title"/>
          </p:nvPr>
        </p:nvSpPr>
        <p:spPr/>
        <p:txBody>
          <a:bodyPr/>
          <a:lstStyle/>
          <a:p>
            <a:r>
              <a:rPr lang="en-US" altLang="zh-TW" dirty="0"/>
              <a:t>Step 52 – </a:t>
            </a:r>
            <a:r>
              <a:rPr lang="zh-TW" altLang="en-US" dirty="0"/>
              <a:t>測試 </a:t>
            </a:r>
            <a:r>
              <a:rPr lang="en-US" altLang="zh-TW" dirty="0"/>
              <a:t>(1/3)</a:t>
            </a:r>
            <a:endParaRPr lang="zh-TW" altLang="en-US" dirty="0"/>
          </a:p>
        </p:txBody>
      </p:sp>
      <p:sp>
        <p:nvSpPr>
          <p:cNvPr id="3" name="內容版面配置區 2">
            <a:extLst>
              <a:ext uri="{FF2B5EF4-FFF2-40B4-BE49-F238E27FC236}">
                <a16:creationId xmlns:a16="http://schemas.microsoft.com/office/drawing/2014/main" id="{4C4E79E2-E8BB-4575-AFB4-8E371FD15BBB}"/>
              </a:ext>
            </a:extLst>
          </p:cNvPr>
          <p:cNvSpPr>
            <a:spLocks noGrp="1"/>
          </p:cNvSpPr>
          <p:nvPr>
            <p:ph idx="1"/>
          </p:nvPr>
        </p:nvSpPr>
        <p:spPr/>
        <p:txBody>
          <a:bodyPr>
            <a:normAutofit/>
          </a:bodyPr>
          <a:lstStyle/>
          <a:p>
            <a:pPr marL="514350" indent="-514350" algn="just">
              <a:buFont typeface="+mj-lt"/>
              <a:buAutoNum type="arabicPeriod"/>
            </a:pPr>
            <a:r>
              <a:rPr lang="zh-TW" altLang="en-US" sz="2400" dirty="0"/>
              <a:t>回到</a:t>
            </a:r>
            <a:r>
              <a:rPr lang="en-US" altLang="zh-TW" sz="2400" dirty="0"/>
              <a:t>Putty</a:t>
            </a:r>
            <a:r>
              <a:rPr lang="zh-TW" altLang="en-US" sz="2400" dirty="0"/>
              <a:t>中輸入</a:t>
            </a:r>
            <a:r>
              <a:rPr lang="en-US" altLang="zh-TW" sz="2400" dirty="0"/>
              <a:t>python ht_aws_time.py</a:t>
            </a:r>
            <a:r>
              <a:rPr lang="zh-TW" altLang="en-US" sz="2400" dirty="0"/>
              <a:t>，按下</a:t>
            </a:r>
            <a:r>
              <a:rPr lang="en-US" altLang="zh-TW" sz="2400" dirty="0"/>
              <a:t>Enter</a:t>
            </a:r>
            <a:r>
              <a:rPr lang="zh-TW" altLang="en-US" sz="2400" dirty="0"/>
              <a:t>執行 </a:t>
            </a:r>
            <a:r>
              <a:rPr lang="en-US" altLang="zh-TW" sz="2400" dirty="0"/>
              <a:t>(</a:t>
            </a:r>
            <a:r>
              <a:rPr lang="zh-TW" altLang="en-US" sz="2400" dirty="0"/>
              <a:t>此處執行的程式就是</a:t>
            </a:r>
            <a:r>
              <a:rPr lang="en-US" altLang="zh-TW" sz="2400" dirty="0"/>
              <a:t>Step 38 &amp; 39</a:t>
            </a:r>
            <a:r>
              <a:rPr lang="zh-TW" altLang="en-US" sz="2400" dirty="0"/>
              <a:t>的程式</a:t>
            </a:r>
            <a:r>
              <a:rPr lang="en-US" altLang="zh-TW" sz="2400" dirty="0"/>
              <a:t>)</a:t>
            </a:r>
            <a:r>
              <a:rPr lang="zh-TW" altLang="en-US" sz="2400" dirty="0"/>
              <a:t>。</a:t>
            </a:r>
            <a:endParaRPr lang="en-US" altLang="zh-TW" sz="2400" dirty="0"/>
          </a:p>
          <a:p>
            <a:pPr marL="514350" indent="-514350" algn="just">
              <a:buFont typeface="+mj-lt"/>
              <a:buAutoNum type="arabicPeriod"/>
            </a:pPr>
            <a:r>
              <a:rPr lang="zh-TW" altLang="en-US" sz="2400" dirty="0"/>
              <a:t>觀察</a:t>
            </a:r>
            <a:r>
              <a:rPr lang="en-US" altLang="zh-TW" sz="2400" dirty="0"/>
              <a:t>Putty</a:t>
            </a:r>
            <a:r>
              <a:rPr lang="zh-TW" altLang="en-US" sz="2400" dirty="0"/>
              <a:t>視窗中，執行程式後顯示的感測數值，此數值會傳送至</a:t>
            </a:r>
            <a:r>
              <a:rPr lang="en-US" altLang="zh-TW" sz="2400" dirty="0"/>
              <a:t>AWS Web UI</a:t>
            </a:r>
            <a:r>
              <a:rPr lang="zh-TW" altLang="en-US" sz="2400" dirty="0"/>
              <a:t>。</a:t>
            </a:r>
            <a:endParaRPr lang="en-US" altLang="zh-TW" sz="2400" dirty="0"/>
          </a:p>
          <a:p>
            <a:pPr marL="514350" indent="-514350" algn="just">
              <a:buFont typeface="+mj-lt"/>
              <a:buAutoNum type="arabicPeriod"/>
            </a:pPr>
            <a:r>
              <a:rPr lang="zh-TW" altLang="en-US" sz="2400" dirty="0"/>
              <a:t>觀察</a:t>
            </a:r>
            <a:r>
              <a:rPr lang="en-US" altLang="zh-TW" sz="2400" dirty="0"/>
              <a:t>AWS Web UI</a:t>
            </a:r>
            <a:r>
              <a:rPr lang="zh-TW" altLang="en-US" sz="2400" dirty="0"/>
              <a:t>中</a:t>
            </a:r>
            <a:r>
              <a:rPr lang="en-US" altLang="zh-TW" sz="2400" dirty="0"/>
              <a:t>MQTT</a:t>
            </a:r>
            <a:r>
              <a:rPr lang="zh-TW" altLang="en-US" sz="2400" dirty="0"/>
              <a:t>接收到數值。</a:t>
            </a:r>
            <a:endParaRPr lang="en-US" altLang="zh-TW" sz="2400" dirty="0"/>
          </a:p>
        </p:txBody>
      </p:sp>
    </p:spTree>
    <p:extLst>
      <p:ext uri="{BB962C8B-B14F-4D97-AF65-F5344CB8AC3E}">
        <p14:creationId xmlns:p14="http://schemas.microsoft.com/office/powerpoint/2010/main" val="289265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D7875D4F-A4B7-4FF1-A18A-4340016557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2407" y="1605703"/>
            <a:ext cx="4887185" cy="4351338"/>
          </a:xfrm>
        </p:spPr>
      </p:pic>
      <p:sp>
        <p:nvSpPr>
          <p:cNvPr id="2" name="標題 1">
            <a:extLst>
              <a:ext uri="{FF2B5EF4-FFF2-40B4-BE49-F238E27FC236}">
                <a16:creationId xmlns:a16="http://schemas.microsoft.com/office/drawing/2014/main" id="{174C2349-00B7-4354-8695-AFE0448ABF3E}"/>
              </a:ext>
            </a:extLst>
          </p:cNvPr>
          <p:cNvSpPr>
            <a:spLocks noGrp="1"/>
          </p:cNvSpPr>
          <p:nvPr>
            <p:ph type="title"/>
          </p:nvPr>
        </p:nvSpPr>
        <p:spPr/>
        <p:txBody>
          <a:bodyPr/>
          <a:lstStyle/>
          <a:p>
            <a:r>
              <a:rPr lang="en-US" altLang="zh-TW" dirty="0"/>
              <a:t>Step 53 – </a:t>
            </a:r>
            <a:r>
              <a:rPr lang="zh-TW" altLang="en-US" dirty="0"/>
              <a:t>測試 </a:t>
            </a:r>
            <a:r>
              <a:rPr lang="en-US" altLang="zh-TW" dirty="0"/>
              <a:t>(2/3)</a:t>
            </a:r>
            <a:endParaRPr lang="zh-TW" altLang="en-US" dirty="0"/>
          </a:p>
        </p:txBody>
      </p:sp>
      <p:sp>
        <p:nvSpPr>
          <p:cNvPr id="9" name="矩形 8">
            <a:extLst>
              <a:ext uri="{FF2B5EF4-FFF2-40B4-BE49-F238E27FC236}">
                <a16:creationId xmlns:a16="http://schemas.microsoft.com/office/drawing/2014/main" id="{AE19C3FB-BC86-4F64-B0CB-04C9136328A3}"/>
              </a:ext>
            </a:extLst>
          </p:cNvPr>
          <p:cNvSpPr/>
          <p:nvPr/>
        </p:nvSpPr>
        <p:spPr>
          <a:xfrm>
            <a:off x="3570712" y="4225870"/>
            <a:ext cx="1267988" cy="4500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Tree>
    <p:extLst>
      <p:ext uri="{BB962C8B-B14F-4D97-AF65-F5344CB8AC3E}">
        <p14:creationId xmlns:p14="http://schemas.microsoft.com/office/powerpoint/2010/main" val="7962049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a:extLst>
              <a:ext uri="{FF2B5EF4-FFF2-40B4-BE49-F238E27FC236}">
                <a16:creationId xmlns:a16="http://schemas.microsoft.com/office/drawing/2014/main" id="{3480E941-61B8-4B52-85C1-8BC0A4F9F647}"/>
              </a:ext>
            </a:extLst>
          </p:cNvPr>
          <p:cNvPicPr>
            <a:picLocks noGrp="1" noChangeAspect="1"/>
          </p:cNvPicPr>
          <p:nvPr>
            <p:ph idx="1"/>
          </p:nvPr>
        </p:nvPicPr>
        <p:blipFill>
          <a:blip r:embed="rId2"/>
          <a:stretch>
            <a:fillRect/>
          </a:stretch>
        </p:blipFill>
        <p:spPr>
          <a:xfrm>
            <a:off x="1565294" y="1686725"/>
            <a:ext cx="9061412" cy="4351338"/>
          </a:xfrm>
          <a:prstGeom prst="rect">
            <a:avLst/>
          </a:prstGeom>
        </p:spPr>
      </p:pic>
      <p:sp>
        <p:nvSpPr>
          <p:cNvPr id="2" name="標題 1">
            <a:extLst>
              <a:ext uri="{FF2B5EF4-FFF2-40B4-BE49-F238E27FC236}">
                <a16:creationId xmlns:a16="http://schemas.microsoft.com/office/drawing/2014/main" id="{174C2349-00B7-4354-8695-AFE0448ABF3E}"/>
              </a:ext>
            </a:extLst>
          </p:cNvPr>
          <p:cNvSpPr>
            <a:spLocks noGrp="1"/>
          </p:cNvSpPr>
          <p:nvPr>
            <p:ph type="title"/>
          </p:nvPr>
        </p:nvSpPr>
        <p:spPr/>
        <p:txBody>
          <a:bodyPr/>
          <a:lstStyle/>
          <a:p>
            <a:r>
              <a:rPr lang="en-US" altLang="zh-TW" dirty="0"/>
              <a:t>Step 54 – </a:t>
            </a:r>
            <a:r>
              <a:rPr lang="zh-TW" altLang="en-US" dirty="0"/>
              <a:t>測試 </a:t>
            </a:r>
            <a:r>
              <a:rPr lang="en-US" altLang="zh-TW" dirty="0"/>
              <a:t>(3/3)</a:t>
            </a:r>
            <a:endParaRPr lang="zh-TW" altLang="en-US" dirty="0"/>
          </a:p>
        </p:txBody>
      </p:sp>
      <p:sp>
        <p:nvSpPr>
          <p:cNvPr id="5" name="矩形 4">
            <a:extLst>
              <a:ext uri="{FF2B5EF4-FFF2-40B4-BE49-F238E27FC236}">
                <a16:creationId xmlns:a16="http://schemas.microsoft.com/office/drawing/2014/main" id="{DB7CE473-2771-4A90-A61B-A5199F1700C4}"/>
              </a:ext>
            </a:extLst>
          </p:cNvPr>
          <p:cNvSpPr/>
          <p:nvPr/>
        </p:nvSpPr>
        <p:spPr>
          <a:xfrm>
            <a:off x="5331831" y="3252000"/>
            <a:ext cx="1726194" cy="809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Tree>
    <p:extLst>
      <p:ext uri="{BB962C8B-B14F-4D97-AF65-F5344CB8AC3E}">
        <p14:creationId xmlns:p14="http://schemas.microsoft.com/office/powerpoint/2010/main" val="9188250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4FF327-2E29-6147-854D-DABB6ED61B94}"/>
              </a:ext>
            </a:extLst>
          </p:cNvPr>
          <p:cNvSpPr>
            <a:spLocks noGrp="1"/>
          </p:cNvSpPr>
          <p:nvPr>
            <p:ph type="title"/>
          </p:nvPr>
        </p:nvSpPr>
        <p:spPr/>
        <p:txBody>
          <a:bodyPr/>
          <a:lstStyle/>
          <a:p>
            <a:r>
              <a:rPr kumimoji="1" lang="zh-TW" altLang="en-US" dirty="0"/>
              <a:t>資料來源</a:t>
            </a:r>
          </a:p>
        </p:txBody>
      </p:sp>
      <p:sp>
        <p:nvSpPr>
          <p:cNvPr id="3" name="內容版面配置區 2">
            <a:extLst>
              <a:ext uri="{FF2B5EF4-FFF2-40B4-BE49-F238E27FC236}">
                <a16:creationId xmlns:a16="http://schemas.microsoft.com/office/drawing/2014/main" id="{CAC3295C-6AE5-AC45-85F6-4840C55C135B}"/>
              </a:ext>
            </a:extLst>
          </p:cNvPr>
          <p:cNvSpPr>
            <a:spLocks noGrp="1"/>
          </p:cNvSpPr>
          <p:nvPr>
            <p:ph idx="1"/>
          </p:nvPr>
        </p:nvSpPr>
        <p:spPr/>
        <p:txBody>
          <a:bodyPr>
            <a:normAutofit/>
          </a:bodyPr>
          <a:lstStyle/>
          <a:p>
            <a:pPr>
              <a:lnSpc>
                <a:spcPct val="150000"/>
              </a:lnSpc>
            </a:pPr>
            <a:r>
              <a:rPr lang="en" altLang="zh-TW" sz="2400" dirty="0">
                <a:hlinkClick r:id="rId2"/>
              </a:rPr>
              <a:t>AWS </a:t>
            </a:r>
            <a:r>
              <a:rPr lang="zh-TW" altLang="en-US" sz="2400" dirty="0">
                <a:hlinkClick r:id="rId2"/>
              </a:rPr>
              <a:t>免費方案</a:t>
            </a:r>
            <a:endParaRPr lang="en-US" altLang="zh-TW" sz="2400" dirty="0"/>
          </a:p>
          <a:p>
            <a:pPr>
              <a:lnSpc>
                <a:spcPct val="150000"/>
              </a:lnSpc>
            </a:pPr>
            <a:r>
              <a:rPr lang="en-US" altLang="zh-TW" sz="2400" dirty="0">
                <a:hlinkClick r:id="rId3"/>
              </a:rPr>
              <a:t>AWS</a:t>
            </a:r>
            <a:r>
              <a:rPr lang="en" altLang="zh-TW" sz="2400" dirty="0">
                <a:hlinkClick r:id="rId3"/>
              </a:rPr>
              <a:t> Articles &amp; Tutorials</a:t>
            </a:r>
            <a:br>
              <a:rPr lang="en" altLang="zh-TW" sz="2400" dirty="0"/>
            </a:br>
            <a:endParaRPr lang="en" altLang="zh-TW" sz="2400" dirty="0"/>
          </a:p>
          <a:p>
            <a:pPr>
              <a:lnSpc>
                <a:spcPct val="150000"/>
              </a:lnSpc>
            </a:pPr>
            <a:endParaRPr lang="zh-TW" altLang="en-US" sz="2400" dirty="0"/>
          </a:p>
          <a:p>
            <a:pPr>
              <a:lnSpc>
                <a:spcPct val="150000"/>
              </a:lnSpc>
            </a:pPr>
            <a:endParaRPr kumimoji="1" lang="zh-TW" altLang="en-US" sz="2400" dirty="0"/>
          </a:p>
        </p:txBody>
      </p:sp>
    </p:spTree>
    <p:extLst>
      <p:ext uri="{BB962C8B-B14F-4D97-AF65-F5344CB8AC3E}">
        <p14:creationId xmlns:p14="http://schemas.microsoft.com/office/powerpoint/2010/main" val="4087905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B1D5E4-1CAC-E541-9E54-F6187A0E63B9}"/>
              </a:ext>
            </a:extLst>
          </p:cNvPr>
          <p:cNvSpPr>
            <a:spLocks noGrp="1"/>
          </p:cNvSpPr>
          <p:nvPr>
            <p:ph type="title"/>
          </p:nvPr>
        </p:nvSpPr>
        <p:spPr/>
        <p:txBody>
          <a:bodyPr/>
          <a:lstStyle/>
          <a:p>
            <a:r>
              <a:rPr lang="en" altLang="zh-TW" dirty="0"/>
              <a:t>Simple Storage Service</a:t>
            </a:r>
            <a:r>
              <a:rPr lang="en-US" altLang="zh-TW" dirty="0"/>
              <a:t> (</a:t>
            </a:r>
            <a:r>
              <a:rPr lang="en" altLang="zh-TW" dirty="0"/>
              <a:t>S3</a:t>
            </a:r>
            <a:r>
              <a:rPr lang="en-US" altLang="zh-TW" dirty="0"/>
              <a:t>)</a:t>
            </a:r>
            <a:endParaRPr kumimoji="1" lang="zh-TW" altLang="en-US" dirty="0"/>
          </a:p>
        </p:txBody>
      </p:sp>
      <p:sp>
        <p:nvSpPr>
          <p:cNvPr id="3" name="內容版面配置區 2">
            <a:extLst>
              <a:ext uri="{FF2B5EF4-FFF2-40B4-BE49-F238E27FC236}">
                <a16:creationId xmlns:a16="http://schemas.microsoft.com/office/drawing/2014/main" id="{292887D5-E007-BB49-B954-182C6F442B9D}"/>
              </a:ext>
            </a:extLst>
          </p:cNvPr>
          <p:cNvSpPr>
            <a:spLocks noGrp="1"/>
          </p:cNvSpPr>
          <p:nvPr>
            <p:ph idx="1"/>
          </p:nvPr>
        </p:nvSpPr>
        <p:spPr>
          <a:xfrm>
            <a:off x="838200" y="1825625"/>
            <a:ext cx="10515600" cy="4667250"/>
          </a:xfrm>
        </p:spPr>
        <p:txBody>
          <a:bodyPr>
            <a:normAutofit fontScale="85000" lnSpcReduction="20000"/>
          </a:bodyPr>
          <a:lstStyle/>
          <a:p>
            <a:pPr>
              <a:lnSpc>
                <a:spcPct val="150000"/>
              </a:lnSpc>
            </a:pPr>
            <a:r>
              <a:rPr lang="zh-TW" altLang="en-US" dirty="0"/>
              <a:t>常見的用法：</a:t>
            </a:r>
            <a:endParaRPr lang="en-US" altLang="zh-TW" dirty="0"/>
          </a:p>
          <a:p>
            <a:pPr lvl="1">
              <a:lnSpc>
                <a:spcPct val="150000"/>
              </a:lnSpc>
            </a:pPr>
            <a:r>
              <a:rPr lang="zh-TW" altLang="en-US" dirty="0"/>
              <a:t>圖片外部圖床空間</a:t>
            </a:r>
            <a:r>
              <a:rPr lang="en-US" altLang="zh-TW" dirty="0"/>
              <a:t>(</a:t>
            </a:r>
            <a:r>
              <a:rPr lang="zh-TW" altLang="en-US" dirty="0"/>
              <a:t>專門放圖的可對外傳輸</a:t>
            </a:r>
            <a:r>
              <a:rPr lang="zh-TW" altLang="zh-TW" dirty="0"/>
              <a:t>空間</a:t>
            </a:r>
            <a:r>
              <a:rPr lang="en-US" altLang="zh-TW" dirty="0"/>
              <a:t>)</a:t>
            </a:r>
            <a:r>
              <a:rPr lang="zh-TW" altLang="en-US" dirty="0"/>
              <a:t> 與線上影片服務的儲存空間。</a:t>
            </a:r>
            <a:endParaRPr lang="en-US" altLang="zh-TW" dirty="0"/>
          </a:p>
          <a:p>
            <a:pPr>
              <a:lnSpc>
                <a:spcPct val="150000"/>
              </a:lnSpc>
            </a:pPr>
            <a:r>
              <a:rPr lang="zh-TW" altLang="en-US" dirty="0"/>
              <a:t>免費提供：</a:t>
            </a:r>
            <a:endParaRPr lang="en-US" altLang="zh-TW" dirty="0"/>
          </a:p>
          <a:p>
            <a:pPr lvl="1">
              <a:lnSpc>
                <a:spcPct val="150000"/>
              </a:lnSpc>
            </a:pPr>
            <a:r>
              <a:rPr lang="zh-TW" altLang="en-US" dirty="0"/>
              <a:t>每月 </a:t>
            </a:r>
            <a:r>
              <a:rPr lang="en-US" altLang="zh-TW" dirty="0"/>
              <a:t>5 </a:t>
            </a:r>
            <a:r>
              <a:rPr lang="en" altLang="zh-TW" dirty="0"/>
              <a:t>GB </a:t>
            </a:r>
            <a:r>
              <a:rPr lang="zh-TW" altLang="en-US" dirty="0"/>
              <a:t>的 </a:t>
            </a:r>
            <a:r>
              <a:rPr lang="en" altLang="zh-TW" dirty="0"/>
              <a:t>S3 </a:t>
            </a:r>
            <a:r>
              <a:rPr lang="zh-TW" altLang="en-US" dirty="0"/>
              <a:t>標準儲存類別 </a:t>
            </a:r>
            <a:r>
              <a:rPr lang="en" altLang="zh-TW" dirty="0"/>
              <a:t>Amazon S3 </a:t>
            </a:r>
            <a:r>
              <a:rPr lang="zh-TW" altLang="en-US" dirty="0"/>
              <a:t>儲存。</a:t>
            </a:r>
            <a:endParaRPr lang="en-US" altLang="zh-TW" dirty="0"/>
          </a:p>
          <a:p>
            <a:pPr lvl="1">
              <a:lnSpc>
                <a:spcPct val="150000"/>
              </a:lnSpc>
            </a:pPr>
            <a:r>
              <a:rPr lang="en-US" altLang="zh-TW" dirty="0"/>
              <a:t>20,000 </a:t>
            </a:r>
            <a:r>
              <a:rPr lang="zh-TW" altLang="en-US" dirty="0"/>
              <a:t>個 </a:t>
            </a:r>
            <a:r>
              <a:rPr lang="en" altLang="zh-TW" dirty="0"/>
              <a:t>GET </a:t>
            </a:r>
            <a:r>
              <a:rPr lang="zh-TW" altLang="en-US" dirty="0"/>
              <a:t>請求。</a:t>
            </a:r>
            <a:endParaRPr lang="en-US" altLang="zh-TW" dirty="0"/>
          </a:p>
          <a:p>
            <a:pPr lvl="1">
              <a:lnSpc>
                <a:spcPct val="150000"/>
              </a:lnSpc>
            </a:pPr>
            <a:r>
              <a:rPr lang="en-US" altLang="zh-TW" dirty="0"/>
              <a:t>2,000 </a:t>
            </a:r>
            <a:r>
              <a:rPr lang="zh-TW" altLang="en-US" dirty="0"/>
              <a:t>個 </a:t>
            </a:r>
            <a:r>
              <a:rPr lang="en" altLang="zh-TW" dirty="0"/>
              <a:t>PUT</a:t>
            </a:r>
            <a:r>
              <a:rPr lang="zh-TW" altLang="en" dirty="0"/>
              <a:t>、</a:t>
            </a:r>
            <a:r>
              <a:rPr lang="en" altLang="zh-TW" dirty="0"/>
              <a:t>COPY</a:t>
            </a:r>
            <a:r>
              <a:rPr lang="zh-TW" altLang="en" dirty="0"/>
              <a:t>、</a:t>
            </a:r>
            <a:r>
              <a:rPr lang="en" altLang="zh-TW" dirty="0"/>
              <a:t>POST </a:t>
            </a:r>
            <a:r>
              <a:rPr lang="zh-TW" altLang="en-US" dirty="0"/>
              <a:t>或 </a:t>
            </a:r>
            <a:r>
              <a:rPr lang="en" altLang="zh-TW" dirty="0"/>
              <a:t>LIST </a:t>
            </a:r>
            <a:r>
              <a:rPr lang="zh-TW" altLang="en-US" dirty="0"/>
              <a:t>請求。</a:t>
            </a:r>
            <a:endParaRPr lang="en-US" altLang="zh-TW" dirty="0"/>
          </a:p>
          <a:p>
            <a:pPr lvl="1">
              <a:lnSpc>
                <a:spcPct val="150000"/>
              </a:lnSpc>
            </a:pPr>
            <a:r>
              <a:rPr lang="en-US" altLang="zh-TW" dirty="0"/>
              <a:t>15 </a:t>
            </a:r>
            <a:r>
              <a:rPr lang="en" altLang="zh-TW" dirty="0"/>
              <a:t>GB </a:t>
            </a:r>
            <a:r>
              <a:rPr lang="zh-TW" altLang="en-US" dirty="0"/>
              <a:t>的資料傳出。</a:t>
            </a:r>
            <a:endParaRPr lang="en-US" altLang="zh-TW" dirty="0"/>
          </a:p>
          <a:p>
            <a:pPr lvl="1">
              <a:lnSpc>
                <a:spcPct val="150000"/>
              </a:lnSpc>
            </a:pPr>
            <a:r>
              <a:rPr lang="zh-TW" altLang="en-US" dirty="0"/>
              <a:t>除 </a:t>
            </a:r>
            <a:r>
              <a:rPr lang="en" altLang="zh-TW" dirty="0"/>
              <a:t>AWS GovCloud </a:t>
            </a:r>
            <a:r>
              <a:rPr lang="zh-TW" altLang="en-US" dirty="0"/>
              <a:t>區域外，在其他 </a:t>
            </a:r>
            <a:r>
              <a:rPr lang="en" altLang="zh-TW" dirty="0"/>
              <a:t>AWS </a:t>
            </a:r>
            <a:r>
              <a:rPr lang="zh-TW" altLang="en-US" dirty="0"/>
              <a:t>區域的使用量按月計算。</a:t>
            </a:r>
            <a:endParaRPr kumimoji="1" lang="en-US" altLang="zh-TW" dirty="0">
              <a:latin typeface="+mn-ea"/>
            </a:endParaRPr>
          </a:p>
          <a:p>
            <a:pPr>
              <a:lnSpc>
                <a:spcPct val="150000"/>
              </a:lnSpc>
            </a:pPr>
            <a:r>
              <a:rPr lang="zh-TW" altLang="en-US" dirty="0">
                <a:latin typeface="+mn-ea"/>
                <a:hlinkClick r:id="rId3"/>
              </a:rPr>
              <a:t>官方介紹</a:t>
            </a:r>
            <a:endParaRPr kumimoji="1" lang="zh-TW" altLang="en-US" dirty="0">
              <a:latin typeface="+mn-ea"/>
            </a:endParaRPr>
          </a:p>
          <a:p>
            <a:pPr>
              <a:lnSpc>
                <a:spcPct val="150000"/>
              </a:lnSpc>
            </a:pPr>
            <a:endParaRPr kumimoji="1" lang="en-US" altLang="zh-TW" dirty="0">
              <a:latin typeface="+mn-ea"/>
            </a:endParaRPr>
          </a:p>
        </p:txBody>
      </p:sp>
    </p:spTree>
    <p:extLst>
      <p:ext uri="{BB962C8B-B14F-4D97-AF65-F5344CB8AC3E}">
        <p14:creationId xmlns:p14="http://schemas.microsoft.com/office/powerpoint/2010/main" val="259454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B1D5E4-1CAC-E541-9E54-F6187A0E63B9}"/>
              </a:ext>
            </a:extLst>
          </p:cNvPr>
          <p:cNvSpPr>
            <a:spLocks noGrp="1"/>
          </p:cNvSpPr>
          <p:nvPr>
            <p:ph type="title"/>
          </p:nvPr>
        </p:nvSpPr>
        <p:spPr/>
        <p:txBody>
          <a:bodyPr/>
          <a:lstStyle/>
          <a:p>
            <a:r>
              <a:rPr lang="en" altLang="zh-TW" dirty="0"/>
              <a:t>Relational Database Service</a:t>
            </a:r>
            <a:r>
              <a:rPr lang="en-US" altLang="zh-TW" dirty="0"/>
              <a:t> (</a:t>
            </a:r>
            <a:r>
              <a:rPr lang="en" altLang="zh-TW" dirty="0"/>
              <a:t>RDS</a:t>
            </a:r>
            <a:r>
              <a:rPr lang="en-US" altLang="zh-TW" dirty="0"/>
              <a:t>)</a:t>
            </a:r>
            <a:endParaRPr kumimoji="1" lang="zh-TW" altLang="en-US" dirty="0"/>
          </a:p>
        </p:txBody>
      </p:sp>
      <p:sp>
        <p:nvSpPr>
          <p:cNvPr id="3" name="內容版面配置區 2">
            <a:extLst>
              <a:ext uri="{FF2B5EF4-FFF2-40B4-BE49-F238E27FC236}">
                <a16:creationId xmlns:a16="http://schemas.microsoft.com/office/drawing/2014/main" id="{292887D5-E007-BB49-B954-182C6F442B9D}"/>
              </a:ext>
            </a:extLst>
          </p:cNvPr>
          <p:cNvSpPr>
            <a:spLocks noGrp="1"/>
          </p:cNvSpPr>
          <p:nvPr>
            <p:ph idx="1"/>
          </p:nvPr>
        </p:nvSpPr>
        <p:spPr>
          <a:xfrm>
            <a:off x="838200" y="1825624"/>
            <a:ext cx="10515600" cy="4812919"/>
          </a:xfrm>
        </p:spPr>
        <p:txBody>
          <a:bodyPr>
            <a:normAutofit/>
          </a:bodyPr>
          <a:lstStyle/>
          <a:p>
            <a:pPr>
              <a:lnSpc>
                <a:spcPct val="150000"/>
              </a:lnSpc>
            </a:pPr>
            <a:r>
              <a:rPr lang="zh-TW" altLang="en-US" sz="2400" dirty="0"/>
              <a:t>有虛擬私有雲的概念，安全性</a:t>
            </a:r>
            <a:r>
              <a:rPr lang="en-US" altLang="zh-TW" sz="2400" dirty="0"/>
              <a:t>AWS</a:t>
            </a:r>
            <a:r>
              <a:rPr lang="zh-TW" altLang="en-US" sz="2400" dirty="0"/>
              <a:t>會處理好。</a:t>
            </a:r>
            <a:endParaRPr lang="en-US" altLang="zh-TW" sz="2400" dirty="0"/>
          </a:p>
          <a:p>
            <a:pPr>
              <a:lnSpc>
                <a:spcPct val="150000"/>
              </a:lnSpc>
            </a:pPr>
            <a:r>
              <a:rPr lang="zh-TW" altLang="en-US" sz="2400" dirty="0"/>
              <a:t>內建備份快照服務功能，不必擔心備份問題，儲存空間可直接存在</a:t>
            </a:r>
            <a:r>
              <a:rPr lang="en-US" altLang="zh-TW" sz="2400" dirty="0"/>
              <a:t>S3</a:t>
            </a:r>
            <a:r>
              <a:rPr lang="zh-TW" altLang="en-US" sz="2400" dirty="0"/>
              <a:t>中。</a:t>
            </a:r>
            <a:endParaRPr lang="en-US" altLang="zh-TW" sz="2400" dirty="0"/>
          </a:p>
          <a:p>
            <a:pPr>
              <a:lnSpc>
                <a:spcPct val="150000"/>
              </a:lnSpc>
            </a:pPr>
            <a:r>
              <a:rPr lang="zh-TW" altLang="en-US" sz="2400" dirty="0"/>
              <a:t>主要有</a:t>
            </a:r>
            <a:r>
              <a:rPr lang="en-US" altLang="zh-TW" sz="2400" dirty="0"/>
              <a:t>6</a:t>
            </a:r>
            <a:r>
              <a:rPr lang="zh-TW" altLang="en-US" sz="2400" dirty="0"/>
              <a:t>個資料庫種類：</a:t>
            </a:r>
            <a:r>
              <a:rPr lang="en" altLang="zh-TW" sz="2000" dirty="0"/>
              <a:t>MySQL</a:t>
            </a:r>
            <a:r>
              <a:rPr lang="zh-TW" altLang="en" sz="2000" dirty="0"/>
              <a:t>、</a:t>
            </a:r>
            <a:r>
              <a:rPr lang="en" altLang="zh-TW" sz="2000" dirty="0"/>
              <a:t>PostgreSQL</a:t>
            </a:r>
            <a:r>
              <a:rPr lang="zh-TW" altLang="en" sz="2000" dirty="0"/>
              <a:t>、</a:t>
            </a:r>
            <a:r>
              <a:rPr lang="en" altLang="zh-TW" sz="2000" dirty="0"/>
              <a:t>MariaDB</a:t>
            </a:r>
            <a:r>
              <a:rPr lang="zh-TW" altLang="en-US" sz="2000" dirty="0"/>
              <a:t>、</a:t>
            </a:r>
            <a:r>
              <a:rPr lang="en" altLang="zh-TW" sz="2000" dirty="0"/>
              <a:t>Orcle</a:t>
            </a:r>
            <a:r>
              <a:rPr lang="zh-TW" altLang="en-US" sz="2000" dirty="0"/>
              <a:t>、</a:t>
            </a:r>
            <a:r>
              <a:rPr lang="en" altLang="zh-TW" sz="2000" dirty="0"/>
              <a:t>MSSQL</a:t>
            </a:r>
            <a:r>
              <a:rPr lang="zh-TW" altLang="en-US" sz="2000" dirty="0"/>
              <a:t>與</a:t>
            </a:r>
            <a:r>
              <a:rPr lang="en" altLang="zh-TW" sz="2000" dirty="0"/>
              <a:t>Aurora</a:t>
            </a:r>
            <a:r>
              <a:rPr lang="zh-TW" altLang="en-US" sz="2000" dirty="0"/>
              <a:t>。</a:t>
            </a:r>
            <a:endParaRPr kumimoji="1" lang="en-US" altLang="zh-TW" sz="2000" dirty="0">
              <a:latin typeface="+mn-ea"/>
            </a:endParaRPr>
          </a:p>
          <a:p>
            <a:pPr>
              <a:lnSpc>
                <a:spcPct val="150000"/>
              </a:lnSpc>
            </a:pPr>
            <a:r>
              <a:rPr lang="zh-TW" altLang="en-US" sz="2400" dirty="0"/>
              <a:t>免費提供：</a:t>
            </a:r>
            <a:endParaRPr lang="en-US" altLang="zh-TW" sz="2400" dirty="0"/>
          </a:p>
          <a:p>
            <a:pPr lvl="1">
              <a:lnSpc>
                <a:spcPct val="150000"/>
              </a:lnSpc>
              <a:buFont typeface="Wingdings" panose="05000000000000000000" pitchFamily="2" charset="2"/>
              <a:buChar char="ü"/>
            </a:pPr>
            <a:r>
              <a:rPr lang="zh-TW" altLang="en-US" sz="2000" dirty="0"/>
              <a:t>每月 </a:t>
            </a:r>
            <a:r>
              <a:rPr lang="en-US" altLang="zh-TW" sz="2000" dirty="0"/>
              <a:t>750 </a:t>
            </a:r>
            <a:r>
              <a:rPr lang="zh-TW" altLang="en-US" sz="2000" dirty="0"/>
              <a:t>小時的 </a:t>
            </a:r>
            <a:r>
              <a:rPr lang="en" altLang="zh-TW" sz="2000" dirty="0"/>
              <a:t>db.t2.micro </a:t>
            </a:r>
            <a:r>
              <a:rPr lang="zh-TW" altLang="en-US" sz="2000" dirty="0"/>
              <a:t>資料庫用量（適用的資料庫引擎）。</a:t>
            </a:r>
            <a:endParaRPr lang="en-US" altLang="zh-TW" sz="2000" dirty="0"/>
          </a:p>
          <a:p>
            <a:pPr lvl="1">
              <a:lnSpc>
                <a:spcPct val="150000"/>
              </a:lnSpc>
              <a:buFont typeface="Wingdings" panose="05000000000000000000" pitchFamily="2" charset="2"/>
              <a:buChar char="ü"/>
            </a:pPr>
            <a:r>
              <a:rPr lang="en-US" altLang="zh-TW" sz="2000" dirty="0"/>
              <a:t>20 </a:t>
            </a:r>
            <a:r>
              <a:rPr lang="en" altLang="zh-TW" sz="2000" dirty="0"/>
              <a:t>GB </a:t>
            </a:r>
            <a:r>
              <a:rPr lang="zh-TW" altLang="en-US" sz="2000" dirty="0"/>
              <a:t>一般用途（</a:t>
            </a:r>
            <a:r>
              <a:rPr lang="en" altLang="zh-TW" sz="2000" dirty="0"/>
              <a:t>SSD</a:t>
            </a:r>
            <a:r>
              <a:rPr lang="zh-TW" altLang="en-US" sz="2000" dirty="0"/>
              <a:t>）資料庫儲存、資料庫備份和資料庫快照的儲存。</a:t>
            </a:r>
            <a:endParaRPr kumimoji="1" lang="en-US" altLang="zh-TW" sz="2000" dirty="0">
              <a:latin typeface="+mn-ea"/>
            </a:endParaRPr>
          </a:p>
          <a:p>
            <a:pPr>
              <a:lnSpc>
                <a:spcPct val="150000"/>
              </a:lnSpc>
            </a:pPr>
            <a:r>
              <a:rPr lang="zh-TW" altLang="en-US" sz="2400" dirty="0">
                <a:latin typeface="+mn-ea"/>
                <a:hlinkClick r:id="rId3"/>
              </a:rPr>
              <a:t>官方介紹</a:t>
            </a:r>
            <a:endParaRPr kumimoji="1" lang="zh-TW" altLang="en-US" sz="2400" dirty="0">
              <a:latin typeface="+mn-ea"/>
            </a:endParaRPr>
          </a:p>
        </p:txBody>
      </p:sp>
    </p:spTree>
    <p:extLst>
      <p:ext uri="{BB962C8B-B14F-4D97-AF65-F5344CB8AC3E}">
        <p14:creationId xmlns:p14="http://schemas.microsoft.com/office/powerpoint/2010/main" val="1478923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B1D5E4-1CAC-E541-9E54-F6187A0E63B9}"/>
              </a:ext>
            </a:extLst>
          </p:cNvPr>
          <p:cNvSpPr>
            <a:spLocks noGrp="1"/>
          </p:cNvSpPr>
          <p:nvPr>
            <p:ph type="title"/>
          </p:nvPr>
        </p:nvSpPr>
        <p:spPr/>
        <p:txBody>
          <a:bodyPr/>
          <a:lstStyle/>
          <a:p>
            <a:r>
              <a:rPr lang="en" altLang="zh-TW" dirty="0"/>
              <a:t>Simple Email Service</a:t>
            </a:r>
            <a:r>
              <a:rPr lang="en-US" altLang="zh-TW" dirty="0"/>
              <a:t> (</a:t>
            </a:r>
            <a:r>
              <a:rPr lang="en" altLang="zh-TW" dirty="0"/>
              <a:t>SES</a:t>
            </a:r>
            <a:r>
              <a:rPr lang="en-US" altLang="zh-TW" dirty="0"/>
              <a:t>)</a:t>
            </a:r>
            <a:endParaRPr kumimoji="1" lang="zh-TW" altLang="en-US" dirty="0"/>
          </a:p>
        </p:txBody>
      </p:sp>
      <p:sp>
        <p:nvSpPr>
          <p:cNvPr id="3" name="內容版面配置區 2">
            <a:extLst>
              <a:ext uri="{FF2B5EF4-FFF2-40B4-BE49-F238E27FC236}">
                <a16:creationId xmlns:a16="http://schemas.microsoft.com/office/drawing/2014/main" id="{292887D5-E007-BB49-B954-182C6F442B9D}"/>
              </a:ext>
            </a:extLst>
          </p:cNvPr>
          <p:cNvSpPr>
            <a:spLocks noGrp="1"/>
          </p:cNvSpPr>
          <p:nvPr>
            <p:ph idx="1"/>
          </p:nvPr>
        </p:nvSpPr>
        <p:spPr/>
        <p:txBody>
          <a:bodyPr>
            <a:normAutofit/>
          </a:bodyPr>
          <a:lstStyle/>
          <a:p>
            <a:pPr>
              <a:lnSpc>
                <a:spcPct val="150000"/>
              </a:lnSpc>
            </a:pPr>
            <a:r>
              <a:rPr lang="zh-TW" altLang="en-US" sz="2400" dirty="0"/>
              <a:t>寄送</a:t>
            </a:r>
            <a:r>
              <a:rPr lang="en" altLang="zh-TW" sz="2400" dirty="0"/>
              <a:t>Email</a:t>
            </a:r>
            <a:r>
              <a:rPr lang="zh-TW" altLang="en-US" sz="2400" dirty="0"/>
              <a:t>的服務。</a:t>
            </a:r>
            <a:endParaRPr kumimoji="1" lang="en-US" altLang="zh-TW" sz="2400" dirty="0">
              <a:latin typeface="+mn-ea"/>
            </a:endParaRPr>
          </a:p>
          <a:p>
            <a:pPr>
              <a:lnSpc>
                <a:spcPct val="150000"/>
              </a:lnSpc>
            </a:pPr>
            <a:r>
              <a:rPr lang="zh-TW" altLang="en-US" sz="2400" dirty="0"/>
              <a:t>從</a:t>
            </a:r>
            <a:r>
              <a:rPr lang="en" altLang="zh-TW" sz="2400" dirty="0"/>
              <a:t>EC2</a:t>
            </a:r>
            <a:r>
              <a:rPr lang="zh-TW" altLang="en-US" sz="2400" dirty="0"/>
              <a:t>呼叫，免費提供每月</a:t>
            </a:r>
            <a:r>
              <a:rPr lang="en-US" altLang="zh-TW" sz="2400" dirty="0"/>
              <a:t>62,000</a:t>
            </a:r>
            <a:r>
              <a:rPr lang="zh-TW" altLang="en-US" sz="2400" dirty="0"/>
              <a:t>封，每天最高可寄五萬封</a:t>
            </a:r>
            <a:r>
              <a:rPr lang="en" altLang="zh-TW" sz="2400" dirty="0"/>
              <a:t>Email</a:t>
            </a:r>
            <a:r>
              <a:rPr lang="zh-TW" altLang="en-US" sz="2400" dirty="0"/>
              <a:t>（超過每月免費額度就要付費，每千封</a:t>
            </a:r>
            <a:r>
              <a:rPr lang="en-US" altLang="zh-TW" sz="2400" dirty="0"/>
              <a:t>0.1</a:t>
            </a:r>
            <a:r>
              <a:rPr lang="zh-TW" altLang="en-US" sz="2400" dirty="0"/>
              <a:t>美元約</a:t>
            </a:r>
            <a:r>
              <a:rPr lang="en-US" altLang="zh-TW" sz="2400" dirty="0"/>
              <a:t>3</a:t>
            </a:r>
            <a:r>
              <a:rPr lang="zh-TW" altLang="en-US" sz="2400" dirty="0"/>
              <a:t>塊台幣）。</a:t>
            </a:r>
            <a:endParaRPr kumimoji="1" lang="en-US" altLang="zh-TW" sz="2400" dirty="0">
              <a:latin typeface="+mn-ea"/>
            </a:endParaRPr>
          </a:p>
          <a:p>
            <a:pPr>
              <a:lnSpc>
                <a:spcPct val="150000"/>
              </a:lnSpc>
            </a:pPr>
            <a:r>
              <a:rPr lang="zh-TW" altLang="en-US" sz="2400" dirty="0">
                <a:latin typeface="+mn-ea"/>
                <a:hlinkClick r:id="rId3"/>
              </a:rPr>
              <a:t>官方介紹</a:t>
            </a:r>
            <a:endParaRPr kumimoji="1" lang="zh-TW" altLang="en-US" sz="2400" dirty="0">
              <a:latin typeface="+mn-ea"/>
            </a:endParaRPr>
          </a:p>
        </p:txBody>
      </p:sp>
    </p:spTree>
    <p:extLst>
      <p:ext uri="{BB962C8B-B14F-4D97-AF65-F5344CB8AC3E}">
        <p14:creationId xmlns:p14="http://schemas.microsoft.com/office/powerpoint/2010/main" val="3230395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B1D5E4-1CAC-E541-9E54-F6187A0E63B9}"/>
              </a:ext>
            </a:extLst>
          </p:cNvPr>
          <p:cNvSpPr>
            <a:spLocks noGrp="1"/>
          </p:cNvSpPr>
          <p:nvPr>
            <p:ph type="title"/>
          </p:nvPr>
        </p:nvSpPr>
        <p:spPr/>
        <p:txBody>
          <a:bodyPr/>
          <a:lstStyle/>
          <a:p>
            <a:r>
              <a:rPr lang="en" altLang="zh-TW" dirty="0"/>
              <a:t>Simple Notification Service</a:t>
            </a:r>
            <a:r>
              <a:rPr lang="en-US" altLang="zh-TW" dirty="0"/>
              <a:t> (</a:t>
            </a:r>
            <a:r>
              <a:rPr lang="en" altLang="zh-TW" dirty="0"/>
              <a:t>SNS</a:t>
            </a:r>
            <a:r>
              <a:rPr lang="en-US" altLang="zh-TW" dirty="0"/>
              <a:t>)</a:t>
            </a:r>
            <a:endParaRPr kumimoji="1" lang="zh-TW" altLang="en-US" dirty="0"/>
          </a:p>
        </p:txBody>
      </p:sp>
      <p:sp>
        <p:nvSpPr>
          <p:cNvPr id="3" name="內容版面配置區 2">
            <a:extLst>
              <a:ext uri="{FF2B5EF4-FFF2-40B4-BE49-F238E27FC236}">
                <a16:creationId xmlns:a16="http://schemas.microsoft.com/office/drawing/2014/main" id="{292887D5-E007-BB49-B954-182C6F442B9D}"/>
              </a:ext>
            </a:extLst>
          </p:cNvPr>
          <p:cNvSpPr>
            <a:spLocks noGrp="1"/>
          </p:cNvSpPr>
          <p:nvPr>
            <p:ph idx="1"/>
          </p:nvPr>
        </p:nvSpPr>
        <p:spPr>
          <a:xfrm>
            <a:off x="838200" y="1825624"/>
            <a:ext cx="10515600" cy="4667251"/>
          </a:xfrm>
        </p:spPr>
        <p:txBody>
          <a:bodyPr>
            <a:normAutofit/>
          </a:bodyPr>
          <a:lstStyle/>
          <a:p>
            <a:pPr>
              <a:lnSpc>
                <a:spcPct val="150000"/>
              </a:lnSpc>
            </a:pPr>
            <a:r>
              <a:rPr lang="zh-TW" altLang="en-US" sz="2400" dirty="0"/>
              <a:t>監聽系統活動，並發送通知訊息。</a:t>
            </a:r>
            <a:endParaRPr lang="en-US" altLang="zh-TW" sz="2400" dirty="0"/>
          </a:p>
          <a:p>
            <a:pPr>
              <a:lnSpc>
                <a:spcPct val="150000"/>
              </a:lnSpc>
            </a:pPr>
            <a:r>
              <a:rPr lang="zh-TW" altLang="en-US" sz="2400" dirty="0"/>
              <a:t>舉例：</a:t>
            </a:r>
            <a:endParaRPr lang="en-US" altLang="zh-TW" sz="2400" dirty="0"/>
          </a:p>
          <a:p>
            <a:pPr lvl="1">
              <a:lnSpc>
                <a:spcPct val="150000"/>
              </a:lnSpc>
              <a:buFont typeface="Wingdings" panose="05000000000000000000" pitchFamily="2" charset="2"/>
              <a:buChar char="ü"/>
            </a:pPr>
            <a:r>
              <a:rPr lang="zh-TW" altLang="en-US" sz="1800" dirty="0"/>
              <a:t>寄送</a:t>
            </a:r>
            <a:r>
              <a:rPr lang="en" altLang="zh-TW" sz="1800" dirty="0"/>
              <a:t>Email</a:t>
            </a:r>
            <a:r>
              <a:rPr lang="zh-TW" altLang="en-US" sz="1800" dirty="0"/>
              <a:t>或簡訊通知某個</a:t>
            </a:r>
            <a:r>
              <a:rPr lang="en" altLang="zh-TW" sz="1800" dirty="0"/>
              <a:t>S3 bucket</a:t>
            </a:r>
            <a:r>
              <a:rPr lang="zh-TW" altLang="en-US" sz="1800" dirty="0"/>
              <a:t>增加了東西。</a:t>
            </a:r>
            <a:endParaRPr kumimoji="1" lang="en-US" altLang="zh-TW" sz="1800" dirty="0">
              <a:latin typeface="+mn-ea"/>
            </a:endParaRPr>
          </a:p>
          <a:p>
            <a:pPr lvl="1">
              <a:lnSpc>
                <a:spcPct val="150000"/>
              </a:lnSpc>
              <a:buFont typeface="Wingdings" panose="05000000000000000000" pitchFamily="2" charset="2"/>
              <a:buChar char="ü"/>
            </a:pPr>
            <a:r>
              <a:rPr lang="zh-TW" altLang="en-US" sz="1800" dirty="0"/>
              <a:t>驅動其他程式，可以把接收器跟目標服務綁一起，當</a:t>
            </a:r>
            <a:r>
              <a:rPr lang="en" altLang="zh-TW" sz="1800" dirty="0"/>
              <a:t>SNS</a:t>
            </a:r>
            <a:r>
              <a:rPr lang="zh-TW" altLang="en-US" sz="1800" dirty="0"/>
              <a:t>發生就會執行目標服務。</a:t>
            </a:r>
            <a:endParaRPr lang="en-US" altLang="zh-TW" sz="1800" dirty="0"/>
          </a:p>
          <a:p>
            <a:pPr>
              <a:lnSpc>
                <a:spcPct val="150000"/>
              </a:lnSpc>
            </a:pPr>
            <a:r>
              <a:rPr lang="zh-TW" altLang="en-US" sz="2400" dirty="0"/>
              <a:t>免費提供：</a:t>
            </a:r>
            <a:endParaRPr lang="en-US" altLang="zh-TW" sz="2400" dirty="0"/>
          </a:p>
          <a:p>
            <a:pPr lvl="1">
              <a:lnSpc>
                <a:spcPct val="150000"/>
              </a:lnSpc>
              <a:buFont typeface="Wingdings" panose="05000000000000000000" pitchFamily="2" charset="2"/>
              <a:buChar char="ü"/>
            </a:pPr>
            <a:r>
              <a:rPr lang="en-US" altLang="zh-TW" sz="1800" dirty="0"/>
              <a:t>1,000,000 </a:t>
            </a:r>
            <a:r>
              <a:rPr lang="zh-TW" altLang="en-US" sz="1800" dirty="0"/>
              <a:t>則發佈訊息、</a:t>
            </a:r>
          </a:p>
          <a:p>
            <a:pPr lvl="1">
              <a:lnSpc>
                <a:spcPct val="150000"/>
              </a:lnSpc>
              <a:buFont typeface="Wingdings" panose="05000000000000000000" pitchFamily="2" charset="2"/>
              <a:buChar char="ü"/>
            </a:pPr>
            <a:r>
              <a:rPr lang="en-US" altLang="zh-TW" sz="1800" dirty="0"/>
              <a:t>100,000 </a:t>
            </a:r>
            <a:r>
              <a:rPr lang="zh-TW" altLang="en-US" sz="1800" dirty="0"/>
              <a:t>則 </a:t>
            </a:r>
            <a:r>
              <a:rPr lang="en" altLang="zh-TW" sz="1800" dirty="0"/>
              <a:t>HTTP/S </a:t>
            </a:r>
            <a:r>
              <a:rPr lang="zh-TW" altLang="en-US" sz="1800" dirty="0"/>
              <a:t>交付、</a:t>
            </a:r>
            <a:r>
              <a:rPr lang="en-US" altLang="zh-TW" sz="1800" dirty="0"/>
              <a:t>1,000 </a:t>
            </a:r>
            <a:r>
              <a:rPr lang="zh-TW" altLang="en-US" sz="1800" dirty="0"/>
              <a:t>則電子郵件交付。</a:t>
            </a:r>
            <a:endParaRPr lang="en-US" altLang="zh-TW" sz="1800" dirty="0">
              <a:hlinkClick r:id="rId3">
                <a:extLst>
                  <a:ext uri="{A12FA001-AC4F-418D-AE19-62706E023703}">
                    <ahyp:hlinkClr xmlns:ahyp="http://schemas.microsoft.com/office/drawing/2018/hyperlinkcolor" val="tx"/>
                  </a:ext>
                </a:extLst>
              </a:hlinkClick>
            </a:endParaRPr>
          </a:p>
          <a:p>
            <a:pPr>
              <a:lnSpc>
                <a:spcPct val="150000"/>
              </a:lnSpc>
            </a:pPr>
            <a:r>
              <a:rPr lang="zh-TW" altLang="en-US" sz="2400" dirty="0">
                <a:latin typeface="+mn-ea"/>
                <a:hlinkClick r:id="rId4"/>
              </a:rPr>
              <a:t>官方介紹</a:t>
            </a:r>
            <a:endParaRPr kumimoji="1" lang="zh-TW" altLang="en-US" sz="2400" dirty="0">
              <a:latin typeface="+mn-ea"/>
            </a:endParaRPr>
          </a:p>
        </p:txBody>
      </p:sp>
    </p:spTree>
    <p:extLst>
      <p:ext uri="{BB962C8B-B14F-4D97-AF65-F5344CB8AC3E}">
        <p14:creationId xmlns:p14="http://schemas.microsoft.com/office/powerpoint/2010/main" val="412295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B1D5E4-1CAC-E541-9E54-F6187A0E63B9}"/>
              </a:ext>
            </a:extLst>
          </p:cNvPr>
          <p:cNvSpPr>
            <a:spLocks noGrp="1"/>
          </p:cNvSpPr>
          <p:nvPr>
            <p:ph type="title"/>
          </p:nvPr>
        </p:nvSpPr>
        <p:spPr/>
        <p:txBody>
          <a:bodyPr/>
          <a:lstStyle/>
          <a:p>
            <a:r>
              <a:rPr lang="en" altLang="zh-TW" dirty="0"/>
              <a:t>CloudFront</a:t>
            </a:r>
            <a:endParaRPr kumimoji="1" lang="zh-TW" altLang="en-US" dirty="0"/>
          </a:p>
        </p:txBody>
      </p:sp>
      <p:sp>
        <p:nvSpPr>
          <p:cNvPr id="3" name="內容版面配置區 2">
            <a:extLst>
              <a:ext uri="{FF2B5EF4-FFF2-40B4-BE49-F238E27FC236}">
                <a16:creationId xmlns:a16="http://schemas.microsoft.com/office/drawing/2014/main" id="{292887D5-E007-BB49-B954-182C6F442B9D}"/>
              </a:ext>
            </a:extLst>
          </p:cNvPr>
          <p:cNvSpPr>
            <a:spLocks noGrp="1"/>
          </p:cNvSpPr>
          <p:nvPr>
            <p:ph idx="1"/>
          </p:nvPr>
        </p:nvSpPr>
        <p:spPr/>
        <p:txBody>
          <a:bodyPr>
            <a:normAutofit/>
          </a:bodyPr>
          <a:lstStyle/>
          <a:p>
            <a:pPr>
              <a:lnSpc>
                <a:spcPct val="150000"/>
              </a:lnSpc>
            </a:pPr>
            <a:r>
              <a:rPr lang="en-US" altLang="zh-TW" sz="2400" cap="all" dirty="0"/>
              <a:t>CDN</a:t>
            </a:r>
            <a:r>
              <a:rPr lang="zh-TW" altLang="en-US" sz="2400" cap="all" dirty="0"/>
              <a:t>，</a:t>
            </a:r>
            <a:r>
              <a:rPr lang="zh-TW" altLang="en-US" sz="2400" dirty="0"/>
              <a:t>內容在網路上傳輸的快取機制</a:t>
            </a:r>
            <a:r>
              <a:rPr kumimoji="1" lang="zh-TW" altLang="en-US" sz="2400" dirty="0">
                <a:latin typeface="+mn-ea"/>
              </a:rPr>
              <a:t>。</a:t>
            </a:r>
            <a:endParaRPr kumimoji="1" lang="en-US" altLang="zh-TW" sz="2400" dirty="0">
              <a:latin typeface="+mn-ea"/>
            </a:endParaRPr>
          </a:p>
          <a:p>
            <a:pPr>
              <a:lnSpc>
                <a:spcPct val="150000"/>
              </a:lnSpc>
            </a:pPr>
            <a:r>
              <a:rPr kumimoji="1" lang="zh-TW" altLang="en-US" sz="2400" dirty="0">
                <a:latin typeface="+mn-ea"/>
              </a:rPr>
              <a:t>舉例：</a:t>
            </a:r>
            <a:r>
              <a:rPr lang="zh-TW" altLang="en-US" sz="2400" dirty="0"/>
              <a:t>如果資料在東京機房，去到北美有物理上距離限制，</a:t>
            </a:r>
            <a:r>
              <a:rPr lang="en-US" altLang="zh-TW" sz="2400" dirty="0"/>
              <a:t>CDN</a:t>
            </a:r>
            <a:r>
              <a:rPr lang="zh-TW" altLang="en-US" sz="2400" dirty="0"/>
              <a:t>能解決。</a:t>
            </a:r>
            <a:endParaRPr kumimoji="1" lang="en-US" altLang="zh-TW" sz="2400" dirty="0">
              <a:latin typeface="+mn-ea"/>
            </a:endParaRPr>
          </a:p>
          <a:p>
            <a:pPr>
              <a:lnSpc>
                <a:spcPct val="150000"/>
              </a:lnSpc>
            </a:pPr>
            <a:r>
              <a:rPr kumimoji="1" lang="zh-TW" altLang="en-US" sz="2400" dirty="0">
                <a:latin typeface="+mn-ea"/>
              </a:rPr>
              <a:t>免費提供：</a:t>
            </a:r>
            <a:endParaRPr kumimoji="1" lang="en-US" altLang="zh-TW" sz="2400" dirty="0">
              <a:latin typeface="+mn-ea"/>
            </a:endParaRPr>
          </a:p>
          <a:p>
            <a:pPr lvl="1">
              <a:lnSpc>
                <a:spcPct val="150000"/>
              </a:lnSpc>
              <a:buFont typeface="Wingdings" panose="05000000000000000000" pitchFamily="2" charset="2"/>
              <a:buChar char="ü"/>
            </a:pPr>
            <a:r>
              <a:rPr lang="en" altLang="zh-TW" sz="2000" cap="all" dirty="0"/>
              <a:t>50 GB </a:t>
            </a:r>
            <a:r>
              <a:rPr lang="zh-TW" altLang="en-US" sz="2000" cap="all" dirty="0"/>
              <a:t>資料傳出額度</a:t>
            </a:r>
            <a:r>
              <a:rPr lang="en-US" altLang="zh-TW" sz="2000" cap="all" dirty="0"/>
              <a:t> /</a:t>
            </a:r>
            <a:r>
              <a:rPr lang="en-US" altLang="zh-TW" sz="2000" dirty="0"/>
              <a:t> 12 </a:t>
            </a:r>
            <a:r>
              <a:rPr lang="zh-TW" altLang="en-US" sz="2000" dirty="0"/>
              <a:t>個月免費。</a:t>
            </a:r>
          </a:p>
          <a:p>
            <a:pPr lvl="1">
              <a:lnSpc>
                <a:spcPct val="150000"/>
              </a:lnSpc>
              <a:buFont typeface="Wingdings" panose="05000000000000000000" pitchFamily="2" charset="2"/>
              <a:buChar char="ü"/>
            </a:pPr>
            <a:r>
              <a:rPr lang="en-US" altLang="zh-TW" sz="2000" cap="all" dirty="0"/>
              <a:t>2,000,000 </a:t>
            </a:r>
            <a:r>
              <a:rPr lang="zh-TW" altLang="en-US" sz="2000" cap="all" dirty="0"/>
              <a:t>個 </a:t>
            </a:r>
            <a:r>
              <a:rPr lang="en" altLang="zh-TW" sz="2000" cap="all" dirty="0"/>
              <a:t>HTTP </a:t>
            </a:r>
            <a:r>
              <a:rPr lang="zh-TW" altLang="en-US" sz="2000" cap="all" dirty="0"/>
              <a:t>或 </a:t>
            </a:r>
            <a:r>
              <a:rPr lang="en" altLang="zh-TW" sz="2000" cap="all" dirty="0"/>
              <a:t>HTTPS </a:t>
            </a:r>
            <a:r>
              <a:rPr lang="zh-TW" altLang="en-US" sz="2000" cap="all" dirty="0"/>
              <a:t>請求 </a:t>
            </a:r>
            <a:r>
              <a:rPr lang="en-US" altLang="zh-TW" sz="2000" cap="all" dirty="0"/>
              <a:t>/ </a:t>
            </a:r>
            <a:r>
              <a:rPr lang="zh-TW" altLang="en-US" sz="2000" dirty="0"/>
              <a:t>一年中的每一個月。</a:t>
            </a:r>
            <a:endParaRPr kumimoji="1" lang="en-US" altLang="zh-TW" sz="2000" dirty="0">
              <a:latin typeface="+mn-ea"/>
            </a:endParaRPr>
          </a:p>
          <a:p>
            <a:pPr>
              <a:lnSpc>
                <a:spcPct val="150000"/>
              </a:lnSpc>
            </a:pPr>
            <a:r>
              <a:rPr lang="zh-TW" altLang="en-US" sz="2400" dirty="0">
                <a:latin typeface="+mn-ea"/>
                <a:hlinkClick r:id="rId3"/>
              </a:rPr>
              <a:t>官方介紹</a:t>
            </a:r>
            <a:endParaRPr kumimoji="1" lang="zh-TW" altLang="en-US" sz="2400" dirty="0">
              <a:latin typeface="+mn-ea"/>
            </a:endParaRPr>
          </a:p>
        </p:txBody>
      </p:sp>
    </p:spTree>
    <p:extLst>
      <p:ext uri="{BB962C8B-B14F-4D97-AF65-F5344CB8AC3E}">
        <p14:creationId xmlns:p14="http://schemas.microsoft.com/office/powerpoint/2010/main" val="1848616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B1D5E4-1CAC-E541-9E54-F6187A0E63B9}"/>
              </a:ext>
            </a:extLst>
          </p:cNvPr>
          <p:cNvSpPr>
            <a:spLocks noGrp="1"/>
          </p:cNvSpPr>
          <p:nvPr>
            <p:ph type="title"/>
          </p:nvPr>
        </p:nvSpPr>
        <p:spPr/>
        <p:txBody>
          <a:bodyPr/>
          <a:lstStyle/>
          <a:p>
            <a:r>
              <a:rPr lang="en" altLang="zh-TW" dirty="0"/>
              <a:t>IAM</a:t>
            </a:r>
            <a:endParaRPr kumimoji="1" lang="zh-TW" altLang="en-US" dirty="0"/>
          </a:p>
        </p:txBody>
      </p:sp>
      <p:sp>
        <p:nvSpPr>
          <p:cNvPr id="3" name="內容版面配置區 2">
            <a:extLst>
              <a:ext uri="{FF2B5EF4-FFF2-40B4-BE49-F238E27FC236}">
                <a16:creationId xmlns:a16="http://schemas.microsoft.com/office/drawing/2014/main" id="{292887D5-E007-BB49-B954-182C6F442B9D}"/>
              </a:ext>
            </a:extLst>
          </p:cNvPr>
          <p:cNvSpPr>
            <a:spLocks noGrp="1"/>
          </p:cNvSpPr>
          <p:nvPr>
            <p:ph idx="1"/>
          </p:nvPr>
        </p:nvSpPr>
        <p:spPr/>
        <p:txBody>
          <a:bodyPr/>
          <a:lstStyle/>
          <a:p>
            <a:pPr>
              <a:lnSpc>
                <a:spcPct val="150000"/>
              </a:lnSpc>
            </a:pPr>
            <a:r>
              <a:rPr lang="zh-TW" altLang="en-US" sz="2400" dirty="0"/>
              <a:t>權限管理的機制：</a:t>
            </a:r>
            <a:endParaRPr lang="en-US" altLang="zh-TW" sz="2400" dirty="0"/>
          </a:p>
          <a:p>
            <a:pPr lvl="1">
              <a:lnSpc>
                <a:spcPct val="150000"/>
              </a:lnSpc>
              <a:buFont typeface="Wingdings" panose="05000000000000000000" pitchFamily="2" charset="2"/>
              <a:buChar char="ü"/>
            </a:pPr>
            <a:r>
              <a:rPr lang="zh-TW" altLang="en-US" sz="2000" dirty="0"/>
              <a:t>讀寫可分離，即使是超級使用者也可分成後台</a:t>
            </a:r>
            <a:r>
              <a:rPr lang="en" altLang="zh-TW" sz="2000" dirty="0"/>
              <a:t>UI</a:t>
            </a:r>
            <a:r>
              <a:rPr lang="zh-TW" altLang="en-US" sz="2000" dirty="0"/>
              <a:t>或</a:t>
            </a:r>
            <a:r>
              <a:rPr lang="en" altLang="zh-TW" sz="2000" dirty="0"/>
              <a:t>Command Line</a:t>
            </a:r>
            <a:r>
              <a:rPr lang="zh-TW" altLang="en-US" sz="2000" dirty="0"/>
              <a:t>用。</a:t>
            </a:r>
            <a:endParaRPr lang="en-US" altLang="zh-TW" sz="2000" dirty="0"/>
          </a:p>
          <a:p>
            <a:pPr lvl="1">
              <a:lnSpc>
                <a:spcPct val="150000"/>
              </a:lnSpc>
              <a:buFont typeface="Wingdings" panose="05000000000000000000" pitchFamily="2" charset="2"/>
              <a:buChar char="ü"/>
            </a:pPr>
            <a:r>
              <a:rPr lang="zh-TW" altLang="en-US" sz="2000" dirty="0"/>
              <a:t>每個</a:t>
            </a:r>
            <a:r>
              <a:rPr lang="en" altLang="zh-TW" sz="2000" dirty="0"/>
              <a:t>AWS</a:t>
            </a:r>
            <a:r>
              <a:rPr lang="zh-TW" altLang="en-US" sz="2000" dirty="0"/>
              <a:t>服務權限分開，有</a:t>
            </a:r>
            <a:r>
              <a:rPr lang="en" altLang="zh-TW" sz="2000" dirty="0"/>
              <a:t>User</a:t>
            </a:r>
            <a:r>
              <a:rPr lang="zh-TW" altLang="en-US" sz="2000" dirty="0"/>
              <a:t>與</a:t>
            </a:r>
            <a:r>
              <a:rPr lang="en" altLang="zh-TW" sz="2000" dirty="0"/>
              <a:t>Role</a:t>
            </a:r>
            <a:r>
              <a:rPr lang="zh-TW" altLang="en-US" sz="2000" dirty="0"/>
              <a:t>的設定方式，也可單獨廢棄某個使用者或某個授權的</a:t>
            </a:r>
            <a:r>
              <a:rPr lang="en" altLang="zh-TW" sz="2000" dirty="0"/>
              <a:t>Key</a:t>
            </a:r>
            <a:r>
              <a:rPr kumimoji="1" lang="zh-TW" altLang="en-US" sz="2000" dirty="0">
                <a:latin typeface="+mn-ea"/>
              </a:rPr>
              <a:t>。</a:t>
            </a:r>
            <a:endParaRPr kumimoji="1" lang="en-US" altLang="zh-TW" sz="2000" dirty="0">
              <a:latin typeface="+mn-ea"/>
            </a:endParaRPr>
          </a:p>
          <a:p>
            <a:pPr>
              <a:lnSpc>
                <a:spcPct val="150000"/>
              </a:lnSpc>
            </a:pPr>
            <a:r>
              <a:rPr lang="zh-TW" altLang="en-US" sz="2400" dirty="0">
                <a:latin typeface="+mn-ea"/>
                <a:hlinkClick r:id="rId3"/>
              </a:rPr>
              <a:t>官方介紹</a:t>
            </a:r>
            <a:endParaRPr kumimoji="1" lang="zh-TW" altLang="en-US" sz="2400" dirty="0">
              <a:latin typeface="+mn-ea"/>
            </a:endParaRPr>
          </a:p>
        </p:txBody>
      </p:sp>
    </p:spTree>
    <p:extLst>
      <p:ext uri="{BB962C8B-B14F-4D97-AF65-F5344CB8AC3E}">
        <p14:creationId xmlns:p14="http://schemas.microsoft.com/office/powerpoint/2010/main" val="376230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B1D5E4-1CAC-E541-9E54-F6187A0E63B9}"/>
              </a:ext>
            </a:extLst>
          </p:cNvPr>
          <p:cNvSpPr>
            <a:spLocks noGrp="1"/>
          </p:cNvSpPr>
          <p:nvPr>
            <p:ph type="title"/>
          </p:nvPr>
        </p:nvSpPr>
        <p:spPr/>
        <p:txBody>
          <a:bodyPr/>
          <a:lstStyle/>
          <a:p>
            <a:r>
              <a:rPr lang="en" altLang="zh-TW" dirty="0"/>
              <a:t>Elastic Load Balancer / Auto Scaling </a:t>
            </a:r>
            <a:endParaRPr kumimoji="1" lang="zh-TW" altLang="en-US" dirty="0"/>
          </a:p>
        </p:txBody>
      </p:sp>
      <p:sp>
        <p:nvSpPr>
          <p:cNvPr id="3" name="內容版面配置區 2">
            <a:extLst>
              <a:ext uri="{FF2B5EF4-FFF2-40B4-BE49-F238E27FC236}">
                <a16:creationId xmlns:a16="http://schemas.microsoft.com/office/drawing/2014/main" id="{292887D5-E007-BB49-B954-182C6F442B9D}"/>
              </a:ext>
            </a:extLst>
          </p:cNvPr>
          <p:cNvSpPr>
            <a:spLocks noGrp="1"/>
          </p:cNvSpPr>
          <p:nvPr>
            <p:ph idx="1"/>
          </p:nvPr>
        </p:nvSpPr>
        <p:spPr>
          <a:xfrm>
            <a:off x="838200" y="1825624"/>
            <a:ext cx="10515600" cy="4867783"/>
          </a:xfrm>
        </p:spPr>
        <p:txBody>
          <a:bodyPr>
            <a:normAutofit fontScale="85000" lnSpcReduction="10000"/>
          </a:bodyPr>
          <a:lstStyle/>
          <a:p>
            <a:pPr>
              <a:lnSpc>
                <a:spcPct val="150000"/>
              </a:lnSpc>
            </a:pPr>
            <a:r>
              <a:rPr lang="zh-TW" altLang="en-US" dirty="0"/>
              <a:t>分散式架構為解決時間週期性大小流量變化，在流量大時會開多台機器，流量小時關掉多餘機器，稱為</a:t>
            </a:r>
            <a:r>
              <a:rPr lang="en" altLang="zh-TW" dirty="0"/>
              <a:t>Auto Scaling</a:t>
            </a:r>
            <a:r>
              <a:rPr lang="zh-TW" altLang="en-US" dirty="0"/>
              <a:t>技術。</a:t>
            </a:r>
            <a:endParaRPr lang="en-US" altLang="zh-TW" dirty="0"/>
          </a:p>
          <a:p>
            <a:pPr>
              <a:lnSpc>
                <a:spcPct val="150000"/>
              </a:lnSpc>
            </a:pPr>
            <a:r>
              <a:rPr lang="zh-TW" altLang="en-US" dirty="0"/>
              <a:t>流量如何平均分配多台機器，可以透過</a:t>
            </a:r>
            <a:r>
              <a:rPr lang="en" altLang="zh-TW" dirty="0"/>
              <a:t>Load balancing </a:t>
            </a:r>
            <a:r>
              <a:rPr lang="zh-TW" altLang="en-US" dirty="0"/>
              <a:t>技術解決。</a:t>
            </a:r>
            <a:endParaRPr lang="en-US" altLang="zh-TW" dirty="0"/>
          </a:p>
          <a:p>
            <a:pPr>
              <a:lnSpc>
                <a:spcPct val="150000"/>
              </a:lnSpc>
            </a:pPr>
            <a:r>
              <a:rPr lang="en" altLang="zh-TW" dirty="0"/>
              <a:t>Load balancing </a:t>
            </a:r>
            <a:r>
              <a:rPr lang="zh-TW" altLang="en-US" dirty="0"/>
              <a:t>：</a:t>
            </a:r>
            <a:endParaRPr lang="en-US" altLang="zh-TW" dirty="0"/>
          </a:p>
          <a:p>
            <a:pPr lvl="1">
              <a:lnSpc>
                <a:spcPct val="150000"/>
              </a:lnSpc>
              <a:buFont typeface="Wingdings" panose="05000000000000000000" pitchFamily="2" charset="2"/>
              <a:buChar char="ü"/>
            </a:pPr>
            <a:r>
              <a:rPr lang="zh-TW" altLang="en-US" dirty="0"/>
              <a:t>處理一個</a:t>
            </a:r>
            <a:r>
              <a:rPr lang="en" altLang="zh-TW" dirty="0"/>
              <a:t>Domain</a:t>
            </a:r>
            <a:r>
              <a:rPr lang="zh-TW" altLang="en-US" dirty="0"/>
              <a:t>或多個</a:t>
            </a:r>
            <a:r>
              <a:rPr lang="en" altLang="zh-TW" dirty="0"/>
              <a:t>Sub Domain</a:t>
            </a:r>
            <a:r>
              <a:rPr lang="zh-TW" altLang="en-US" dirty="0"/>
              <a:t>下所有要求</a:t>
            </a:r>
            <a:r>
              <a:rPr lang="zh-TW" altLang="en" dirty="0"/>
              <a:t>，</a:t>
            </a:r>
            <a:r>
              <a:rPr lang="zh-TW" altLang="en-US" dirty="0"/>
              <a:t>甚至可單個</a:t>
            </a:r>
            <a:r>
              <a:rPr lang="en" altLang="zh-TW" dirty="0"/>
              <a:t>URL</a:t>
            </a:r>
            <a:r>
              <a:rPr lang="zh-TW" altLang="en-US" dirty="0"/>
              <a:t>對應不同</a:t>
            </a:r>
            <a:r>
              <a:rPr lang="en" altLang="zh-TW" dirty="0"/>
              <a:t>EC2</a:t>
            </a:r>
            <a:r>
              <a:rPr lang="zh-TW" altLang="en-US" dirty="0"/>
              <a:t>實體。</a:t>
            </a:r>
            <a:endParaRPr lang="en-US" altLang="zh-TW" dirty="0"/>
          </a:p>
          <a:p>
            <a:pPr lvl="1">
              <a:lnSpc>
                <a:spcPct val="150000"/>
              </a:lnSpc>
              <a:buFont typeface="Wingdings" panose="05000000000000000000" pitchFamily="2" charset="2"/>
              <a:buChar char="ü"/>
            </a:pPr>
            <a:r>
              <a:rPr lang="zh-TW" altLang="en-US" dirty="0"/>
              <a:t>只要使用</a:t>
            </a:r>
            <a:r>
              <a:rPr lang="en" altLang="zh-TW" dirty="0"/>
              <a:t>Load Banlancer</a:t>
            </a:r>
            <a:r>
              <a:rPr lang="zh-TW" altLang="en-US" dirty="0"/>
              <a:t>就可免費使用</a:t>
            </a:r>
            <a:r>
              <a:rPr lang="en" altLang="zh-TW" dirty="0"/>
              <a:t>ACM</a:t>
            </a:r>
            <a:r>
              <a:rPr lang="zh-TW" altLang="en-US" dirty="0"/>
              <a:t>機制，免費加上</a:t>
            </a:r>
            <a:r>
              <a:rPr lang="en" altLang="zh-TW" dirty="0"/>
              <a:t>SSL</a:t>
            </a:r>
            <a:r>
              <a:rPr lang="zh-TW" altLang="en-US" dirty="0"/>
              <a:t>憑證。</a:t>
            </a:r>
            <a:endParaRPr kumimoji="1" lang="en-US" altLang="zh-TW" dirty="0">
              <a:latin typeface="+mn-ea"/>
            </a:endParaRPr>
          </a:p>
          <a:p>
            <a:pPr>
              <a:lnSpc>
                <a:spcPct val="150000"/>
              </a:lnSpc>
            </a:pPr>
            <a:r>
              <a:rPr lang="zh-TW" altLang="en-US" dirty="0"/>
              <a:t>按實際使用量付費。</a:t>
            </a:r>
            <a:endParaRPr kumimoji="1" lang="en-US" altLang="zh-TW" dirty="0">
              <a:latin typeface="+mn-ea"/>
            </a:endParaRPr>
          </a:p>
          <a:p>
            <a:pPr>
              <a:lnSpc>
                <a:spcPct val="150000"/>
              </a:lnSpc>
            </a:pPr>
            <a:r>
              <a:rPr lang="zh-TW" altLang="en-US" dirty="0">
                <a:latin typeface="+mn-ea"/>
                <a:hlinkClick r:id="rId3"/>
              </a:rPr>
              <a:t>官方介紹</a:t>
            </a:r>
            <a:endParaRPr kumimoji="1" lang="zh-TW" altLang="en-US" dirty="0">
              <a:latin typeface="+mn-ea"/>
            </a:endParaRPr>
          </a:p>
        </p:txBody>
      </p:sp>
    </p:spTree>
    <p:extLst>
      <p:ext uri="{BB962C8B-B14F-4D97-AF65-F5344CB8AC3E}">
        <p14:creationId xmlns:p14="http://schemas.microsoft.com/office/powerpoint/2010/main" val="279805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B1D5E4-1CAC-E541-9E54-F6187A0E63B9}"/>
              </a:ext>
            </a:extLst>
          </p:cNvPr>
          <p:cNvSpPr>
            <a:spLocks noGrp="1"/>
          </p:cNvSpPr>
          <p:nvPr>
            <p:ph type="title"/>
          </p:nvPr>
        </p:nvSpPr>
        <p:spPr/>
        <p:txBody>
          <a:bodyPr/>
          <a:lstStyle/>
          <a:p>
            <a:r>
              <a:rPr lang="en" altLang="zh-TW" dirty="0" err="1"/>
              <a:t>ElasticCache</a:t>
            </a:r>
            <a:endParaRPr kumimoji="1" lang="zh-TW" altLang="en-US" dirty="0"/>
          </a:p>
        </p:txBody>
      </p:sp>
      <p:sp>
        <p:nvSpPr>
          <p:cNvPr id="3" name="內容版面配置區 2">
            <a:extLst>
              <a:ext uri="{FF2B5EF4-FFF2-40B4-BE49-F238E27FC236}">
                <a16:creationId xmlns:a16="http://schemas.microsoft.com/office/drawing/2014/main" id="{292887D5-E007-BB49-B954-182C6F442B9D}"/>
              </a:ext>
            </a:extLst>
          </p:cNvPr>
          <p:cNvSpPr>
            <a:spLocks noGrp="1"/>
          </p:cNvSpPr>
          <p:nvPr>
            <p:ph idx="1"/>
          </p:nvPr>
        </p:nvSpPr>
        <p:spPr/>
        <p:txBody>
          <a:bodyPr>
            <a:normAutofit/>
          </a:bodyPr>
          <a:lstStyle/>
          <a:p>
            <a:pPr>
              <a:lnSpc>
                <a:spcPct val="150000"/>
              </a:lnSpc>
            </a:pPr>
            <a:r>
              <a:rPr lang="en" altLang="zh-TW" sz="2400" dirty="0"/>
              <a:t>In memory cache </a:t>
            </a:r>
            <a:r>
              <a:rPr lang="zh-TW" altLang="en-US" sz="2400" dirty="0"/>
              <a:t>使用系統</a:t>
            </a:r>
            <a:r>
              <a:rPr lang="en" altLang="zh-TW" sz="2400" dirty="0"/>
              <a:t>memory</a:t>
            </a:r>
            <a:r>
              <a:rPr lang="zh-TW" altLang="en" sz="2400" dirty="0"/>
              <a:t>，</a:t>
            </a:r>
            <a:r>
              <a:rPr lang="zh-TW" altLang="en-US" sz="2400" dirty="0"/>
              <a:t>會擠壓到</a:t>
            </a:r>
            <a:r>
              <a:rPr lang="en" altLang="zh-TW" sz="2400" dirty="0"/>
              <a:t>Application</a:t>
            </a:r>
            <a:r>
              <a:rPr lang="zh-TW" altLang="en-US" sz="2400" dirty="0"/>
              <a:t>能使用的資源，又因</a:t>
            </a:r>
            <a:r>
              <a:rPr lang="en" altLang="zh-TW" sz="2400" dirty="0"/>
              <a:t>Auto Scaling</a:t>
            </a:r>
            <a:r>
              <a:rPr lang="zh-TW" altLang="en-US" sz="2400" dirty="0"/>
              <a:t>關係，每台</a:t>
            </a:r>
            <a:r>
              <a:rPr lang="en" altLang="zh-TW" sz="2400" dirty="0"/>
              <a:t>Cache</a:t>
            </a:r>
            <a:r>
              <a:rPr lang="zh-TW" altLang="en-US" sz="2400" dirty="0"/>
              <a:t>有可能重複或不完整。</a:t>
            </a:r>
            <a:endParaRPr lang="en-US" altLang="zh-TW" sz="2400" dirty="0"/>
          </a:p>
          <a:p>
            <a:pPr>
              <a:lnSpc>
                <a:spcPct val="150000"/>
              </a:lnSpc>
            </a:pPr>
            <a:r>
              <a:rPr kumimoji="1" lang="en-US" altLang="zh-TW" sz="2400" dirty="0">
                <a:latin typeface="+mn-ea"/>
              </a:rPr>
              <a:t>AWS</a:t>
            </a:r>
            <a:r>
              <a:rPr kumimoji="1" lang="zh-TW" altLang="en-US" sz="2400" dirty="0">
                <a:latin typeface="+mn-ea"/>
              </a:rPr>
              <a:t>將它拉出來</a:t>
            </a:r>
            <a:r>
              <a:rPr lang="zh-TW" altLang="en-US" sz="2400" dirty="0"/>
              <a:t>獨立服務，就是</a:t>
            </a:r>
            <a:r>
              <a:rPr lang="en" altLang="zh-TW" sz="2400" dirty="0"/>
              <a:t>ElasticCache </a:t>
            </a:r>
            <a:r>
              <a:rPr kumimoji="1" lang="zh-TW" altLang="en-US" sz="2400" dirty="0">
                <a:latin typeface="+mn-ea"/>
              </a:rPr>
              <a:t>。</a:t>
            </a:r>
            <a:endParaRPr kumimoji="1" lang="en-US" altLang="zh-TW" sz="2400" dirty="0">
              <a:latin typeface="+mn-ea"/>
            </a:endParaRPr>
          </a:p>
          <a:p>
            <a:pPr>
              <a:lnSpc>
                <a:spcPct val="150000"/>
              </a:lnSpc>
            </a:pPr>
            <a:r>
              <a:rPr kumimoji="1" lang="zh-TW" altLang="en-US" sz="2400" dirty="0">
                <a:latin typeface="+mn-ea"/>
              </a:rPr>
              <a:t>免費提供：</a:t>
            </a:r>
            <a:endParaRPr kumimoji="1" lang="en-US" altLang="zh-TW" sz="2400" dirty="0">
              <a:latin typeface="+mn-ea"/>
            </a:endParaRPr>
          </a:p>
          <a:p>
            <a:pPr lvl="1">
              <a:lnSpc>
                <a:spcPct val="150000"/>
              </a:lnSpc>
              <a:buFont typeface="Wingdings" panose="05000000000000000000" pitchFamily="2" charset="2"/>
              <a:buChar char="ü"/>
            </a:pPr>
            <a:r>
              <a:rPr lang="en-US" altLang="zh-TW" sz="2000" dirty="0"/>
              <a:t>750 </a:t>
            </a:r>
            <a:r>
              <a:rPr lang="zh-TW" altLang="en-US" sz="2000" dirty="0"/>
              <a:t>小時的 </a:t>
            </a:r>
            <a:r>
              <a:rPr lang="en" altLang="zh-TW" sz="2000" dirty="0"/>
              <a:t>cache.t2micro </a:t>
            </a:r>
            <a:r>
              <a:rPr lang="zh-TW" altLang="en-US" sz="2000" dirty="0"/>
              <a:t>節點用量 </a:t>
            </a:r>
            <a:r>
              <a:rPr lang="en-US" altLang="zh-TW" sz="2000" dirty="0"/>
              <a:t>/ </a:t>
            </a:r>
            <a:r>
              <a:rPr lang="zh-TW" altLang="en-US" sz="2000" dirty="0"/>
              <a:t>一年</a:t>
            </a:r>
            <a:endParaRPr kumimoji="1" lang="en-US" altLang="zh-TW" sz="2000" dirty="0">
              <a:latin typeface="+mn-ea"/>
            </a:endParaRPr>
          </a:p>
          <a:p>
            <a:pPr>
              <a:lnSpc>
                <a:spcPct val="150000"/>
              </a:lnSpc>
            </a:pPr>
            <a:r>
              <a:rPr lang="zh-TW" altLang="en-US" sz="2400" dirty="0">
                <a:latin typeface="+mn-ea"/>
                <a:hlinkClick r:id="rId3"/>
              </a:rPr>
              <a:t>官方介紹</a:t>
            </a:r>
            <a:endParaRPr kumimoji="1" lang="zh-TW" altLang="en-US" sz="2400" dirty="0">
              <a:latin typeface="+mn-ea"/>
            </a:endParaRPr>
          </a:p>
        </p:txBody>
      </p:sp>
    </p:spTree>
    <p:extLst>
      <p:ext uri="{BB962C8B-B14F-4D97-AF65-F5344CB8AC3E}">
        <p14:creationId xmlns:p14="http://schemas.microsoft.com/office/powerpoint/2010/main" val="300736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B1D5E4-1CAC-E541-9E54-F6187A0E63B9}"/>
              </a:ext>
            </a:extLst>
          </p:cNvPr>
          <p:cNvSpPr>
            <a:spLocks noGrp="1"/>
          </p:cNvSpPr>
          <p:nvPr>
            <p:ph type="title"/>
          </p:nvPr>
        </p:nvSpPr>
        <p:spPr/>
        <p:txBody>
          <a:bodyPr/>
          <a:lstStyle/>
          <a:p>
            <a:r>
              <a:rPr lang="en" altLang="zh-TW" dirty="0"/>
              <a:t>Certificate Manager </a:t>
            </a:r>
            <a:endParaRPr kumimoji="1" lang="zh-TW" altLang="en-US" dirty="0"/>
          </a:p>
        </p:txBody>
      </p:sp>
      <p:sp>
        <p:nvSpPr>
          <p:cNvPr id="3" name="內容版面配置區 2">
            <a:extLst>
              <a:ext uri="{FF2B5EF4-FFF2-40B4-BE49-F238E27FC236}">
                <a16:creationId xmlns:a16="http://schemas.microsoft.com/office/drawing/2014/main" id="{292887D5-E007-BB49-B954-182C6F442B9D}"/>
              </a:ext>
            </a:extLst>
          </p:cNvPr>
          <p:cNvSpPr>
            <a:spLocks noGrp="1"/>
          </p:cNvSpPr>
          <p:nvPr>
            <p:ph idx="1"/>
          </p:nvPr>
        </p:nvSpPr>
        <p:spPr/>
        <p:txBody>
          <a:bodyPr>
            <a:normAutofit/>
          </a:bodyPr>
          <a:lstStyle/>
          <a:p>
            <a:pPr>
              <a:lnSpc>
                <a:spcPct val="150000"/>
              </a:lnSpc>
            </a:pPr>
            <a:r>
              <a:rPr lang="zh-TW" altLang="en-US" sz="2400" dirty="0"/>
              <a:t>網站使用 </a:t>
            </a:r>
            <a:r>
              <a:rPr lang="en" altLang="zh-TW" sz="2400" dirty="0"/>
              <a:t>HTTPS</a:t>
            </a:r>
            <a:r>
              <a:rPr lang="zh-TW" altLang="en-US" sz="2400" dirty="0"/>
              <a:t> 協定，需要 </a:t>
            </a:r>
            <a:r>
              <a:rPr lang="en" altLang="zh-TW" sz="2400" dirty="0"/>
              <a:t>SSL</a:t>
            </a:r>
            <a:r>
              <a:rPr lang="zh-TW" altLang="en-US" sz="2400" dirty="0"/>
              <a:t> 憑證。</a:t>
            </a:r>
            <a:endParaRPr lang="en-US" altLang="zh-TW" sz="2400" dirty="0"/>
          </a:p>
          <a:p>
            <a:pPr>
              <a:lnSpc>
                <a:spcPct val="150000"/>
              </a:lnSpc>
            </a:pPr>
            <a:r>
              <a:rPr lang="en" altLang="zh-TW" sz="2400" dirty="0"/>
              <a:t>AWS</a:t>
            </a:r>
            <a:r>
              <a:rPr lang="zh-TW" altLang="en-US" sz="2400" dirty="0"/>
              <a:t> 提供只要使用的服務是</a:t>
            </a:r>
            <a:r>
              <a:rPr lang="en" altLang="zh-TW" sz="2400" dirty="0"/>
              <a:t>Elastic Load Balancing</a:t>
            </a:r>
            <a:r>
              <a:rPr lang="zh-TW" altLang="en" sz="2400" dirty="0"/>
              <a:t>、</a:t>
            </a:r>
            <a:r>
              <a:rPr lang="en" altLang="zh-TW" sz="2400" dirty="0"/>
              <a:t>Amazon CloudFront </a:t>
            </a:r>
            <a:r>
              <a:rPr lang="zh-TW" altLang="en-US" sz="2400" dirty="0"/>
              <a:t>及 </a:t>
            </a:r>
            <a:r>
              <a:rPr lang="en" altLang="zh-TW" sz="2400" dirty="0"/>
              <a:t>Amazon API Gateway</a:t>
            </a:r>
            <a:r>
              <a:rPr lang="zh-TW" altLang="en-US" sz="2400" dirty="0"/>
              <a:t>這些整合型服務，都可以免費使用</a:t>
            </a:r>
            <a:r>
              <a:rPr lang="en" altLang="zh-TW" sz="2400" dirty="0"/>
              <a:t>AWS </a:t>
            </a:r>
            <a:r>
              <a:rPr lang="zh-TW" altLang="en-US" sz="2400" dirty="0"/>
              <a:t>的 </a:t>
            </a:r>
            <a:r>
              <a:rPr lang="en" altLang="zh-TW" sz="2400" dirty="0"/>
              <a:t>SSL </a:t>
            </a:r>
            <a:r>
              <a:rPr lang="zh-TW" altLang="en-US" sz="2400" dirty="0"/>
              <a:t>憑證，其他的</a:t>
            </a:r>
            <a:r>
              <a:rPr lang="en" altLang="zh-TW" sz="2400" dirty="0"/>
              <a:t>AWS</a:t>
            </a:r>
            <a:r>
              <a:rPr lang="zh-TW" altLang="en-US" sz="2400" dirty="0"/>
              <a:t>服務或是外部的就無法使用。</a:t>
            </a:r>
            <a:endParaRPr kumimoji="1" lang="en-US" altLang="zh-TW" sz="2400" dirty="0">
              <a:latin typeface="+mn-ea"/>
            </a:endParaRPr>
          </a:p>
          <a:p>
            <a:pPr>
              <a:lnSpc>
                <a:spcPct val="150000"/>
              </a:lnSpc>
            </a:pPr>
            <a:r>
              <a:rPr lang="zh-TW" altLang="en-US" sz="2400" dirty="0">
                <a:latin typeface="+mn-ea"/>
                <a:hlinkClick r:id="rId3"/>
              </a:rPr>
              <a:t>官方介紹</a:t>
            </a:r>
            <a:endParaRPr kumimoji="1" lang="zh-TW" altLang="en-US" sz="2400" dirty="0">
              <a:latin typeface="+mn-ea"/>
            </a:endParaRPr>
          </a:p>
        </p:txBody>
      </p:sp>
    </p:spTree>
    <p:extLst>
      <p:ext uri="{BB962C8B-B14F-4D97-AF65-F5344CB8AC3E}">
        <p14:creationId xmlns:p14="http://schemas.microsoft.com/office/powerpoint/2010/main" val="280019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1F291-A71E-4175-B6CE-5E10A6AC52B3}"/>
              </a:ext>
            </a:extLst>
          </p:cNvPr>
          <p:cNvSpPr>
            <a:spLocks noGrp="1"/>
          </p:cNvSpPr>
          <p:nvPr>
            <p:ph type="title"/>
          </p:nvPr>
        </p:nvSpPr>
        <p:spPr/>
        <p:txBody>
          <a:bodyPr/>
          <a:lstStyle/>
          <a:p>
            <a:r>
              <a:rPr lang="zh-TW" altLang="en-US" dirty="0"/>
              <a:t>目錄</a:t>
            </a:r>
          </a:p>
        </p:txBody>
      </p:sp>
      <p:sp>
        <p:nvSpPr>
          <p:cNvPr id="3" name="內容版面配置區 2">
            <a:extLst>
              <a:ext uri="{FF2B5EF4-FFF2-40B4-BE49-F238E27FC236}">
                <a16:creationId xmlns:a16="http://schemas.microsoft.com/office/drawing/2014/main" id="{2298AE75-398C-4899-914A-CD879C5B7A59}"/>
              </a:ext>
            </a:extLst>
          </p:cNvPr>
          <p:cNvSpPr>
            <a:spLocks noGrp="1"/>
          </p:cNvSpPr>
          <p:nvPr>
            <p:ph idx="1"/>
          </p:nvPr>
        </p:nvSpPr>
        <p:spPr/>
        <p:txBody>
          <a:bodyPr/>
          <a:lstStyle/>
          <a:p>
            <a:pPr>
              <a:lnSpc>
                <a:spcPct val="150000"/>
              </a:lnSpc>
            </a:pPr>
            <a:r>
              <a:rPr lang="en-US" altLang="zh-TW" dirty="0"/>
              <a:t>Introduction</a:t>
            </a:r>
          </a:p>
          <a:p>
            <a:pPr>
              <a:lnSpc>
                <a:spcPct val="150000"/>
              </a:lnSpc>
            </a:pPr>
            <a:r>
              <a:rPr lang="en-US" altLang="zh-TW" dirty="0"/>
              <a:t>Applying for an AWS account</a:t>
            </a:r>
          </a:p>
          <a:p>
            <a:pPr>
              <a:lnSpc>
                <a:spcPct val="150000"/>
              </a:lnSpc>
            </a:pPr>
            <a:r>
              <a:rPr lang="en-US" altLang="zh-TW" dirty="0"/>
              <a:t>AWS IoT</a:t>
            </a:r>
            <a:r>
              <a:rPr lang="zh-TW" altLang="en-US" dirty="0"/>
              <a:t>介紹</a:t>
            </a:r>
            <a:endParaRPr lang="en-US" altLang="zh-TW" dirty="0"/>
          </a:p>
          <a:p>
            <a:pPr marL="228600" lvl="1">
              <a:lnSpc>
                <a:spcPct val="150000"/>
              </a:lnSpc>
              <a:spcBef>
                <a:spcPts val="1000"/>
              </a:spcBef>
            </a:pPr>
            <a:r>
              <a:rPr lang="en-US" altLang="zh-TW" sz="2800" dirty="0"/>
              <a:t>Connect to AWS</a:t>
            </a:r>
          </a:p>
          <a:p>
            <a:pPr marL="228600" lvl="1">
              <a:lnSpc>
                <a:spcPct val="150000"/>
              </a:lnSpc>
              <a:spcBef>
                <a:spcPts val="1000"/>
              </a:spcBef>
            </a:pPr>
            <a:r>
              <a:rPr lang="zh-TW" altLang="en-US" sz="2800" dirty="0"/>
              <a:t>資料來源</a:t>
            </a:r>
            <a:endParaRPr lang="en-US" altLang="zh-TW" sz="2800" dirty="0"/>
          </a:p>
        </p:txBody>
      </p:sp>
    </p:spTree>
    <p:extLst>
      <p:ext uri="{BB962C8B-B14F-4D97-AF65-F5344CB8AC3E}">
        <p14:creationId xmlns:p14="http://schemas.microsoft.com/office/powerpoint/2010/main" val="3668908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2752F9-6177-E34C-A6F0-8E878EBEDB95}"/>
              </a:ext>
            </a:extLst>
          </p:cNvPr>
          <p:cNvSpPr>
            <a:spLocks noGrp="1"/>
          </p:cNvSpPr>
          <p:nvPr>
            <p:ph type="title"/>
          </p:nvPr>
        </p:nvSpPr>
        <p:spPr/>
        <p:txBody>
          <a:bodyPr/>
          <a:lstStyle/>
          <a:p>
            <a:r>
              <a:rPr kumimoji="1" lang="zh-TW" altLang="en-US" dirty="0"/>
              <a:t>提醒</a:t>
            </a:r>
          </a:p>
        </p:txBody>
      </p:sp>
      <p:sp>
        <p:nvSpPr>
          <p:cNvPr id="3" name="內容版面配置區 2">
            <a:extLst>
              <a:ext uri="{FF2B5EF4-FFF2-40B4-BE49-F238E27FC236}">
                <a16:creationId xmlns:a16="http://schemas.microsoft.com/office/drawing/2014/main" id="{9364FFC1-F070-504B-AE0E-94723BF29743}"/>
              </a:ext>
            </a:extLst>
          </p:cNvPr>
          <p:cNvSpPr>
            <a:spLocks noGrp="1"/>
          </p:cNvSpPr>
          <p:nvPr>
            <p:ph idx="1"/>
          </p:nvPr>
        </p:nvSpPr>
        <p:spPr/>
        <p:txBody>
          <a:bodyPr/>
          <a:lstStyle/>
          <a:p>
            <a:pPr marL="0" indent="0">
              <a:buNone/>
            </a:pPr>
            <a:r>
              <a:rPr kumimoji="1" lang="zh-TW" altLang="en-US" dirty="0"/>
              <a:t>原則上，以上提供的免費方案多數都以新註冊第一年為限，超過第一年後就不再免費，因此，若做完實驗沒有要再使該功能，請記得將運行的實例關閉，否則費用將持續累積。</a:t>
            </a:r>
          </a:p>
        </p:txBody>
      </p:sp>
    </p:spTree>
    <p:extLst>
      <p:ext uri="{BB962C8B-B14F-4D97-AF65-F5344CB8AC3E}">
        <p14:creationId xmlns:p14="http://schemas.microsoft.com/office/powerpoint/2010/main" val="59619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6FFF50-26B1-314C-AEBE-76355A0817D9}"/>
              </a:ext>
            </a:extLst>
          </p:cNvPr>
          <p:cNvSpPr>
            <a:spLocks noGrp="1"/>
          </p:cNvSpPr>
          <p:nvPr>
            <p:ph type="title"/>
          </p:nvPr>
        </p:nvSpPr>
        <p:spPr/>
        <p:txBody>
          <a:bodyPr/>
          <a:lstStyle/>
          <a:p>
            <a:r>
              <a:rPr kumimoji="1" lang="zh-TW" altLang="en-US" dirty="0"/>
              <a:t>帳單與成本管理首頁</a:t>
            </a:r>
          </a:p>
        </p:txBody>
      </p:sp>
      <p:pic>
        <p:nvPicPr>
          <p:cNvPr id="5" name="內容版面配置區 4">
            <a:extLst>
              <a:ext uri="{FF2B5EF4-FFF2-40B4-BE49-F238E27FC236}">
                <a16:creationId xmlns:a16="http://schemas.microsoft.com/office/drawing/2014/main" id="{096AB74E-0373-1E4A-A106-E4636E51CB8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989635" y="1436157"/>
            <a:ext cx="10212729" cy="5056718"/>
          </a:xfrm>
        </p:spPr>
      </p:pic>
    </p:spTree>
    <p:extLst>
      <p:ext uri="{BB962C8B-B14F-4D97-AF65-F5344CB8AC3E}">
        <p14:creationId xmlns:p14="http://schemas.microsoft.com/office/powerpoint/2010/main" val="4159878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6FFF50-26B1-314C-AEBE-76355A0817D9}"/>
              </a:ext>
            </a:extLst>
          </p:cNvPr>
          <p:cNvSpPr>
            <a:spLocks noGrp="1"/>
          </p:cNvSpPr>
          <p:nvPr>
            <p:ph type="title"/>
          </p:nvPr>
        </p:nvSpPr>
        <p:spPr/>
        <p:txBody>
          <a:bodyPr/>
          <a:lstStyle/>
          <a:p>
            <a:r>
              <a:rPr kumimoji="1" lang="zh-TW" altLang="en-US" dirty="0"/>
              <a:t>帳單</a:t>
            </a:r>
          </a:p>
        </p:txBody>
      </p:sp>
      <p:pic>
        <p:nvPicPr>
          <p:cNvPr id="5" name="內容版面配置區 4">
            <a:extLst>
              <a:ext uri="{FF2B5EF4-FFF2-40B4-BE49-F238E27FC236}">
                <a16:creationId xmlns:a16="http://schemas.microsoft.com/office/drawing/2014/main" id="{343771A9-5246-2749-87C5-66C67E428F5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005107" y="1444407"/>
            <a:ext cx="10181785" cy="5048468"/>
          </a:xfrm>
        </p:spPr>
      </p:pic>
    </p:spTree>
    <p:extLst>
      <p:ext uri="{BB962C8B-B14F-4D97-AF65-F5344CB8AC3E}">
        <p14:creationId xmlns:p14="http://schemas.microsoft.com/office/powerpoint/2010/main" val="2249905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6FFF50-26B1-314C-AEBE-76355A0817D9}"/>
              </a:ext>
            </a:extLst>
          </p:cNvPr>
          <p:cNvSpPr>
            <a:spLocks noGrp="1"/>
          </p:cNvSpPr>
          <p:nvPr>
            <p:ph type="title"/>
          </p:nvPr>
        </p:nvSpPr>
        <p:spPr/>
        <p:txBody>
          <a:bodyPr/>
          <a:lstStyle/>
          <a:p>
            <a:r>
              <a:rPr kumimoji="1" lang="zh-TW" altLang="en-US" dirty="0"/>
              <a:t>訂單與發票</a:t>
            </a:r>
          </a:p>
        </p:txBody>
      </p:sp>
      <p:pic>
        <p:nvPicPr>
          <p:cNvPr id="5" name="內容版面配置區 4">
            <a:extLst>
              <a:ext uri="{FF2B5EF4-FFF2-40B4-BE49-F238E27FC236}">
                <a16:creationId xmlns:a16="http://schemas.microsoft.com/office/drawing/2014/main" id="{A6FCA7BF-0D07-9444-BE29-6288A8CA183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978273" y="1439121"/>
            <a:ext cx="10235453" cy="5053754"/>
          </a:xfrm>
        </p:spPr>
      </p:pic>
    </p:spTree>
    <p:extLst>
      <p:ext uri="{BB962C8B-B14F-4D97-AF65-F5344CB8AC3E}">
        <p14:creationId xmlns:p14="http://schemas.microsoft.com/office/powerpoint/2010/main" val="3022312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4B6C411-F9F2-48A0-9D55-A691DC60F3DC}"/>
              </a:ext>
            </a:extLst>
          </p:cNvPr>
          <p:cNvSpPr>
            <a:spLocks noGrp="1"/>
          </p:cNvSpPr>
          <p:nvPr>
            <p:ph type="title"/>
          </p:nvPr>
        </p:nvSpPr>
        <p:spPr/>
        <p:txBody>
          <a:bodyPr/>
          <a:lstStyle/>
          <a:p>
            <a:r>
              <a:rPr lang="en-US" altLang="zh-TW" dirty="0"/>
              <a:t>Applying for an AWS account</a:t>
            </a:r>
            <a:endParaRPr lang="zh-TW" altLang="en-US" dirty="0"/>
          </a:p>
        </p:txBody>
      </p:sp>
      <p:sp>
        <p:nvSpPr>
          <p:cNvPr id="5" name="文字版面配置區 4">
            <a:extLst>
              <a:ext uri="{FF2B5EF4-FFF2-40B4-BE49-F238E27FC236}">
                <a16:creationId xmlns:a16="http://schemas.microsoft.com/office/drawing/2014/main" id="{F4589BCE-A14A-44D5-A398-49C4E5561F18}"/>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126733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AEB32A-D01C-4B3A-950C-DF7F64E79734}"/>
              </a:ext>
            </a:extLst>
          </p:cNvPr>
          <p:cNvSpPr>
            <a:spLocks noGrp="1"/>
          </p:cNvSpPr>
          <p:nvPr>
            <p:ph type="title"/>
          </p:nvPr>
        </p:nvSpPr>
        <p:spPr/>
        <p:txBody>
          <a:bodyPr/>
          <a:lstStyle/>
          <a:p>
            <a:r>
              <a:rPr lang="en-US" altLang="zh-TW" dirty="0"/>
              <a:t>Join AWS Educate</a:t>
            </a:r>
            <a:endParaRPr lang="zh-TW" altLang="en-US" dirty="0"/>
          </a:p>
        </p:txBody>
      </p:sp>
      <p:sp>
        <p:nvSpPr>
          <p:cNvPr id="3" name="內容版面配置區 2">
            <a:extLst>
              <a:ext uri="{FF2B5EF4-FFF2-40B4-BE49-F238E27FC236}">
                <a16:creationId xmlns:a16="http://schemas.microsoft.com/office/drawing/2014/main" id="{95BFE6EA-B802-445C-A353-2615AF01FCB0}"/>
              </a:ext>
            </a:extLst>
          </p:cNvPr>
          <p:cNvSpPr>
            <a:spLocks noGrp="1"/>
          </p:cNvSpPr>
          <p:nvPr>
            <p:ph idx="1"/>
          </p:nvPr>
        </p:nvSpPr>
        <p:spPr/>
        <p:txBody>
          <a:bodyPr>
            <a:normAutofit/>
          </a:bodyPr>
          <a:lstStyle/>
          <a:p>
            <a:pPr marL="457200" indent="-457200">
              <a:buFont typeface="+mj-lt"/>
              <a:buAutoNum type="arabicPeriod"/>
            </a:pPr>
            <a:r>
              <a:rPr lang="zh-TW" altLang="en-US" sz="2400" dirty="0"/>
              <a:t>到</a:t>
            </a:r>
            <a:r>
              <a:rPr lang="en-US" altLang="zh-TW" sz="2400" dirty="0"/>
              <a:t>AWS Educate</a:t>
            </a:r>
            <a:r>
              <a:rPr lang="zh-TW" altLang="en-US" sz="2400" dirty="0"/>
              <a:t>網址</a:t>
            </a:r>
            <a:r>
              <a:rPr lang="en-US" altLang="zh-TW" sz="2400" dirty="0">
                <a:hlinkClick r:id="rId3"/>
              </a:rPr>
              <a:t>https://aws.amazon.com/tw/education/awseducate/</a:t>
            </a:r>
            <a:r>
              <a:rPr lang="zh-TW" altLang="en-US" sz="2400" dirty="0"/>
              <a:t>註冊。</a:t>
            </a:r>
            <a:endParaRPr lang="en-US" altLang="zh-TW" sz="2400" dirty="0"/>
          </a:p>
          <a:p>
            <a:endParaRPr lang="zh-TW" altLang="en-US" sz="2400" dirty="0"/>
          </a:p>
        </p:txBody>
      </p:sp>
      <p:pic>
        <p:nvPicPr>
          <p:cNvPr id="5" name="圖片 4">
            <a:extLst>
              <a:ext uri="{FF2B5EF4-FFF2-40B4-BE49-F238E27FC236}">
                <a16:creationId xmlns:a16="http://schemas.microsoft.com/office/drawing/2014/main" id="{F6720E60-8A15-42E5-91FF-5C73FFD8ACC5}"/>
              </a:ext>
            </a:extLst>
          </p:cNvPr>
          <p:cNvPicPr>
            <a:picLocks noChangeAspect="1"/>
          </p:cNvPicPr>
          <p:nvPr/>
        </p:nvPicPr>
        <p:blipFill rotWithShape="1">
          <a:blip r:embed="rId4"/>
          <a:srcRect b="36950"/>
          <a:stretch/>
        </p:blipFill>
        <p:spPr>
          <a:xfrm>
            <a:off x="1187753" y="2338387"/>
            <a:ext cx="9816494" cy="3838576"/>
          </a:xfrm>
          <a:prstGeom prst="rect">
            <a:avLst/>
          </a:prstGeom>
        </p:spPr>
      </p:pic>
      <p:sp>
        <p:nvSpPr>
          <p:cNvPr id="6" name="矩形 5">
            <a:extLst>
              <a:ext uri="{FF2B5EF4-FFF2-40B4-BE49-F238E27FC236}">
                <a16:creationId xmlns:a16="http://schemas.microsoft.com/office/drawing/2014/main" id="{6DCB78E3-4DE5-4D6D-85EA-6361DCC46EA8}"/>
              </a:ext>
            </a:extLst>
          </p:cNvPr>
          <p:cNvSpPr/>
          <p:nvPr/>
        </p:nvSpPr>
        <p:spPr>
          <a:xfrm>
            <a:off x="1657350" y="5291180"/>
            <a:ext cx="2190750" cy="3064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形 6" descr="手背向前食指朝右指索引">
            <a:extLst>
              <a:ext uri="{FF2B5EF4-FFF2-40B4-BE49-F238E27FC236}">
                <a16:creationId xmlns:a16="http://schemas.microsoft.com/office/drawing/2014/main" id="{B2F37F85-4628-4E10-9EAC-32A5CCD2EC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875376" y="5164513"/>
            <a:ext cx="722644" cy="722644"/>
          </a:xfrm>
          <a:prstGeom prst="rect">
            <a:avLst/>
          </a:prstGeom>
        </p:spPr>
      </p:pic>
    </p:spTree>
    <p:extLst>
      <p:ext uri="{BB962C8B-B14F-4D97-AF65-F5344CB8AC3E}">
        <p14:creationId xmlns:p14="http://schemas.microsoft.com/office/powerpoint/2010/main" val="41664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AEB32A-D01C-4B3A-950C-DF7F64E79734}"/>
              </a:ext>
            </a:extLst>
          </p:cNvPr>
          <p:cNvSpPr>
            <a:spLocks noGrp="1"/>
          </p:cNvSpPr>
          <p:nvPr>
            <p:ph type="title"/>
          </p:nvPr>
        </p:nvSpPr>
        <p:spPr/>
        <p:txBody>
          <a:bodyPr/>
          <a:lstStyle/>
          <a:p>
            <a:r>
              <a:rPr lang="en-US" altLang="zh-TW" dirty="0"/>
              <a:t>Choose your role</a:t>
            </a:r>
            <a:endParaRPr lang="zh-TW" altLang="en-US" dirty="0"/>
          </a:p>
        </p:txBody>
      </p:sp>
      <p:pic>
        <p:nvPicPr>
          <p:cNvPr id="13" name="內容版面配置區 12">
            <a:extLst>
              <a:ext uri="{FF2B5EF4-FFF2-40B4-BE49-F238E27FC236}">
                <a16:creationId xmlns:a16="http://schemas.microsoft.com/office/drawing/2014/main" id="{4F3C01DB-9E3C-4A33-AC21-B84DE0A68798}"/>
              </a:ext>
            </a:extLst>
          </p:cNvPr>
          <p:cNvPicPr>
            <a:picLocks noGrp="1" noChangeAspect="1"/>
          </p:cNvPicPr>
          <p:nvPr>
            <p:ph idx="1"/>
          </p:nvPr>
        </p:nvPicPr>
        <p:blipFill>
          <a:blip r:embed="rId3"/>
          <a:stretch>
            <a:fillRect/>
          </a:stretch>
        </p:blipFill>
        <p:spPr>
          <a:xfrm>
            <a:off x="1717119" y="1499390"/>
            <a:ext cx="8891110" cy="4685381"/>
          </a:xfrm>
          <a:prstGeom prst="rect">
            <a:avLst/>
          </a:prstGeom>
        </p:spPr>
      </p:pic>
      <p:sp>
        <p:nvSpPr>
          <p:cNvPr id="14" name="矩形 13">
            <a:extLst>
              <a:ext uri="{FF2B5EF4-FFF2-40B4-BE49-F238E27FC236}">
                <a16:creationId xmlns:a16="http://schemas.microsoft.com/office/drawing/2014/main" id="{1125D08A-DA87-4D2F-A4FF-41A0F6508BED}"/>
              </a:ext>
            </a:extLst>
          </p:cNvPr>
          <p:cNvSpPr/>
          <p:nvPr/>
        </p:nvSpPr>
        <p:spPr>
          <a:xfrm>
            <a:off x="3414713" y="2940053"/>
            <a:ext cx="2771775" cy="6175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形 4" descr="手背向前食指朝右指索引">
            <a:extLst>
              <a:ext uri="{FF2B5EF4-FFF2-40B4-BE49-F238E27FC236}">
                <a16:creationId xmlns:a16="http://schemas.microsoft.com/office/drawing/2014/main" id="{25652083-14D5-4578-ABF8-86D4DD2630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230732" y="2940052"/>
            <a:ext cx="722644" cy="722644"/>
          </a:xfrm>
          <a:prstGeom prst="rect">
            <a:avLst/>
          </a:prstGeom>
        </p:spPr>
      </p:pic>
    </p:spTree>
    <p:extLst>
      <p:ext uri="{BB962C8B-B14F-4D97-AF65-F5344CB8AC3E}">
        <p14:creationId xmlns:p14="http://schemas.microsoft.com/office/powerpoint/2010/main" val="1085018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內容版面配置區 19">
            <a:extLst>
              <a:ext uri="{FF2B5EF4-FFF2-40B4-BE49-F238E27FC236}">
                <a16:creationId xmlns:a16="http://schemas.microsoft.com/office/drawing/2014/main" id="{93E3221A-5D8F-4A0A-874C-F84B923CF44F}"/>
              </a:ext>
            </a:extLst>
          </p:cNvPr>
          <p:cNvPicPr>
            <a:picLocks noGrp="1" noChangeAspect="1"/>
          </p:cNvPicPr>
          <p:nvPr>
            <p:ph idx="1"/>
          </p:nvPr>
        </p:nvPicPr>
        <p:blipFill rotWithShape="1">
          <a:blip r:embed="rId3"/>
          <a:srcRect l="2250" r="1125"/>
          <a:stretch/>
        </p:blipFill>
        <p:spPr>
          <a:xfrm>
            <a:off x="1262073" y="1450312"/>
            <a:ext cx="9691980" cy="4907202"/>
          </a:xfrm>
          <a:prstGeom prst="rect">
            <a:avLst/>
          </a:prstGeom>
        </p:spPr>
      </p:pic>
      <p:sp>
        <p:nvSpPr>
          <p:cNvPr id="2" name="標題 1">
            <a:extLst>
              <a:ext uri="{FF2B5EF4-FFF2-40B4-BE49-F238E27FC236}">
                <a16:creationId xmlns:a16="http://schemas.microsoft.com/office/drawing/2014/main" id="{7F463445-743A-46A2-A743-C98EBC8B95ED}"/>
              </a:ext>
            </a:extLst>
          </p:cNvPr>
          <p:cNvSpPr>
            <a:spLocks noGrp="1"/>
          </p:cNvSpPr>
          <p:nvPr>
            <p:ph type="title"/>
          </p:nvPr>
        </p:nvSpPr>
        <p:spPr/>
        <p:txBody>
          <a:bodyPr>
            <a:normAutofit/>
          </a:bodyPr>
          <a:lstStyle/>
          <a:p>
            <a:r>
              <a:rPr lang="en-US" altLang="zh-TW" dirty="0"/>
              <a:t>Personal Information</a:t>
            </a:r>
            <a:endParaRPr lang="zh-TW" altLang="en-US" dirty="0"/>
          </a:p>
        </p:txBody>
      </p:sp>
      <p:sp>
        <p:nvSpPr>
          <p:cNvPr id="6" name="矩形 5">
            <a:extLst>
              <a:ext uri="{FF2B5EF4-FFF2-40B4-BE49-F238E27FC236}">
                <a16:creationId xmlns:a16="http://schemas.microsoft.com/office/drawing/2014/main" id="{46DE600A-D92C-4C73-B072-92220B713B23}"/>
              </a:ext>
            </a:extLst>
          </p:cNvPr>
          <p:cNvSpPr/>
          <p:nvPr/>
        </p:nvSpPr>
        <p:spPr>
          <a:xfrm>
            <a:off x="5639202" y="6021572"/>
            <a:ext cx="878746" cy="3357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24C297D9-FD0E-4823-AF47-84A54CBCAFDE}"/>
              </a:ext>
            </a:extLst>
          </p:cNvPr>
          <p:cNvSpPr/>
          <p:nvPr/>
        </p:nvSpPr>
        <p:spPr>
          <a:xfrm>
            <a:off x="5258742" y="5270981"/>
            <a:ext cx="837257" cy="3162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9A6764CA-4298-441F-BA34-6022365356D4}"/>
              </a:ext>
            </a:extLst>
          </p:cNvPr>
          <p:cNvSpPr txBox="1"/>
          <p:nvPr/>
        </p:nvSpPr>
        <p:spPr>
          <a:xfrm>
            <a:off x="3674360" y="3142976"/>
            <a:ext cx="1401346" cy="338554"/>
          </a:xfrm>
          <a:prstGeom prst="rect">
            <a:avLst/>
          </a:prstGeom>
          <a:noFill/>
        </p:spPr>
        <p:txBody>
          <a:bodyPr wrap="none" rtlCol="0">
            <a:spAutoFit/>
          </a:bodyPr>
          <a:lstStyle/>
          <a:p>
            <a:r>
              <a:rPr lang="en-US" altLang="zh-TW" sz="1600" dirty="0">
                <a:solidFill>
                  <a:srgbClr val="FF0000"/>
                </a:solidFill>
              </a:rPr>
              <a:t>ex: Xiao-Ming</a:t>
            </a:r>
            <a:endParaRPr lang="en-US" altLang="zh-TW" sz="1600" dirty="0">
              <a:solidFill>
                <a:srgbClr val="FF0000"/>
              </a:solidFill>
              <a:hlinkClick r:id="rId4">
                <a:extLst>
                  <a:ext uri="{A12FA001-AC4F-418D-AE19-62706E023703}">
                    <ahyp:hlinkClr xmlns:ahyp="http://schemas.microsoft.com/office/drawing/2018/hyperlinkcolor" val="tx"/>
                  </a:ext>
                </a:extLst>
              </a:hlinkClick>
            </a:endParaRPr>
          </a:p>
        </p:txBody>
      </p:sp>
      <p:sp>
        <p:nvSpPr>
          <p:cNvPr id="10" name="文字方塊 9">
            <a:extLst>
              <a:ext uri="{FF2B5EF4-FFF2-40B4-BE49-F238E27FC236}">
                <a16:creationId xmlns:a16="http://schemas.microsoft.com/office/drawing/2014/main" id="{07BD0943-1AEC-4B51-89A1-DC72325D242C}"/>
              </a:ext>
            </a:extLst>
          </p:cNvPr>
          <p:cNvSpPr txBox="1"/>
          <p:nvPr/>
        </p:nvSpPr>
        <p:spPr>
          <a:xfrm>
            <a:off x="3093719" y="2466366"/>
            <a:ext cx="3300904" cy="338554"/>
          </a:xfrm>
          <a:prstGeom prst="rect">
            <a:avLst/>
          </a:prstGeom>
          <a:noFill/>
        </p:spPr>
        <p:txBody>
          <a:bodyPr wrap="none" rtlCol="0">
            <a:spAutoFit/>
          </a:bodyPr>
          <a:lstStyle/>
          <a:p>
            <a:r>
              <a:rPr lang="en-US" altLang="zh-TW" sz="1600" dirty="0">
                <a:solidFill>
                  <a:srgbClr val="FF0000"/>
                </a:solidFill>
              </a:rPr>
              <a:t>ex: National Chung Cheng University</a:t>
            </a:r>
            <a:endParaRPr lang="en-US" altLang="zh-TW" sz="1600" dirty="0">
              <a:solidFill>
                <a:srgbClr val="FF0000"/>
              </a:solidFill>
              <a:hlinkClick r:id="rId4">
                <a:extLst>
                  <a:ext uri="{A12FA001-AC4F-418D-AE19-62706E023703}">
                    <ahyp:hlinkClr xmlns:ahyp="http://schemas.microsoft.com/office/drawing/2018/hyperlinkcolor" val="tx"/>
                  </a:ext>
                </a:extLst>
              </a:hlinkClick>
            </a:endParaRPr>
          </a:p>
        </p:txBody>
      </p:sp>
      <p:sp>
        <p:nvSpPr>
          <p:cNvPr id="11" name="文字方塊 10">
            <a:extLst>
              <a:ext uri="{FF2B5EF4-FFF2-40B4-BE49-F238E27FC236}">
                <a16:creationId xmlns:a16="http://schemas.microsoft.com/office/drawing/2014/main" id="{07BEDBA0-93C9-4748-8687-EF123CED0865}"/>
              </a:ext>
            </a:extLst>
          </p:cNvPr>
          <p:cNvSpPr txBox="1"/>
          <p:nvPr/>
        </p:nvSpPr>
        <p:spPr>
          <a:xfrm>
            <a:off x="3428324" y="3580599"/>
            <a:ext cx="2387192" cy="338554"/>
          </a:xfrm>
          <a:prstGeom prst="rect">
            <a:avLst/>
          </a:prstGeom>
          <a:noFill/>
        </p:spPr>
        <p:txBody>
          <a:bodyPr wrap="none" rtlCol="0">
            <a:spAutoFit/>
          </a:bodyPr>
          <a:lstStyle/>
          <a:p>
            <a:r>
              <a:rPr lang="zh-TW" altLang="en-US" sz="1600" dirty="0">
                <a:solidFill>
                  <a:srgbClr val="FF0000"/>
                </a:solidFill>
              </a:rPr>
              <a:t>這裡一定要填學校</a:t>
            </a:r>
            <a:r>
              <a:rPr lang="en-US" altLang="zh-TW" sz="1600" dirty="0">
                <a:solidFill>
                  <a:srgbClr val="FF0000"/>
                </a:solidFill>
              </a:rPr>
              <a:t>E-mail</a:t>
            </a:r>
            <a:endParaRPr lang="en-US" altLang="zh-TW" sz="1600" dirty="0">
              <a:solidFill>
                <a:srgbClr val="FF0000"/>
              </a:solidFill>
              <a:hlinkClick r:id="rId4">
                <a:extLst>
                  <a:ext uri="{A12FA001-AC4F-418D-AE19-62706E023703}">
                    <ahyp:hlinkClr xmlns:ahyp="http://schemas.microsoft.com/office/drawing/2018/hyperlinkcolor" val="tx"/>
                  </a:ext>
                </a:extLst>
              </a:hlinkClick>
            </a:endParaRPr>
          </a:p>
        </p:txBody>
      </p:sp>
      <p:sp>
        <p:nvSpPr>
          <p:cNvPr id="12" name="文字方塊 11">
            <a:extLst>
              <a:ext uri="{FF2B5EF4-FFF2-40B4-BE49-F238E27FC236}">
                <a16:creationId xmlns:a16="http://schemas.microsoft.com/office/drawing/2014/main" id="{4B4017E3-4578-4CF3-81DF-F546CC3D3DAB}"/>
              </a:ext>
            </a:extLst>
          </p:cNvPr>
          <p:cNvSpPr txBox="1"/>
          <p:nvPr/>
        </p:nvSpPr>
        <p:spPr>
          <a:xfrm>
            <a:off x="6635989" y="3142976"/>
            <a:ext cx="958019" cy="338554"/>
          </a:xfrm>
          <a:prstGeom prst="rect">
            <a:avLst/>
          </a:prstGeom>
          <a:noFill/>
        </p:spPr>
        <p:txBody>
          <a:bodyPr wrap="none" rtlCol="0">
            <a:spAutoFit/>
          </a:bodyPr>
          <a:lstStyle/>
          <a:p>
            <a:r>
              <a:rPr lang="en-US" altLang="zh-TW" sz="1600" dirty="0">
                <a:solidFill>
                  <a:srgbClr val="FF0000"/>
                </a:solidFill>
              </a:rPr>
              <a:t>ex: Wang</a:t>
            </a:r>
            <a:endParaRPr lang="en-US" altLang="zh-TW" sz="1600" dirty="0">
              <a:solidFill>
                <a:srgbClr val="FF0000"/>
              </a:solidFill>
              <a:hlinkClick r:id="rId4">
                <a:extLst>
                  <a:ext uri="{A12FA001-AC4F-418D-AE19-62706E023703}">
                    <ahyp:hlinkClr xmlns:ahyp="http://schemas.microsoft.com/office/drawing/2018/hyperlinkcolor" val="tx"/>
                  </a:ext>
                </a:extLst>
              </a:hlinkClick>
            </a:endParaRPr>
          </a:p>
        </p:txBody>
      </p:sp>
      <p:sp>
        <p:nvSpPr>
          <p:cNvPr id="13" name="文字方塊 12">
            <a:extLst>
              <a:ext uri="{FF2B5EF4-FFF2-40B4-BE49-F238E27FC236}">
                <a16:creationId xmlns:a16="http://schemas.microsoft.com/office/drawing/2014/main" id="{32FA27A0-FFA7-4631-8436-BD4AB11B0280}"/>
              </a:ext>
            </a:extLst>
          </p:cNvPr>
          <p:cNvSpPr txBox="1"/>
          <p:nvPr/>
        </p:nvSpPr>
        <p:spPr>
          <a:xfrm>
            <a:off x="8040985" y="3668529"/>
            <a:ext cx="898003" cy="338554"/>
          </a:xfrm>
          <a:prstGeom prst="rect">
            <a:avLst/>
          </a:prstGeom>
          <a:noFill/>
        </p:spPr>
        <p:txBody>
          <a:bodyPr wrap="none" rtlCol="0">
            <a:spAutoFit/>
          </a:bodyPr>
          <a:lstStyle/>
          <a:p>
            <a:r>
              <a:rPr lang="en-US" altLang="zh-TW" sz="1600" dirty="0">
                <a:solidFill>
                  <a:srgbClr val="FF0000"/>
                </a:solidFill>
              </a:rPr>
              <a:t>ex: 2021</a:t>
            </a:r>
            <a:endParaRPr lang="en-US" altLang="zh-TW" sz="1600" dirty="0">
              <a:solidFill>
                <a:srgbClr val="FF0000"/>
              </a:solidFill>
              <a:hlinkClick r:id="rId4">
                <a:extLst>
                  <a:ext uri="{A12FA001-AC4F-418D-AE19-62706E023703}">
                    <ahyp:hlinkClr xmlns:ahyp="http://schemas.microsoft.com/office/drawing/2018/hyperlinkcolor" val="tx"/>
                  </a:ext>
                </a:extLst>
              </a:hlinkClick>
            </a:endParaRPr>
          </a:p>
        </p:txBody>
      </p:sp>
      <p:sp>
        <p:nvSpPr>
          <p:cNvPr id="14" name="文字方塊 13">
            <a:extLst>
              <a:ext uri="{FF2B5EF4-FFF2-40B4-BE49-F238E27FC236}">
                <a16:creationId xmlns:a16="http://schemas.microsoft.com/office/drawing/2014/main" id="{54FF7703-5ADC-4207-820B-8C02A5A5A37B}"/>
              </a:ext>
            </a:extLst>
          </p:cNvPr>
          <p:cNvSpPr txBox="1"/>
          <p:nvPr/>
        </p:nvSpPr>
        <p:spPr>
          <a:xfrm>
            <a:off x="6697063" y="3665919"/>
            <a:ext cx="692818" cy="338554"/>
          </a:xfrm>
          <a:prstGeom prst="rect">
            <a:avLst/>
          </a:prstGeom>
          <a:noFill/>
        </p:spPr>
        <p:txBody>
          <a:bodyPr wrap="none" rtlCol="0">
            <a:spAutoFit/>
          </a:bodyPr>
          <a:lstStyle/>
          <a:p>
            <a:r>
              <a:rPr lang="en-US" altLang="zh-TW" sz="1600" dirty="0">
                <a:solidFill>
                  <a:srgbClr val="FF0000"/>
                </a:solidFill>
              </a:rPr>
              <a:t>ex: 06</a:t>
            </a:r>
            <a:endParaRPr lang="en-US" altLang="zh-TW" sz="1600" dirty="0">
              <a:solidFill>
                <a:srgbClr val="FF0000"/>
              </a:solidFill>
              <a:hlinkClick r:id="rId4">
                <a:extLst>
                  <a:ext uri="{A12FA001-AC4F-418D-AE19-62706E023703}">
                    <ahyp:hlinkClr xmlns:ahyp="http://schemas.microsoft.com/office/drawing/2018/hyperlinkcolor" val="tx"/>
                  </a:ext>
                </a:extLst>
              </a:hlinkClick>
            </a:endParaRPr>
          </a:p>
        </p:txBody>
      </p:sp>
      <p:sp>
        <p:nvSpPr>
          <p:cNvPr id="15" name="文字方塊 14">
            <a:extLst>
              <a:ext uri="{FF2B5EF4-FFF2-40B4-BE49-F238E27FC236}">
                <a16:creationId xmlns:a16="http://schemas.microsoft.com/office/drawing/2014/main" id="{FE1ADE01-05BC-46E6-9776-0676BA53C6AF}"/>
              </a:ext>
            </a:extLst>
          </p:cNvPr>
          <p:cNvSpPr txBox="1"/>
          <p:nvPr/>
        </p:nvSpPr>
        <p:spPr>
          <a:xfrm>
            <a:off x="3682215" y="3992441"/>
            <a:ext cx="692818" cy="338554"/>
          </a:xfrm>
          <a:prstGeom prst="rect">
            <a:avLst/>
          </a:prstGeom>
          <a:noFill/>
        </p:spPr>
        <p:txBody>
          <a:bodyPr wrap="none" rtlCol="0">
            <a:spAutoFit/>
          </a:bodyPr>
          <a:lstStyle/>
          <a:p>
            <a:r>
              <a:rPr lang="en-US" altLang="zh-TW" sz="1600" dirty="0">
                <a:solidFill>
                  <a:srgbClr val="FF0000"/>
                </a:solidFill>
              </a:rPr>
              <a:t>ex: 03</a:t>
            </a:r>
            <a:endParaRPr lang="en-US" altLang="zh-TW" sz="1600" dirty="0">
              <a:solidFill>
                <a:srgbClr val="FF0000"/>
              </a:solidFill>
              <a:hlinkClick r:id="rId4">
                <a:extLst>
                  <a:ext uri="{A12FA001-AC4F-418D-AE19-62706E023703}">
                    <ahyp:hlinkClr xmlns:ahyp="http://schemas.microsoft.com/office/drawing/2018/hyperlinkcolor" val="tx"/>
                  </a:ext>
                </a:extLst>
              </a:hlinkClick>
            </a:endParaRPr>
          </a:p>
        </p:txBody>
      </p:sp>
      <p:sp>
        <p:nvSpPr>
          <p:cNvPr id="16" name="文字方塊 15">
            <a:extLst>
              <a:ext uri="{FF2B5EF4-FFF2-40B4-BE49-F238E27FC236}">
                <a16:creationId xmlns:a16="http://schemas.microsoft.com/office/drawing/2014/main" id="{C2FB8730-D96F-4F9E-813E-252BD5D24C39}"/>
              </a:ext>
            </a:extLst>
          </p:cNvPr>
          <p:cNvSpPr txBox="1"/>
          <p:nvPr/>
        </p:nvSpPr>
        <p:spPr>
          <a:xfrm>
            <a:off x="7090287" y="3986958"/>
            <a:ext cx="1443024" cy="338554"/>
          </a:xfrm>
          <a:prstGeom prst="rect">
            <a:avLst/>
          </a:prstGeom>
          <a:noFill/>
        </p:spPr>
        <p:txBody>
          <a:bodyPr wrap="none" rtlCol="0">
            <a:spAutoFit/>
          </a:bodyPr>
          <a:lstStyle/>
          <a:p>
            <a:r>
              <a:rPr lang="zh-TW" altLang="en-US" sz="1600" dirty="0">
                <a:solidFill>
                  <a:srgbClr val="FF0000"/>
                </a:solidFill>
              </a:rPr>
              <a:t>← 這裡不必填</a:t>
            </a:r>
            <a:endParaRPr lang="en-US" altLang="zh-TW" sz="1600" dirty="0">
              <a:solidFill>
                <a:srgbClr val="FF0000"/>
              </a:solidFill>
              <a:hlinkClick r:id="rId4">
                <a:extLst>
                  <a:ext uri="{A12FA001-AC4F-418D-AE19-62706E023703}">
                    <ahyp:hlinkClr xmlns:ahyp="http://schemas.microsoft.com/office/drawing/2018/hyperlinkcolor" val="tx"/>
                  </a:ext>
                </a:extLst>
              </a:hlinkClick>
            </a:endParaRPr>
          </a:p>
        </p:txBody>
      </p:sp>
      <p:sp>
        <p:nvSpPr>
          <p:cNvPr id="17" name="文字方塊 16">
            <a:extLst>
              <a:ext uri="{FF2B5EF4-FFF2-40B4-BE49-F238E27FC236}">
                <a16:creationId xmlns:a16="http://schemas.microsoft.com/office/drawing/2014/main" id="{656E0A1A-3CA5-430E-BBB0-C6AC6D053A07}"/>
              </a:ext>
            </a:extLst>
          </p:cNvPr>
          <p:cNvSpPr txBox="1"/>
          <p:nvPr/>
        </p:nvSpPr>
        <p:spPr>
          <a:xfrm>
            <a:off x="6635989" y="2720655"/>
            <a:ext cx="1085169" cy="338554"/>
          </a:xfrm>
          <a:prstGeom prst="rect">
            <a:avLst/>
          </a:prstGeom>
          <a:noFill/>
        </p:spPr>
        <p:txBody>
          <a:bodyPr wrap="none" rtlCol="0">
            <a:spAutoFit/>
          </a:bodyPr>
          <a:lstStyle/>
          <a:p>
            <a:r>
              <a:rPr lang="en-US" altLang="zh-TW" sz="1600" dirty="0">
                <a:solidFill>
                  <a:srgbClr val="FF0000"/>
                </a:solidFill>
              </a:rPr>
              <a:t>ex: Taiwan</a:t>
            </a:r>
            <a:endParaRPr lang="en-US" altLang="zh-TW" sz="1600" dirty="0">
              <a:solidFill>
                <a:srgbClr val="FF0000"/>
              </a:solidFill>
              <a:hlinkClick r:id="rId4">
                <a:extLst>
                  <a:ext uri="{A12FA001-AC4F-418D-AE19-62706E023703}">
                    <ahyp:hlinkClr xmlns:ahyp="http://schemas.microsoft.com/office/drawing/2018/hyperlinkcolor" val="tx"/>
                  </a:ext>
                </a:extLst>
              </a:hlinkClick>
            </a:endParaRPr>
          </a:p>
        </p:txBody>
      </p:sp>
      <p:sp>
        <p:nvSpPr>
          <p:cNvPr id="22" name="文字方塊 21">
            <a:extLst>
              <a:ext uri="{FF2B5EF4-FFF2-40B4-BE49-F238E27FC236}">
                <a16:creationId xmlns:a16="http://schemas.microsoft.com/office/drawing/2014/main" id="{380B7AAA-9BEA-4AC9-8695-36E046CF169F}"/>
              </a:ext>
            </a:extLst>
          </p:cNvPr>
          <p:cNvSpPr txBox="1"/>
          <p:nvPr/>
        </p:nvSpPr>
        <p:spPr>
          <a:xfrm>
            <a:off x="5187625" y="3992441"/>
            <a:ext cx="692818" cy="338554"/>
          </a:xfrm>
          <a:prstGeom prst="rect">
            <a:avLst/>
          </a:prstGeom>
          <a:noFill/>
        </p:spPr>
        <p:txBody>
          <a:bodyPr wrap="none" rtlCol="0">
            <a:spAutoFit/>
          </a:bodyPr>
          <a:lstStyle/>
          <a:p>
            <a:r>
              <a:rPr lang="en-US" altLang="zh-TW" sz="1600" dirty="0">
                <a:solidFill>
                  <a:srgbClr val="FF0000"/>
                </a:solidFill>
              </a:rPr>
              <a:t>ex: 12</a:t>
            </a:r>
            <a:endParaRPr lang="en-US" altLang="zh-TW" sz="1600" dirty="0">
              <a:solidFill>
                <a:srgbClr val="FF0000"/>
              </a:solidFill>
              <a:hlinkClick r:id="rId4">
                <a:extLst>
                  <a:ext uri="{A12FA001-AC4F-418D-AE19-62706E023703}">
                    <ahyp:hlinkClr xmlns:ahyp="http://schemas.microsoft.com/office/drawing/2018/hyperlinkcolor" val="tx"/>
                  </a:ext>
                </a:extLst>
              </a:hlinkClick>
            </a:endParaRPr>
          </a:p>
        </p:txBody>
      </p:sp>
      <p:grpSp>
        <p:nvGrpSpPr>
          <p:cNvPr id="4" name="群組 3">
            <a:extLst>
              <a:ext uri="{FF2B5EF4-FFF2-40B4-BE49-F238E27FC236}">
                <a16:creationId xmlns:a16="http://schemas.microsoft.com/office/drawing/2014/main" id="{07642DBE-49FC-4B54-90AA-5A92758078B3}"/>
              </a:ext>
            </a:extLst>
          </p:cNvPr>
          <p:cNvGrpSpPr/>
          <p:nvPr/>
        </p:nvGrpSpPr>
        <p:grpSpPr>
          <a:xfrm flipH="1">
            <a:off x="6181803" y="5157464"/>
            <a:ext cx="722644" cy="722644"/>
            <a:chOff x="4536098" y="5059673"/>
            <a:chExt cx="722644" cy="722644"/>
          </a:xfrm>
        </p:grpSpPr>
        <p:pic>
          <p:nvPicPr>
            <p:cNvPr id="18" name="圖形 17" descr="手背向前食指朝右指索引">
              <a:extLst>
                <a:ext uri="{FF2B5EF4-FFF2-40B4-BE49-F238E27FC236}">
                  <a16:creationId xmlns:a16="http://schemas.microsoft.com/office/drawing/2014/main" id="{6A853F00-44C6-4240-8245-E0B97670F4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6098" y="5059673"/>
              <a:ext cx="722644" cy="722644"/>
            </a:xfrm>
            <a:prstGeom prst="rect">
              <a:avLst/>
            </a:prstGeom>
          </p:spPr>
        </p:pic>
        <p:sp>
          <p:nvSpPr>
            <p:cNvPr id="3" name="文字方塊 2">
              <a:extLst>
                <a:ext uri="{FF2B5EF4-FFF2-40B4-BE49-F238E27FC236}">
                  <a16:creationId xmlns:a16="http://schemas.microsoft.com/office/drawing/2014/main" id="{44118405-32D4-4F93-9431-B1188F201D28}"/>
                </a:ext>
              </a:extLst>
            </p:cNvPr>
            <p:cNvSpPr txBox="1"/>
            <p:nvPr/>
          </p:nvSpPr>
          <p:spPr>
            <a:xfrm>
              <a:off x="4644729" y="5220964"/>
              <a:ext cx="338554" cy="461665"/>
            </a:xfrm>
            <a:prstGeom prst="rect">
              <a:avLst/>
            </a:prstGeom>
            <a:noFill/>
          </p:spPr>
          <p:txBody>
            <a:bodyPr wrap="none" rtlCol="0">
              <a:spAutoFit/>
            </a:bodyPr>
            <a:lstStyle/>
            <a:p>
              <a:r>
                <a:rPr lang="en-US" altLang="zh-TW" sz="2400" dirty="0">
                  <a:solidFill>
                    <a:schemeClr val="bg1"/>
                  </a:solidFill>
                </a:rPr>
                <a:t>1</a:t>
              </a:r>
              <a:endParaRPr lang="zh-TW" altLang="en-US" sz="2400" dirty="0">
                <a:solidFill>
                  <a:schemeClr val="bg1"/>
                </a:solidFill>
              </a:endParaRPr>
            </a:p>
          </p:txBody>
        </p:sp>
      </p:grpSp>
      <p:grpSp>
        <p:nvGrpSpPr>
          <p:cNvPr id="9" name="群組 8">
            <a:extLst>
              <a:ext uri="{FF2B5EF4-FFF2-40B4-BE49-F238E27FC236}">
                <a16:creationId xmlns:a16="http://schemas.microsoft.com/office/drawing/2014/main" id="{875A2A32-B65D-46BF-AA73-156AD8B6232C}"/>
              </a:ext>
            </a:extLst>
          </p:cNvPr>
          <p:cNvGrpSpPr/>
          <p:nvPr/>
        </p:nvGrpSpPr>
        <p:grpSpPr>
          <a:xfrm>
            <a:off x="6601173" y="5916270"/>
            <a:ext cx="722644" cy="722644"/>
            <a:chOff x="6497445" y="5748630"/>
            <a:chExt cx="722644" cy="722644"/>
          </a:xfrm>
        </p:grpSpPr>
        <p:pic>
          <p:nvPicPr>
            <p:cNvPr id="19" name="圖形 18" descr="手背向前食指朝右指索引">
              <a:extLst>
                <a:ext uri="{FF2B5EF4-FFF2-40B4-BE49-F238E27FC236}">
                  <a16:creationId xmlns:a16="http://schemas.microsoft.com/office/drawing/2014/main" id="{EFC04D76-F717-46CB-9FB1-3CB3727761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497445" y="5748630"/>
              <a:ext cx="722644" cy="722644"/>
            </a:xfrm>
            <a:prstGeom prst="rect">
              <a:avLst/>
            </a:prstGeom>
          </p:spPr>
        </p:pic>
        <p:sp>
          <p:nvSpPr>
            <p:cNvPr id="21" name="文字方塊 20">
              <a:extLst>
                <a:ext uri="{FF2B5EF4-FFF2-40B4-BE49-F238E27FC236}">
                  <a16:creationId xmlns:a16="http://schemas.microsoft.com/office/drawing/2014/main" id="{67BD8F65-92BD-4494-8B26-34B340430540}"/>
                </a:ext>
              </a:extLst>
            </p:cNvPr>
            <p:cNvSpPr txBox="1"/>
            <p:nvPr/>
          </p:nvSpPr>
          <p:spPr>
            <a:xfrm>
              <a:off x="6845385" y="5933019"/>
              <a:ext cx="338554" cy="461665"/>
            </a:xfrm>
            <a:prstGeom prst="rect">
              <a:avLst/>
            </a:prstGeom>
            <a:noFill/>
          </p:spPr>
          <p:txBody>
            <a:bodyPr wrap="none" rtlCol="0">
              <a:spAutoFit/>
            </a:bodyPr>
            <a:lstStyle/>
            <a:p>
              <a:r>
                <a:rPr lang="en-US" altLang="zh-TW" sz="2400" dirty="0">
                  <a:solidFill>
                    <a:schemeClr val="bg1"/>
                  </a:solidFill>
                </a:rPr>
                <a:t>2</a:t>
              </a:r>
              <a:endParaRPr lang="zh-TW" altLang="en-US" sz="2400" dirty="0">
                <a:solidFill>
                  <a:schemeClr val="bg1"/>
                </a:solidFill>
              </a:endParaRPr>
            </a:p>
          </p:txBody>
        </p:sp>
      </p:grpSp>
    </p:spTree>
    <p:extLst>
      <p:ext uri="{BB962C8B-B14F-4D97-AF65-F5344CB8AC3E}">
        <p14:creationId xmlns:p14="http://schemas.microsoft.com/office/powerpoint/2010/main" val="3923464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31A15B-8CA1-4324-8D72-4331DED9A274}"/>
              </a:ext>
            </a:extLst>
          </p:cNvPr>
          <p:cNvSpPr>
            <a:spLocks noGrp="1"/>
          </p:cNvSpPr>
          <p:nvPr>
            <p:ph type="title"/>
          </p:nvPr>
        </p:nvSpPr>
        <p:spPr/>
        <p:txBody>
          <a:bodyPr/>
          <a:lstStyle/>
          <a:p>
            <a:r>
              <a:rPr lang="en-US" altLang="zh-TW" dirty="0"/>
              <a:t>Term &amp; Conditions</a:t>
            </a:r>
            <a:endParaRPr lang="zh-TW" altLang="en-US" dirty="0"/>
          </a:p>
        </p:txBody>
      </p:sp>
      <p:pic>
        <p:nvPicPr>
          <p:cNvPr id="5" name="內容版面配置區 4">
            <a:extLst>
              <a:ext uri="{FF2B5EF4-FFF2-40B4-BE49-F238E27FC236}">
                <a16:creationId xmlns:a16="http://schemas.microsoft.com/office/drawing/2014/main" id="{5A53A57E-8E83-4766-9343-BAE25E47CFB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053"/>
          <a:stretch/>
        </p:blipFill>
        <p:spPr>
          <a:xfrm>
            <a:off x="1175547" y="1503999"/>
            <a:ext cx="9804712" cy="4833072"/>
          </a:xfrm>
        </p:spPr>
      </p:pic>
      <p:sp>
        <p:nvSpPr>
          <p:cNvPr id="6" name="矩形 5">
            <a:extLst>
              <a:ext uri="{FF2B5EF4-FFF2-40B4-BE49-F238E27FC236}">
                <a16:creationId xmlns:a16="http://schemas.microsoft.com/office/drawing/2014/main" id="{AD56D514-6F2A-49DA-AEA6-C58E43CFF9B5}"/>
              </a:ext>
            </a:extLst>
          </p:cNvPr>
          <p:cNvSpPr/>
          <p:nvPr/>
        </p:nvSpPr>
        <p:spPr>
          <a:xfrm>
            <a:off x="3133443" y="4743753"/>
            <a:ext cx="768290" cy="3095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FC683BF0-55AC-4CD8-8EEC-A640788F907A}"/>
              </a:ext>
            </a:extLst>
          </p:cNvPr>
          <p:cNvSpPr/>
          <p:nvPr/>
        </p:nvSpPr>
        <p:spPr>
          <a:xfrm>
            <a:off x="5672833" y="5087318"/>
            <a:ext cx="859035" cy="3095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a:extLst>
              <a:ext uri="{FF2B5EF4-FFF2-40B4-BE49-F238E27FC236}">
                <a16:creationId xmlns:a16="http://schemas.microsoft.com/office/drawing/2014/main" id="{BBCB69DC-C7D9-4008-8CCA-60B4DDCF5611}"/>
              </a:ext>
            </a:extLst>
          </p:cNvPr>
          <p:cNvGrpSpPr/>
          <p:nvPr/>
        </p:nvGrpSpPr>
        <p:grpSpPr>
          <a:xfrm flipH="1">
            <a:off x="3990221" y="4630346"/>
            <a:ext cx="722644" cy="722644"/>
            <a:chOff x="4536098" y="5059673"/>
            <a:chExt cx="722644" cy="722644"/>
          </a:xfrm>
        </p:grpSpPr>
        <p:pic>
          <p:nvPicPr>
            <p:cNvPr id="9" name="圖形 8" descr="手背向前食指朝右指索引">
              <a:extLst>
                <a:ext uri="{FF2B5EF4-FFF2-40B4-BE49-F238E27FC236}">
                  <a16:creationId xmlns:a16="http://schemas.microsoft.com/office/drawing/2014/main" id="{FEE9F83E-3A9A-410B-A062-043EF75640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36098" y="5059673"/>
              <a:ext cx="722644" cy="722644"/>
            </a:xfrm>
            <a:prstGeom prst="rect">
              <a:avLst/>
            </a:prstGeom>
          </p:spPr>
        </p:pic>
        <p:sp>
          <p:nvSpPr>
            <p:cNvPr id="10" name="文字方塊 9">
              <a:extLst>
                <a:ext uri="{FF2B5EF4-FFF2-40B4-BE49-F238E27FC236}">
                  <a16:creationId xmlns:a16="http://schemas.microsoft.com/office/drawing/2014/main" id="{A399EDA2-0FAD-4CF2-8877-0EF33348B5EC}"/>
                </a:ext>
              </a:extLst>
            </p:cNvPr>
            <p:cNvSpPr txBox="1"/>
            <p:nvPr/>
          </p:nvSpPr>
          <p:spPr>
            <a:xfrm>
              <a:off x="4644729" y="5220964"/>
              <a:ext cx="338554" cy="461665"/>
            </a:xfrm>
            <a:prstGeom prst="rect">
              <a:avLst/>
            </a:prstGeom>
            <a:noFill/>
          </p:spPr>
          <p:txBody>
            <a:bodyPr wrap="none" rtlCol="0">
              <a:spAutoFit/>
            </a:bodyPr>
            <a:lstStyle/>
            <a:p>
              <a:r>
                <a:rPr lang="en-US" altLang="zh-TW" sz="2400" dirty="0">
                  <a:solidFill>
                    <a:schemeClr val="bg1"/>
                  </a:solidFill>
                </a:rPr>
                <a:t>1</a:t>
              </a:r>
              <a:endParaRPr lang="zh-TW" altLang="en-US" sz="2400" dirty="0">
                <a:solidFill>
                  <a:schemeClr val="bg1"/>
                </a:solidFill>
              </a:endParaRPr>
            </a:p>
          </p:txBody>
        </p:sp>
      </p:grpSp>
      <p:grpSp>
        <p:nvGrpSpPr>
          <p:cNvPr id="11" name="群組 10">
            <a:extLst>
              <a:ext uri="{FF2B5EF4-FFF2-40B4-BE49-F238E27FC236}">
                <a16:creationId xmlns:a16="http://schemas.microsoft.com/office/drawing/2014/main" id="{38F1E207-4DEF-40AE-B545-1E32005AB6AF}"/>
              </a:ext>
            </a:extLst>
          </p:cNvPr>
          <p:cNvGrpSpPr/>
          <p:nvPr/>
        </p:nvGrpSpPr>
        <p:grpSpPr>
          <a:xfrm flipH="1">
            <a:off x="6629233" y="4942924"/>
            <a:ext cx="722644" cy="722644"/>
            <a:chOff x="4927566" y="5734363"/>
            <a:chExt cx="722644" cy="722644"/>
          </a:xfrm>
        </p:grpSpPr>
        <p:pic>
          <p:nvPicPr>
            <p:cNvPr id="12" name="圖形 11" descr="手背向前食指朝右指索引">
              <a:extLst>
                <a:ext uri="{FF2B5EF4-FFF2-40B4-BE49-F238E27FC236}">
                  <a16:creationId xmlns:a16="http://schemas.microsoft.com/office/drawing/2014/main" id="{BB3557DA-B6C9-4AE7-A072-A4AC4FF211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7566" y="5734363"/>
              <a:ext cx="722644" cy="722644"/>
            </a:xfrm>
            <a:prstGeom prst="rect">
              <a:avLst/>
            </a:prstGeom>
          </p:spPr>
        </p:pic>
        <p:sp>
          <p:nvSpPr>
            <p:cNvPr id="13" name="文字方塊 12">
              <a:extLst>
                <a:ext uri="{FF2B5EF4-FFF2-40B4-BE49-F238E27FC236}">
                  <a16:creationId xmlns:a16="http://schemas.microsoft.com/office/drawing/2014/main" id="{C960C1B9-F76A-4EE4-B50F-00E640E98EDA}"/>
                </a:ext>
              </a:extLst>
            </p:cNvPr>
            <p:cNvSpPr txBox="1"/>
            <p:nvPr/>
          </p:nvSpPr>
          <p:spPr>
            <a:xfrm>
              <a:off x="5019070" y="5897151"/>
              <a:ext cx="338554" cy="461665"/>
            </a:xfrm>
            <a:prstGeom prst="rect">
              <a:avLst/>
            </a:prstGeom>
            <a:noFill/>
          </p:spPr>
          <p:txBody>
            <a:bodyPr wrap="none" rtlCol="0">
              <a:spAutoFit/>
            </a:bodyPr>
            <a:lstStyle/>
            <a:p>
              <a:r>
                <a:rPr lang="en-US" altLang="zh-TW" sz="2400" dirty="0">
                  <a:solidFill>
                    <a:schemeClr val="bg1"/>
                  </a:solidFill>
                </a:rPr>
                <a:t>2</a:t>
              </a:r>
              <a:endParaRPr lang="zh-TW" altLang="en-US" sz="2400" dirty="0">
                <a:solidFill>
                  <a:schemeClr val="bg1"/>
                </a:solidFill>
              </a:endParaRPr>
            </a:p>
          </p:txBody>
        </p:sp>
      </p:grpSp>
    </p:spTree>
    <p:extLst>
      <p:ext uri="{BB962C8B-B14F-4D97-AF65-F5344CB8AC3E}">
        <p14:creationId xmlns:p14="http://schemas.microsoft.com/office/powerpoint/2010/main" val="3403603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AEB32A-D01C-4B3A-950C-DF7F64E79734}"/>
              </a:ext>
            </a:extLst>
          </p:cNvPr>
          <p:cNvSpPr>
            <a:spLocks noGrp="1"/>
          </p:cNvSpPr>
          <p:nvPr>
            <p:ph type="title"/>
          </p:nvPr>
        </p:nvSpPr>
        <p:spPr/>
        <p:txBody>
          <a:bodyPr/>
          <a:lstStyle/>
          <a:p>
            <a:r>
              <a:rPr lang="en-US" altLang="zh-TW" dirty="0"/>
              <a:t>Check Your E-mail</a:t>
            </a:r>
            <a:endParaRPr lang="zh-TW" altLang="en-US" dirty="0"/>
          </a:p>
        </p:txBody>
      </p:sp>
      <p:pic>
        <p:nvPicPr>
          <p:cNvPr id="5" name="內容版面配置區 4">
            <a:extLst>
              <a:ext uri="{FF2B5EF4-FFF2-40B4-BE49-F238E27FC236}">
                <a16:creationId xmlns:a16="http://schemas.microsoft.com/office/drawing/2014/main" id="{D32C2541-F738-4DED-A289-9C0F5C1D1A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2510" y="1825625"/>
            <a:ext cx="9586980" cy="4351338"/>
          </a:xfrm>
        </p:spPr>
      </p:pic>
    </p:spTree>
    <p:extLst>
      <p:ext uri="{BB962C8B-B14F-4D97-AF65-F5344CB8AC3E}">
        <p14:creationId xmlns:p14="http://schemas.microsoft.com/office/powerpoint/2010/main" val="2853187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D04BF383-0E82-4756-8B84-14D8051CB1CC}"/>
              </a:ext>
            </a:extLst>
          </p:cNvPr>
          <p:cNvSpPr>
            <a:spLocks noGrp="1"/>
          </p:cNvSpPr>
          <p:nvPr>
            <p:ph type="title"/>
          </p:nvPr>
        </p:nvSpPr>
        <p:spPr/>
        <p:txBody>
          <a:bodyPr/>
          <a:lstStyle/>
          <a:p>
            <a:r>
              <a:rPr lang="zh-TW" altLang="en-US" dirty="0"/>
              <a:t>使用設備與環境</a:t>
            </a:r>
          </a:p>
        </p:txBody>
      </p:sp>
      <p:sp>
        <p:nvSpPr>
          <p:cNvPr id="5" name="內容版面配置區 4">
            <a:extLst>
              <a:ext uri="{FF2B5EF4-FFF2-40B4-BE49-F238E27FC236}">
                <a16:creationId xmlns:a16="http://schemas.microsoft.com/office/drawing/2014/main" id="{03DD2C51-AC60-44E2-B9DF-7D7C99356743}"/>
              </a:ext>
            </a:extLst>
          </p:cNvPr>
          <p:cNvSpPr>
            <a:spLocks noGrp="1"/>
          </p:cNvSpPr>
          <p:nvPr>
            <p:ph sz="half" idx="1"/>
          </p:nvPr>
        </p:nvSpPr>
        <p:spPr/>
        <p:txBody>
          <a:bodyPr>
            <a:normAutofit/>
          </a:bodyPr>
          <a:lstStyle/>
          <a:p>
            <a:pPr>
              <a:lnSpc>
                <a:spcPct val="150000"/>
              </a:lnSpc>
              <a:buFont typeface="Wingdings" panose="05000000000000000000" pitchFamily="2" charset="2"/>
              <a:buChar char="Ø"/>
            </a:pPr>
            <a:r>
              <a:rPr lang="zh-TW" altLang="en-US" dirty="0"/>
              <a:t>軟體</a:t>
            </a:r>
            <a:endParaRPr lang="en-US" altLang="zh-TW" dirty="0"/>
          </a:p>
          <a:p>
            <a:pPr lvl="1">
              <a:lnSpc>
                <a:spcPct val="150000"/>
              </a:lnSpc>
            </a:pPr>
            <a:r>
              <a:rPr lang="en-US" altLang="zh-TW" dirty="0"/>
              <a:t>Windows 10</a:t>
            </a:r>
          </a:p>
          <a:p>
            <a:pPr lvl="1">
              <a:lnSpc>
                <a:spcPct val="150000"/>
              </a:lnSpc>
            </a:pPr>
            <a:r>
              <a:rPr lang="en-US" altLang="zh-TW" dirty="0"/>
              <a:t>AWS</a:t>
            </a:r>
          </a:p>
          <a:p>
            <a:pPr lvl="1">
              <a:lnSpc>
                <a:spcPct val="150000"/>
              </a:lnSpc>
            </a:pPr>
            <a:r>
              <a:rPr lang="en-US" altLang="zh-TW" dirty="0"/>
              <a:t>Arduino IDE</a:t>
            </a:r>
          </a:p>
          <a:p>
            <a:pPr lvl="1">
              <a:lnSpc>
                <a:spcPct val="150000"/>
              </a:lnSpc>
            </a:pPr>
            <a:r>
              <a:rPr lang="en-US" altLang="zh-TW" dirty="0"/>
              <a:t>Python</a:t>
            </a:r>
          </a:p>
        </p:txBody>
      </p:sp>
      <p:sp>
        <p:nvSpPr>
          <p:cNvPr id="2" name="內容版面配置區 1">
            <a:extLst>
              <a:ext uri="{FF2B5EF4-FFF2-40B4-BE49-F238E27FC236}">
                <a16:creationId xmlns:a16="http://schemas.microsoft.com/office/drawing/2014/main" id="{2263A6A3-1700-4506-BB26-92CD19C1F202}"/>
              </a:ext>
            </a:extLst>
          </p:cNvPr>
          <p:cNvSpPr>
            <a:spLocks noGrp="1"/>
          </p:cNvSpPr>
          <p:nvPr>
            <p:ph sz="half" idx="2"/>
          </p:nvPr>
        </p:nvSpPr>
        <p:spPr/>
        <p:txBody>
          <a:bodyPr>
            <a:normAutofit/>
          </a:bodyPr>
          <a:lstStyle/>
          <a:p>
            <a:pPr>
              <a:lnSpc>
                <a:spcPct val="150000"/>
              </a:lnSpc>
              <a:buFont typeface="Wingdings" panose="05000000000000000000" pitchFamily="2" charset="2"/>
              <a:buChar char="Ø"/>
            </a:pPr>
            <a:r>
              <a:rPr lang="zh-TW" altLang="en-US" dirty="0"/>
              <a:t>硬體</a:t>
            </a:r>
            <a:endParaRPr lang="en-US" altLang="zh-TW" dirty="0"/>
          </a:p>
          <a:p>
            <a:pPr lvl="1">
              <a:lnSpc>
                <a:spcPct val="150000"/>
              </a:lnSpc>
            </a:pPr>
            <a:r>
              <a:rPr lang="en-US" altLang="zh-TW" dirty="0" err="1"/>
              <a:t>LinkIt</a:t>
            </a:r>
            <a:r>
              <a:rPr lang="en-US" altLang="zh-TW" dirty="0"/>
              <a:t> 7688 Duo</a:t>
            </a:r>
          </a:p>
          <a:p>
            <a:pPr lvl="1">
              <a:lnSpc>
                <a:spcPct val="150000"/>
              </a:lnSpc>
            </a:pPr>
            <a:r>
              <a:rPr lang="en-US" altLang="zh-TW" dirty="0"/>
              <a:t>Micro-USB</a:t>
            </a:r>
          </a:p>
          <a:p>
            <a:pPr lvl="1">
              <a:lnSpc>
                <a:spcPct val="150000"/>
              </a:lnSpc>
            </a:pPr>
            <a:r>
              <a:rPr lang="en-US" altLang="zh-TW" dirty="0"/>
              <a:t>DHT22</a:t>
            </a:r>
          </a:p>
          <a:p>
            <a:pPr lvl="1">
              <a:lnSpc>
                <a:spcPct val="150000"/>
              </a:lnSpc>
            </a:pPr>
            <a:r>
              <a:rPr lang="zh-TW" altLang="en-US" dirty="0"/>
              <a:t>擴充版</a:t>
            </a:r>
            <a:endParaRPr lang="en-US" altLang="zh-TW" dirty="0"/>
          </a:p>
          <a:p>
            <a:pPr lvl="1">
              <a:lnSpc>
                <a:spcPct val="150000"/>
              </a:lnSpc>
            </a:pPr>
            <a:r>
              <a:rPr lang="zh-TW" altLang="en-US" dirty="0"/>
              <a:t>杜邦線</a:t>
            </a:r>
            <a:endParaRPr lang="en-US" altLang="zh-TW" dirty="0"/>
          </a:p>
          <a:p>
            <a:pPr>
              <a:lnSpc>
                <a:spcPct val="150000"/>
              </a:lnSpc>
            </a:pPr>
            <a:endParaRPr lang="zh-TW" altLang="en-US" sz="3200" dirty="0"/>
          </a:p>
        </p:txBody>
      </p:sp>
    </p:spTree>
    <p:extLst>
      <p:ext uri="{BB962C8B-B14F-4D97-AF65-F5344CB8AC3E}">
        <p14:creationId xmlns:p14="http://schemas.microsoft.com/office/powerpoint/2010/main" val="2746678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內容版面配置區 14">
            <a:extLst>
              <a:ext uri="{FF2B5EF4-FFF2-40B4-BE49-F238E27FC236}">
                <a16:creationId xmlns:a16="http://schemas.microsoft.com/office/drawing/2014/main" id="{AA7EDA71-BADF-40C7-BBB9-AEEE0E509222}"/>
              </a:ext>
            </a:extLst>
          </p:cNvPr>
          <p:cNvPicPr>
            <a:picLocks noGrp="1" noChangeAspect="1"/>
          </p:cNvPicPr>
          <p:nvPr>
            <p:ph idx="1"/>
          </p:nvPr>
        </p:nvPicPr>
        <p:blipFill>
          <a:blip r:embed="rId3"/>
          <a:stretch>
            <a:fillRect/>
          </a:stretch>
        </p:blipFill>
        <p:spPr>
          <a:xfrm>
            <a:off x="1568514" y="1825625"/>
            <a:ext cx="9054972" cy="4351338"/>
          </a:xfrm>
          <a:prstGeom prst="rect">
            <a:avLst/>
          </a:prstGeom>
        </p:spPr>
      </p:pic>
      <p:sp>
        <p:nvSpPr>
          <p:cNvPr id="2" name="標題 1">
            <a:extLst>
              <a:ext uri="{FF2B5EF4-FFF2-40B4-BE49-F238E27FC236}">
                <a16:creationId xmlns:a16="http://schemas.microsoft.com/office/drawing/2014/main" id="{B2AEB32A-D01C-4B3A-950C-DF7F64E79734}"/>
              </a:ext>
            </a:extLst>
          </p:cNvPr>
          <p:cNvSpPr>
            <a:spLocks noGrp="1"/>
          </p:cNvSpPr>
          <p:nvPr>
            <p:ph type="title"/>
          </p:nvPr>
        </p:nvSpPr>
        <p:spPr/>
        <p:txBody>
          <a:bodyPr/>
          <a:lstStyle/>
          <a:p>
            <a:r>
              <a:rPr lang="en-US" altLang="zh-TW" dirty="0"/>
              <a:t>E-mail Verification</a:t>
            </a:r>
            <a:endParaRPr lang="zh-TW" altLang="en-US" dirty="0"/>
          </a:p>
        </p:txBody>
      </p:sp>
      <p:sp>
        <p:nvSpPr>
          <p:cNvPr id="6" name="矩形 5">
            <a:extLst>
              <a:ext uri="{FF2B5EF4-FFF2-40B4-BE49-F238E27FC236}">
                <a16:creationId xmlns:a16="http://schemas.microsoft.com/office/drawing/2014/main" id="{6CF173B8-1CA2-489C-AFEC-43D49E81494F}"/>
              </a:ext>
            </a:extLst>
          </p:cNvPr>
          <p:cNvSpPr/>
          <p:nvPr/>
        </p:nvSpPr>
        <p:spPr>
          <a:xfrm>
            <a:off x="3759200" y="4298951"/>
            <a:ext cx="3727450" cy="330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DB53E56F-23E4-405E-8E13-165C23A323A0}"/>
              </a:ext>
            </a:extLst>
          </p:cNvPr>
          <p:cNvSpPr txBox="1"/>
          <p:nvPr/>
        </p:nvSpPr>
        <p:spPr>
          <a:xfrm>
            <a:off x="4644729" y="5220964"/>
            <a:ext cx="184731" cy="461665"/>
          </a:xfrm>
          <a:prstGeom prst="rect">
            <a:avLst/>
          </a:prstGeom>
          <a:noFill/>
        </p:spPr>
        <p:txBody>
          <a:bodyPr wrap="none" rtlCol="0">
            <a:spAutoFit/>
          </a:bodyPr>
          <a:lstStyle/>
          <a:p>
            <a:endParaRPr lang="zh-TW" altLang="en-US" sz="2400" dirty="0">
              <a:solidFill>
                <a:schemeClr val="bg1"/>
              </a:solidFill>
            </a:endParaRPr>
          </a:p>
        </p:txBody>
      </p:sp>
      <p:pic>
        <p:nvPicPr>
          <p:cNvPr id="13" name="圖形 12" descr="手背向前食指朝右指索引">
            <a:extLst>
              <a:ext uri="{FF2B5EF4-FFF2-40B4-BE49-F238E27FC236}">
                <a16:creationId xmlns:a16="http://schemas.microsoft.com/office/drawing/2014/main" id="{9C4AF784-8375-45D7-9C1C-A2CCB09138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7530894" y="4177704"/>
            <a:ext cx="722644" cy="722644"/>
          </a:xfrm>
          <a:prstGeom prst="rect">
            <a:avLst/>
          </a:prstGeom>
        </p:spPr>
      </p:pic>
    </p:spTree>
    <p:extLst>
      <p:ext uri="{BB962C8B-B14F-4D97-AF65-F5344CB8AC3E}">
        <p14:creationId xmlns:p14="http://schemas.microsoft.com/office/powerpoint/2010/main" val="1344292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AEB32A-D01C-4B3A-950C-DF7F64E79734}"/>
              </a:ext>
            </a:extLst>
          </p:cNvPr>
          <p:cNvSpPr>
            <a:spLocks noGrp="1"/>
          </p:cNvSpPr>
          <p:nvPr>
            <p:ph type="title"/>
          </p:nvPr>
        </p:nvSpPr>
        <p:spPr/>
        <p:txBody>
          <a:bodyPr/>
          <a:lstStyle/>
          <a:p>
            <a:r>
              <a:rPr lang="en-US" altLang="zh-TW" dirty="0"/>
              <a:t>Successful Verification</a:t>
            </a:r>
            <a:endParaRPr lang="zh-TW" altLang="en-US" dirty="0"/>
          </a:p>
        </p:txBody>
      </p:sp>
      <p:pic>
        <p:nvPicPr>
          <p:cNvPr id="5" name="內容版面配置區 4">
            <a:extLst>
              <a:ext uri="{FF2B5EF4-FFF2-40B4-BE49-F238E27FC236}">
                <a16:creationId xmlns:a16="http://schemas.microsoft.com/office/drawing/2014/main" id="{DB0AACA4-E18D-4BCB-83A1-DB4ACE2F27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6997" y="1825625"/>
            <a:ext cx="9618005" cy="4351338"/>
          </a:xfrm>
        </p:spPr>
      </p:pic>
    </p:spTree>
    <p:extLst>
      <p:ext uri="{BB962C8B-B14F-4D97-AF65-F5344CB8AC3E}">
        <p14:creationId xmlns:p14="http://schemas.microsoft.com/office/powerpoint/2010/main" val="2741643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AEB32A-D01C-4B3A-950C-DF7F64E79734}"/>
              </a:ext>
            </a:extLst>
          </p:cNvPr>
          <p:cNvSpPr>
            <a:spLocks noGrp="1"/>
          </p:cNvSpPr>
          <p:nvPr>
            <p:ph type="title"/>
          </p:nvPr>
        </p:nvSpPr>
        <p:spPr/>
        <p:txBody>
          <a:bodyPr/>
          <a:lstStyle/>
          <a:p>
            <a:r>
              <a:rPr lang="en-US" altLang="zh-TW" dirty="0"/>
              <a:t>Waiting for account to be approved</a:t>
            </a:r>
            <a:endParaRPr lang="zh-TW" altLang="en-US" dirty="0"/>
          </a:p>
        </p:txBody>
      </p:sp>
      <p:pic>
        <p:nvPicPr>
          <p:cNvPr id="7" name="內容版面配置區 6">
            <a:extLst>
              <a:ext uri="{FF2B5EF4-FFF2-40B4-BE49-F238E27FC236}">
                <a16:creationId xmlns:a16="http://schemas.microsoft.com/office/drawing/2014/main" id="{8F602F1C-8561-4C13-890A-7BFD5AEFFF19}"/>
              </a:ext>
            </a:extLst>
          </p:cNvPr>
          <p:cNvPicPr>
            <a:picLocks noGrp="1" noChangeAspect="1"/>
          </p:cNvPicPr>
          <p:nvPr>
            <p:ph idx="1"/>
          </p:nvPr>
        </p:nvPicPr>
        <p:blipFill>
          <a:blip r:embed="rId3"/>
          <a:stretch>
            <a:fillRect/>
          </a:stretch>
        </p:blipFill>
        <p:spPr>
          <a:xfrm>
            <a:off x="1095375" y="1924844"/>
            <a:ext cx="10001250" cy="3714750"/>
          </a:xfrm>
          <a:prstGeom prst="rect">
            <a:avLst/>
          </a:prstGeom>
        </p:spPr>
      </p:pic>
    </p:spTree>
    <p:extLst>
      <p:ext uri="{BB962C8B-B14F-4D97-AF65-F5344CB8AC3E}">
        <p14:creationId xmlns:p14="http://schemas.microsoft.com/office/powerpoint/2010/main" val="2808685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5BDA6DE6-2C46-42D2-8877-5A1276B7B242}"/>
              </a:ext>
            </a:extLst>
          </p:cNvPr>
          <p:cNvPicPr>
            <a:picLocks noGrp="1" noChangeAspect="1"/>
          </p:cNvPicPr>
          <p:nvPr>
            <p:ph idx="1"/>
          </p:nvPr>
        </p:nvPicPr>
        <p:blipFill rotWithShape="1">
          <a:blip r:embed="rId3"/>
          <a:srcRect l="204" t="479" r="446" b="21003"/>
          <a:stretch/>
        </p:blipFill>
        <p:spPr>
          <a:xfrm>
            <a:off x="1231106" y="1690688"/>
            <a:ext cx="9729788" cy="4291012"/>
          </a:xfrm>
          <a:prstGeom prst="rect">
            <a:avLst/>
          </a:prstGeom>
        </p:spPr>
      </p:pic>
      <p:sp>
        <p:nvSpPr>
          <p:cNvPr id="2" name="標題 1">
            <a:extLst>
              <a:ext uri="{FF2B5EF4-FFF2-40B4-BE49-F238E27FC236}">
                <a16:creationId xmlns:a16="http://schemas.microsoft.com/office/drawing/2014/main" id="{B2AEB32A-D01C-4B3A-950C-DF7F64E79734}"/>
              </a:ext>
            </a:extLst>
          </p:cNvPr>
          <p:cNvSpPr>
            <a:spLocks noGrp="1"/>
          </p:cNvSpPr>
          <p:nvPr>
            <p:ph type="title"/>
          </p:nvPr>
        </p:nvSpPr>
        <p:spPr/>
        <p:txBody>
          <a:bodyPr/>
          <a:lstStyle/>
          <a:p>
            <a:r>
              <a:rPr lang="en-US" altLang="zh-TW" dirty="0"/>
              <a:t>AWS Educate Application Approved</a:t>
            </a:r>
            <a:endParaRPr lang="zh-TW" altLang="en-US" dirty="0"/>
          </a:p>
        </p:txBody>
      </p:sp>
      <p:sp>
        <p:nvSpPr>
          <p:cNvPr id="6" name="矩形 5">
            <a:extLst>
              <a:ext uri="{FF2B5EF4-FFF2-40B4-BE49-F238E27FC236}">
                <a16:creationId xmlns:a16="http://schemas.microsoft.com/office/drawing/2014/main" id="{9C7E336E-705C-40BC-AEA1-58BB20DE2C98}"/>
              </a:ext>
            </a:extLst>
          </p:cNvPr>
          <p:cNvSpPr/>
          <p:nvPr/>
        </p:nvSpPr>
        <p:spPr>
          <a:xfrm>
            <a:off x="3259869" y="4599299"/>
            <a:ext cx="609600" cy="2778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7" name="圖形 6" descr="手背向前食指朝右指索引">
            <a:extLst>
              <a:ext uri="{FF2B5EF4-FFF2-40B4-BE49-F238E27FC236}">
                <a16:creationId xmlns:a16="http://schemas.microsoft.com/office/drawing/2014/main" id="{1A31E9A2-B57D-4399-B870-97F55850F0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907843" y="4439660"/>
            <a:ext cx="722644" cy="722644"/>
          </a:xfrm>
          <a:prstGeom prst="rect">
            <a:avLst/>
          </a:prstGeom>
        </p:spPr>
      </p:pic>
    </p:spTree>
    <p:extLst>
      <p:ext uri="{BB962C8B-B14F-4D97-AF65-F5344CB8AC3E}">
        <p14:creationId xmlns:p14="http://schemas.microsoft.com/office/powerpoint/2010/main" val="1579267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AEB32A-D01C-4B3A-950C-DF7F64E79734}"/>
              </a:ext>
            </a:extLst>
          </p:cNvPr>
          <p:cNvSpPr>
            <a:spLocks noGrp="1"/>
          </p:cNvSpPr>
          <p:nvPr>
            <p:ph type="title"/>
          </p:nvPr>
        </p:nvSpPr>
        <p:spPr/>
        <p:txBody>
          <a:bodyPr/>
          <a:lstStyle/>
          <a:p>
            <a:r>
              <a:rPr lang="en-US" altLang="zh-TW" dirty="0"/>
              <a:t>Sign in to AWS Educate</a:t>
            </a:r>
            <a:endParaRPr lang="zh-TW" altLang="en-US" dirty="0"/>
          </a:p>
        </p:txBody>
      </p:sp>
      <p:sp>
        <p:nvSpPr>
          <p:cNvPr id="3" name="內容版面配置區 2">
            <a:extLst>
              <a:ext uri="{FF2B5EF4-FFF2-40B4-BE49-F238E27FC236}">
                <a16:creationId xmlns:a16="http://schemas.microsoft.com/office/drawing/2014/main" id="{95BFE6EA-B802-445C-A353-2615AF01FCB0}"/>
              </a:ext>
            </a:extLst>
          </p:cNvPr>
          <p:cNvSpPr>
            <a:spLocks noGrp="1"/>
          </p:cNvSpPr>
          <p:nvPr>
            <p:ph idx="1"/>
          </p:nvPr>
        </p:nvSpPr>
        <p:spPr/>
        <p:txBody>
          <a:bodyPr>
            <a:normAutofit/>
          </a:bodyPr>
          <a:lstStyle/>
          <a:p>
            <a:pPr marL="457200" indent="-457200">
              <a:buFont typeface="+mj-lt"/>
              <a:buAutoNum type="arabicPeriod"/>
            </a:pPr>
            <a:r>
              <a:rPr lang="zh-TW" altLang="en-US" sz="2400" dirty="0"/>
              <a:t>到 </a:t>
            </a:r>
            <a:r>
              <a:rPr lang="en-US" altLang="zh-TW" sz="2400" dirty="0"/>
              <a:t>AWS Educate </a:t>
            </a:r>
            <a:r>
              <a:rPr lang="zh-TW" altLang="en-US" sz="2400" dirty="0"/>
              <a:t>網址</a:t>
            </a:r>
            <a:r>
              <a:rPr lang="en-US" altLang="zh-TW" sz="2400" dirty="0">
                <a:hlinkClick r:id="rId3"/>
              </a:rPr>
              <a:t>https://aws.amazon.com/tw/education/awseducate/</a:t>
            </a:r>
            <a:r>
              <a:rPr lang="zh-TW" altLang="en-US" sz="2400" dirty="0"/>
              <a:t>登入。</a:t>
            </a:r>
            <a:endParaRPr lang="en-US" altLang="zh-TW" sz="2400" dirty="0"/>
          </a:p>
          <a:p>
            <a:endParaRPr lang="zh-TW" altLang="en-US" sz="2400" dirty="0"/>
          </a:p>
          <a:p>
            <a:endParaRPr lang="zh-TW" altLang="en-US" sz="2400" dirty="0"/>
          </a:p>
        </p:txBody>
      </p:sp>
      <p:pic>
        <p:nvPicPr>
          <p:cNvPr id="4" name="圖片 3">
            <a:extLst>
              <a:ext uri="{FF2B5EF4-FFF2-40B4-BE49-F238E27FC236}">
                <a16:creationId xmlns:a16="http://schemas.microsoft.com/office/drawing/2014/main" id="{692B5C93-6278-4E68-9790-D5A6E1B1727E}"/>
              </a:ext>
            </a:extLst>
          </p:cNvPr>
          <p:cNvPicPr>
            <a:picLocks noChangeAspect="1"/>
          </p:cNvPicPr>
          <p:nvPr/>
        </p:nvPicPr>
        <p:blipFill rotWithShape="1">
          <a:blip r:embed="rId4"/>
          <a:srcRect b="36950"/>
          <a:stretch/>
        </p:blipFill>
        <p:spPr>
          <a:xfrm>
            <a:off x="1187753" y="2338387"/>
            <a:ext cx="9816494" cy="3838576"/>
          </a:xfrm>
          <a:prstGeom prst="rect">
            <a:avLst/>
          </a:prstGeom>
        </p:spPr>
      </p:pic>
      <p:sp>
        <p:nvSpPr>
          <p:cNvPr id="5" name="矩形 4">
            <a:extLst>
              <a:ext uri="{FF2B5EF4-FFF2-40B4-BE49-F238E27FC236}">
                <a16:creationId xmlns:a16="http://schemas.microsoft.com/office/drawing/2014/main" id="{64B3E4C1-D3C0-47F7-AAEE-7A58C43C04CC}"/>
              </a:ext>
            </a:extLst>
          </p:cNvPr>
          <p:cNvSpPr/>
          <p:nvPr/>
        </p:nvSpPr>
        <p:spPr>
          <a:xfrm>
            <a:off x="2076450" y="5580063"/>
            <a:ext cx="1362075" cy="366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形 5" descr="手背向前食指朝右指索引">
            <a:extLst>
              <a:ext uri="{FF2B5EF4-FFF2-40B4-BE49-F238E27FC236}">
                <a16:creationId xmlns:a16="http://schemas.microsoft.com/office/drawing/2014/main" id="{BAB46F39-2B9F-4BA3-94CE-4AE3E2748D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485166" y="5476378"/>
            <a:ext cx="722644" cy="722644"/>
          </a:xfrm>
          <a:prstGeom prst="rect">
            <a:avLst/>
          </a:prstGeom>
        </p:spPr>
      </p:pic>
    </p:spTree>
    <p:extLst>
      <p:ext uri="{BB962C8B-B14F-4D97-AF65-F5344CB8AC3E}">
        <p14:creationId xmlns:p14="http://schemas.microsoft.com/office/powerpoint/2010/main" val="2549996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AEB32A-D01C-4B3A-950C-DF7F64E79734}"/>
              </a:ext>
            </a:extLst>
          </p:cNvPr>
          <p:cNvSpPr>
            <a:spLocks noGrp="1"/>
          </p:cNvSpPr>
          <p:nvPr>
            <p:ph type="title"/>
          </p:nvPr>
        </p:nvSpPr>
        <p:spPr/>
        <p:txBody>
          <a:bodyPr/>
          <a:lstStyle/>
          <a:p>
            <a:r>
              <a:rPr lang="en-US" altLang="zh-TW" dirty="0"/>
              <a:t>Credits Confirmed</a:t>
            </a:r>
            <a:r>
              <a:rPr lang="zh-TW" altLang="en-US" dirty="0"/>
              <a:t> </a:t>
            </a:r>
            <a:r>
              <a:rPr lang="en-US" altLang="zh-TW" dirty="0"/>
              <a:t>(1/2)</a:t>
            </a:r>
            <a:endParaRPr lang="zh-TW" altLang="en-US" dirty="0"/>
          </a:p>
        </p:txBody>
      </p:sp>
      <p:pic>
        <p:nvPicPr>
          <p:cNvPr id="4" name="內容版面配置區 3">
            <a:extLst>
              <a:ext uri="{FF2B5EF4-FFF2-40B4-BE49-F238E27FC236}">
                <a16:creationId xmlns:a16="http://schemas.microsoft.com/office/drawing/2014/main" id="{0D5BD602-25D7-493F-B50B-65422031E086}"/>
              </a:ext>
            </a:extLst>
          </p:cNvPr>
          <p:cNvPicPr>
            <a:picLocks noGrp="1" noChangeAspect="1"/>
          </p:cNvPicPr>
          <p:nvPr>
            <p:ph idx="1"/>
          </p:nvPr>
        </p:nvPicPr>
        <p:blipFill>
          <a:blip r:embed="rId3"/>
          <a:stretch>
            <a:fillRect/>
          </a:stretch>
        </p:blipFill>
        <p:spPr>
          <a:xfrm>
            <a:off x="1782720" y="1825625"/>
            <a:ext cx="8626559" cy="4351338"/>
          </a:xfrm>
          <a:prstGeom prst="rect">
            <a:avLst/>
          </a:prstGeom>
        </p:spPr>
      </p:pic>
      <p:sp>
        <p:nvSpPr>
          <p:cNvPr id="5" name="矩形 4">
            <a:extLst>
              <a:ext uri="{FF2B5EF4-FFF2-40B4-BE49-F238E27FC236}">
                <a16:creationId xmlns:a16="http://schemas.microsoft.com/office/drawing/2014/main" id="{F13C3E5F-B228-40A4-AFF2-49AE155B4F4C}"/>
              </a:ext>
            </a:extLst>
          </p:cNvPr>
          <p:cNvSpPr/>
          <p:nvPr/>
        </p:nvSpPr>
        <p:spPr>
          <a:xfrm>
            <a:off x="6065520" y="4431189"/>
            <a:ext cx="3114040" cy="3833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1FB7CC6A-3D6B-491F-9704-268AEA5696BE}"/>
              </a:ext>
            </a:extLst>
          </p:cNvPr>
          <p:cNvSpPr/>
          <p:nvPr/>
        </p:nvSpPr>
        <p:spPr>
          <a:xfrm>
            <a:off x="6385560" y="3941922"/>
            <a:ext cx="2461260" cy="3833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形 6" descr="手背向前食指朝右指索引">
            <a:extLst>
              <a:ext uri="{FF2B5EF4-FFF2-40B4-BE49-F238E27FC236}">
                <a16:creationId xmlns:a16="http://schemas.microsoft.com/office/drawing/2014/main" id="{37F6190F-E717-4638-B726-B26357DFCC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891571" y="3802577"/>
            <a:ext cx="722644" cy="722644"/>
          </a:xfrm>
          <a:prstGeom prst="rect">
            <a:avLst/>
          </a:prstGeom>
        </p:spPr>
      </p:pic>
    </p:spTree>
    <p:extLst>
      <p:ext uri="{BB962C8B-B14F-4D97-AF65-F5344CB8AC3E}">
        <p14:creationId xmlns:p14="http://schemas.microsoft.com/office/powerpoint/2010/main" val="3896305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內容版面配置區 11">
            <a:extLst>
              <a:ext uri="{FF2B5EF4-FFF2-40B4-BE49-F238E27FC236}">
                <a16:creationId xmlns:a16="http://schemas.microsoft.com/office/drawing/2014/main" id="{CCD8A84D-4D56-4DA2-889A-8A29DDEC2BE2}"/>
              </a:ext>
            </a:extLst>
          </p:cNvPr>
          <p:cNvPicPr>
            <a:picLocks noGrp="1" noChangeAspect="1"/>
          </p:cNvPicPr>
          <p:nvPr>
            <p:ph idx="1"/>
          </p:nvPr>
        </p:nvPicPr>
        <p:blipFill>
          <a:blip r:embed="rId3"/>
          <a:stretch>
            <a:fillRect/>
          </a:stretch>
        </p:blipFill>
        <p:spPr>
          <a:xfrm>
            <a:off x="1038225" y="1853406"/>
            <a:ext cx="10115550" cy="3971925"/>
          </a:xfrm>
          <a:prstGeom prst="rect">
            <a:avLst/>
          </a:prstGeom>
        </p:spPr>
      </p:pic>
      <p:sp>
        <p:nvSpPr>
          <p:cNvPr id="2" name="標題 1">
            <a:extLst>
              <a:ext uri="{FF2B5EF4-FFF2-40B4-BE49-F238E27FC236}">
                <a16:creationId xmlns:a16="http://schemas.microsoft.com/office/drawing/2014/main" id="{B2AEB32A-D01C-4B3A-950C-DF7F64E79734}"/>
              </a:ext>
            </a:extLst>
          </p:cNvPr>
          <p:cNvSpPr>
            <a:spLocks noGrp="1"/>
          </p:cNvSpPr>
          <p:nvPr>
            <p:ph type="title"/>
          </p:nvPr>
        </p:nvSpPr>
        <p:spPr/>
        <p:txBody>
          <a:bodyPr/>
          <a:lstStyle/>
          <a:p>
            <a:r>
              <a:rPr lang="en-US" altLang="zh-TW" dirty="0"/>
              <a:t>Credits Confirmed</a:t>
            </a:r>
            <a:r>
              <a:rPr lang="zh-TW" altLang="en-US" dirty="0"/>
              <a:t> </a:t>
            </a:r>
            <a:r>
              <a:rPr lang="en-US" altLang="zh-TW" dirty="0"/>
              <a:t>(2/2)</a:t>
            </a:r>
            <a:endParaRPr lang="zh-TW" altLang="en-US" dirty="0"/>
          </a:p>
        </p:txBody>
      </p:sp>
      <p:sp>
        <p:nvSpPr>
          <p:cNvPr id="7" name="矩形 6">
            <a:extLst>
              <a:ext uri="{FF2B5EF4-FFF2-40B4-BE49-F238E27FC236}">
                <a16:creationId xmlns:a16="http://schemas.microsoft.com/office/drawing/2014/main" id="{8B4FA3C1-7D05-4BBF-B68B-F9375FE05FA0}"/>
              </a:ext>
            </a:extLst>
          </p:cNvPr>
          <p:cNvSpPr/>
          <p:nvPr/>
        </p:nvSpPr>
        <p:spPr>
          <a:xfrm>
            <a:off x="6153150" y="3205456"/>
            <a:ext cx="1924050" cy="4310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23125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內容版面配置區 11">
            <a:extLst>
              <a:ext uri="{FF2B5EF4-FFF2-40B4-BE49-F238E27FC236}">
                <a16:creationId xmlns:a16="http://schemas.microsoft.com/office/drawing/2014/main" id="{0FE85B2F-7A48-47EB-B3EE-4875DFAF4371}"/>
              </a:ext>
            </a:extLst>
          </p:cNvPr>
          <p:cNvPicPr>
            <a:picLocks noGrp="1" noChangeAspect="1"/>
          </p:cNvPicPr>
          <p:nvPr>
            <p:ph idx="1"/>
          </p:nvPr>
        </p:nvPicPr>
        <p:blipFill>
          <a:blip r:embed="rId3"/>
          <a:stretch>
            <a:fillRect/>
          </a:stretch>
        </p:blipFill>
        <p:spPr>
          <a:xfrm>
            <a:off x="1038225" y="1843881"/>
            <a:ext cx="10115550" cy="3971925"/>
          </a:xfrm>
          <a:prstGeom prst="rect">
            <a:avLst/>
          </a:prstGeom>
        </p:spPr>
      </p:pic>
      <p:sp>
        <p:nvSpPr>
          <p:cNvPr id="2" name="標題 1">
            <a:extLst>
              <a:ext uri="{FF2B5EF4-FFF2-40B4-BE49-F238E27FC236}">
                <a16:creationId xmlns:a16="http://schemas.microsoft.com/office/drawing/2014/main" id="{B2AEB32A-D01C-4B3A-950C-DF7F64E79734}"/>
              </a:ext>
            </a:extLst>
          </p:cNvPr>
          <p:cNvSpPr>
            <a:spLocks noGrp="1"/>
          </p:cNvSpPr>
          <p:nvPr>
            <p:ph type="title"/>
          </p:nvPr>
        </p:nvSpPr>
        <p:spPr/>
        <p:txBody>
          <a:bodyPr/>
          <a:lstStyle/>
          <a:p>
            <a:r>
              <a:rPr lang="en-US" altLang="zh-TW" dirty="0"/>
              <a:t>Start Using (1/2)</a:t>
            </a:r>
            <a:endParaRPr lang="zh-TW" altLang="en-US" dirty="0"/>
          </a:p>
        </p:txBody>
      </p:sp>
      <p:sp>
        <p:nvSpPr>
          <p:cNvPr id="5" name="矩形 4">
            <a:extLst>
              <a:ext uri="{FF2B5EF4-FFF2-40B4-BE49-F238E27FC236}">
                <a16:creationId xmlns:a16="http://schemas.microsoft.com/office/drawing/2014/main" id="{00510E95-4F72-48ED-BF62-D4F19405CE67}"/>
              </a:ext>
            </a:extLst>
          </p:cNvPr>
          <p:cNvSpPr/>
          <p:nvPr/>
        </p:nvSpPr>
        <p:spPr>
          <a:xfrm>
            <a:off x="6991350" y="4186238"/>
            <a:ext cx="889000" cy="366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形 5" descr="手背向前食指朝右指索引">
            <a:extLst>
              <a:ext uri="{FF2B5EF4-FFF2-40B4-BE49-F238E27FC236}">
                <a16:creationId xmlns:a16="http://schemas.microsoft.com/office/drawing/2014/main" id="{9C344FB2-9ADA-4BA7-B74C-19A9824411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7918724" y="4069531"/>
            <a:ext cx="722644" cy="722644"/>
          </a:xfrm>
          <a:prstGeom prst="rect">
            <a:avLst/>
          </a:prstGeom>
        </p:spPr>
      </p:pic>
    </p:spTree>
    <p:extLst>
      <p:ext uri="{BB962C8B-B14F-4D97-AF65-F5344CB8AC3E}">
        <p14:creationId xmlns:p14="http://schemas.microsoft.com/office/powerpoint/2010/main" val="1665665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0803C7-71D0-4A7C-A701-747BB36464EA}"/>
              </a:ext>
            </a:extLst>
          </p:cNvPr>
          <p:cNvSpPr>
            <a:spLocks noGrp="1"/>
          </p:cNvSpPr>
          <p:nvPr>
            <p:ph type="title"/>
          </p:nvPr>
        </p:nvSpPr>
        <p:spPr/>
        <p:txBody>
          <a:bodyPr/>
          <a:lstStyle/>
          <a:p>
            <a:r>
              <a:rPr lang="en-US" altLang="zh-TW" dirty="0"/>
              <a:t>Start Using (2/2)</a:t>
            </a:r>
            <a:endParaRPr lang="zh-TW" altLang="en-US" dirty="0"/>
          </a:p>
        </p:txBody>
      </p:sp>
      <p:pic>
        <p:nvPicPr>
          <p:cNvPr id="6" name="內容版面配置區 5">
            <a:extLst>
              <a:ext uri="{FF2B5EF4-FFF2-40B4-BE49-F238E27FC236}">
                <a16:creationId xmlns:a16="http://schemas.microsoft.com/office/drawing/2014/main" id="{B1A3E0F4-15D0-43EF-88C3-AE64F315A507}"/>
              </a:ext>
            </a:extLst>
          </p:cNvPr>
          <p:cNvPicPr>
            <a:picLocks noGrp="1" noChangeAspect="1"/>
          </p:cNvPicPr>
          <p:nvPr>
            <p:ph idx="1"/>
          </p:nvPr>
        </p:nvPicPr>
        <p:blipFill>
          <a:blip r:embed="rId3"/>
          <a:stretch>
            <a:fillRect/>
          </a:stretch>
        </p:blipFill>
        <p:spPr>
          <a:xfrm>
            <a:off x="1275954" y="1690688"/>
            <a:ext cx="9640091" cy="4486275"/>
          </a:xfrm>
          <a:prstGeom prst="rect">
            <a:avLst/>
          </a:prstGeom>
        </p:spPr>
      </p:pic>
    </p:spTree>
    <p:extLst>
      <p:ext uri="{BB962C8B-B14F-4D97-AF65-F5344CB8AC3E}">
        <p14:creationId xmlns:p14="http://schemas.microsoft.com/office/powerpoint/2010/main" val="654651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C7B3EBA-7956-4972-A79D-9956A188ABD7}"/>
              </a:ext>
            </a:extLst>
          </p:cNvPr>
          <p:cNvSpPr>
            <a:spLocks noGrp="1"/>
          </p:cNvSpPr>
          <p:nvPr>
            <p:ph type="title"/>
          </p:nvPr>
        </p:nvSpPr>
        <p:spPr/>
        <p:txBody>
          <a:bodyPr>
            <a:normAutofit/>
          </a:bodyPr>
          <a:lstStyle/>
          <a:p>
            <a:pPr>
              <a:lnSpc>
                <a:spcPct val="150000"/>
              </a:lnSpc>
            </a:pPr>
            <a:r>
              <a:rPr lang="en-US" altLang="zh-TW" dirty="0"/>
              <a:t>AWS</a:t>
            </a:r>
            <a:r>
              <a:rPr lang="zh-TW" altLang="en-US" dirty="0"/>
              <a:t> </a:t>
            </a:r>
            <a:r>
              <a:rPr lang="en-US" altLang="zh-TW" dirty="0"/>
              <a:t>IoT</a:t>
            </a:r>
            <a:endParaRPr lang="zh-TW" altLang="en-US" dirty="0"/>
          </a:p>
        </p:txBody>
      </p:sp>
      <p:sp>
        <p:nvSpPr>
          <p:cNvPr id="5" name="文字版面配置區 4">
            <a:extLst>
              <a:ext uri="{FF2B5EF4-FFF2-40B4-BE49-F238E27FC236}">
                <a16:creationId xmlns:a16="http://schemas.microsoft.com/office/drawing/2014/main" id="{7F855164-61C8-4B6B-ACBB-85DEA0CB4020}"/>
              </a:ext>
            </a:extLst>
          </p:cNvPr>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61056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A9E1CB-74D7-A24C-A8D3-918D0B074153}"/>
              </a:ext>
            </a:extLst>
          </p:cNvPr>
          <p:cNvSpPr>
            <a:spLocks noGrp="1"/>
          </p:cNvSpPr>
          <p:nvPr>
            <p:ph type="title"/>
          </p:nvPr>
        </p:nvSpPr>
        <p:spPr/>
        <p:txBody>
          <a:bodyPr/>
          <a:lstStyle/>
          <a:p>
            <a:r>
              <a:rPr kumimoji="1" lang="en" altLang="zh-TW" dirty="0"/>
              <a:t>Introduction</a:t>
            </a:r>
            <a:endParaRPr kumimoji="1" lang="zh-TW" altLang="en-US" dirty="0"/>
          </a:p>
        </p:txBody>
      </p:sp>
      <p:sp>
        <p:nvSpPr>
          <p:cNvPr id="5" name="文字版面配置區 4">
            <a:extLst>
              <a:ext uri="{FF2B5EF4-FFF2-40B4-BE49-F238E27FC236}">
                <a16:creationId xmlns:a16="http://schemas.microsoft.com/office/drawing/2014/main" id="{CC3449E3-F2EC-6148-9DE2-1F4E33E7AB2F}"/>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551918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DCC59D-FC82-4325-9F45-9DD50FE2B142}"/>
              </a:ext>
            </a:extLst>
          </p:cNvPr>
          <p:cNvSpPr>
            <a:spLocks noGrp="1"/>
          </p:cNvSpPr>
          <p:nvPr>
            <p:ph type="title"/>
          </p:nvPr>
        </p:nvSpPr>
        <p:spPr/>
        <p:txBody>
          <a:bodyPr/>
          <a:lstStyle/>
          <a:p>
            <a:r>
              <a:rPr lang="en-US" altLang="zh-TW" dirty="0"/>
              <a:t>What is AWS IoT</a:t>
            </a:r>
            <a:endParaRPr lang="zh-TW" altLang="en-US" dirty="0"/>
          </a:p>
        </p:txBody>
      </p:sp>
      <p:sp>
        <p:nvSpPr>
          <p:cNvPr id="3" name="內容版面配置區 2">
            <a:extLst>
              <a:ext uri="{FF2B5EF4-FFF2-40B4-BE49-F238E27FC236}">
                <a16:creationId xmlns:a16="http://schemas.microsoft.com/office/drawing/2014/main" id="{66EA759E-10E6-4C29-82B3-AF5895B34E43}"/>
              </a:ext>
            </a:extLst>
          </p:cNvPr>
          <p:cNvSpPr>
            <a:spLocks noGrp="1"/>
          </p:cNvSpPr>
          <p:nvPr>
            <p:ph idx="1"/>
          </p:nvPr>
        </p:nvSpPr>
        <p:spPr>
          <a:xfrm>
            <a:off x="901931" y="1594793"/>
            <a:ext cx="10515600" cy="4351338"/>
          </a:xfrm>
        </p:spPr>
        <p:txBody>
          <a:bodyPr/>
          <a:lstStyle/>
          <a:p>
            <a:r>
              <a:rPr lang="en-US" altLang="zh-TW" dirty="0"/>
              <a:t>AWS IoT provides the cloud services that connect your IoT devices to other devices and AWS cloud services.</a:t>
            </a:r>
            <a:endParaRPr lang="zh-TW" altLang="en-US" dirty="0"/>
          </a:p>
        </p:txBody>
      </p:sp>
      <p:pic>
        <p:nvPicPr>
          <p:cNvPr id="1026" name="Picture 2" descr="&#10;            AWS IoT connects IoT devices to AWS services&#10;        ">
            <a:extLst>
              <a:ext uri="{FF2B5EF4-FFF2-40B4-BE49-F238E27FC236}">
                <a16:creationId xmlns:a16="http://schemas.microsoft.com/office/drawing/2014/main" id="{92B5C4E5-87D4-400E-A92E-CCE8DAD55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181" y="2549872"/>
            <a:ext cx="8620125"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9C8CD3F0-F739-4F36-BA45-8D076F9C7B43}"/>
              </a:ext>
            </a:extLst>
          </p:cNvPr>
          <p:cNvSpPr/>
          <p:nvPr/>
        </p:nvSpPr>
        <p:spPr>
          <a:xfrm>
            <a:off x="3241965" y="6308209"/>
            <a:ext cx="5328458" cy="369332"/>
          </a:xfrm>
          <a:prstGeom prst="rect">
            <a:avLst/>
          </a:prstGeom>
        </p:spPr>
        <p:txBody>
          <a:bodyPr wrap="square">
            <a:spAutoFit/>
          </a:bodyPr>
          <a:lstStyle/>
          <a:p>
            <a:r>
              <a:rPr lang="en-US" altLang="zh-TW" dirty="0">
                <a:solidFill>
                  <a:srgbClr val="16191F"/>
                </a:solidFill>
                <a:latin typeface="Amazon Ember"/>
              </a:rPr>
              <a:t>AWS IoT communication supports </a:t>
            </a:r>
            <a:r>
              <a:rPr lang="en-US" altLang="zh-TW" dirty="0">
                <a:latin typeface="Amazon Ember"/>
                <a:hlinkClick r:id="rId4"/>
              </a:rPr>
              <a:t>MQTT </a:t>
            </a:r>
            <a:r>
              <a:rPr lang="en-US" altLang="zh-TW" dirty="0">
                <a:solidFill>
                  <a:srgbClr val="16191F"/>
                </a:solidFill>
                <a:latin typeface="Amazon Ember"/>
              </a:rPr>
              <a:t> and </a:t>
            </a:r>
            <a:r>
              <a:rPr lang="en-US" altLang="zh-TW" dirty="0">
                <a:solidFill>
                  <a:srgbClr val="0070C0"/>
                </a:solidFill>
                <a:latin typeface="Amazon Ember"/>
              </a:rPr>
              <a:t>HTTPS</a:t>
            </a:r>
            <a:r>
              <a:rPr lang="en-US" altLang="zh-TW" dirty="0">
                <a:solidFill>
                  <a:srgbClr val="16191F"/>
                </a:solidFill>
                <a:latin typeface="Amazon Ember"/>
              </a:rPr>
              <a:t>.</a:t>
            </a:r>
            <a:endParaRPr lang="zh-TW" altLang="en-US" dirty="0"/>
          </a:p>
        </p:txBody>
      </p:sp>
    </p:spTree>
    <p:extLst>
      <p:ext uri="{BB962C8B-B14F-4D97-AF65-F5344CB8AC3E}">
        <p14:creationId xmlns:p14="http://schemas.microsoft.com/office/powerpoint/2010/main" val="2095891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F2AA64-7844-447C-8D48-B3AA5BF9DE62}"/>
              </a:ext>
            </a:extLst>
          </p:cNvPr>
          <p:cNvSpPr>
            <a:spLocks noGrp="1"/>
          </p:cNvSpPr>
          <p:nvPr>
            <p:ph type="title"/>
          </p:nvPr>
        </p:nvSpPr>
        <p:spPr/>
        <p:txBody>
          <a:bodyPr/>
          <a:lstStyle/>
          <a:p>
            <a:r>
              <a:rPr lang="en-US" altLang="zh-TW" dirty="0"/>
              <a:t>How AWS IoT works</a:t>
            </a:r>
            <a:endParaRPr lang="zh-TW" altLang="en-US" dirty="0"/>
          </a:p>
        </p:txBody>
      </p:sp>
      <p:sp>
        <p:nvSpPr>
          <p:cNvPr id="3" name="內容版面配置區 2">
            <a:extLst>
              <a:ext uri="{FF2B5EF4-FFF2-40B4-BE49-F238E27FC236}">
                <a16:creationId xmlns:a16="http://schemas.microsoft.com/office/drawing/2014/main" id="{26C11D75-69FC-4B9C-BAE0-B7F77FD74FE1}"/>
              </a:ext>
            </a:extLst>
          </p:cNvPr>
          <p:cNvSpPr>
            <a:spLocks noGrp="1"/>
          </p:cNvSpPr>
          <p:nvPr>
            <p:ph idx="1"/>
          </p:nvPr>
        </p:nvSpPr>
        <p:spPr>
          <a:xfrm>
            <a:off x="838200" y="1825625"/>
            <a:ext cx="3210098" cy="4351338"/>
          </a:xfrm>
        </p:spPr>
        <p:txBody>
          <a:bodyPr/>
          <a:lstStyle/>
          <a:p>
            <a:r>
              <a:rPr lang="en-US" altLang="zh-TW" dirty="0"/>
              <a:t>AWS IoT services overview</a:t>
            </a:r>
          </a:p>
          <a:p>
            <a:endParaRPr lang="zh-TW" altLang="en-US" dirty="0"/>
          </a:p>
        </p:txBody>
      </p:sp>
      <p:pic>
        <p:nvPicPr>
          <p:cNvPr id="2050" name="Picture 2" descr="&#10;                    AWS IoT architecture&#10;                ">
            <a:extLst>
              <a:ext uri="{FF2B5EF4-FFF2-40B4-BE49-F238E27FC236}">
                <a16:creationId xmlns:a16="http://schemas.microsoft.com/office/drawing/2014/main" id="{CFB7A4A2-AD02-4C64-AED9-9E2236E4B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518" y="1431532"/>
            <a:ext cx="6834533" cy="542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589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F2AA64-7844-447C-8D48-B3AA5BF9DE62}"/>
              </a:ext>
            </a:extLst>
          </p:cNvPr>
          <p:cNvSpPr>
            <a:spLocks noGrp="1"/>
          </p:cNvSpPr>
          <p:nvPr>
            <p:ph type="title"/>
          </p:nvPr>
        </p:nvSpPr>
        <p:spPr/>
        <p:txBody>
          <a:bodyPr/>
          <a:lstStyle/>
          <a:p>
            <a:r>
              <a:rPr lang="en-US" altLang="zh-TW" dirty="0"/>
              <a:t>How AWS IoT works</a:t>
            </a:r>
            <a:endParaRPr lang="zh-TW" altLang="en-US" dirty="0"/>
          </a:p>
        </p:txBody>
      </p:sp>
      <p:sp>
        <p:nvSpPr>
          <p:cNvPr id="3" name="內容版面配置區 2">
            <a:extLst>
              <a:ext uri="{FF2B5EF4-FFF2-40B4-BE49-F238E27FC236}">
                <a16:creationId xmlns:a16="http://schemas.microsoft.com/office/drawing/2014/main" id="{26C11D75-69FC-4B9C-BAE0-B7F77FD74FE1}"/>
              </a:ext>
            </a:extLst>
          </p:cNvPr>
          <p:cNvSpPr>
            <a:spLocks noGrp="1"/>
          </p:cNvSpPr>
          <p:nvPr>
            <p:ph idx="1"/>
          </p:nvPr>
        </p:nvSpPr>
        <p:spPr>
          <a:xfrm>
            <a:off x="838200" y="1604355"/>
            <a:ext cx="10724804" cy="4888519"/>
          </a:xfrm>
        </p:spPr>
        <p:txBody>
          <a:bodyPr/>
          <a:lstStyle/>
          <a:p>
            <a:r>
              <a:rPr lang="en-US" altLang="zh-TW" dirty="0"/>
              <a:t>AWS IoT device software</a:t>
            </a:r>
          </a:p>
          <a:p>
            <a:pPr lvl="1"/>
            <a:r>
              <a:rPr lang="en-US" altLang="zh-TW" dirty="0"/>
              <a:t>AWS IoT Greengrass</a:t>
            </a:r>
          </a:p>
          <a:p>
            <a:pPr lvl="2"/>
            <a:r>
              <a:rPr lang="en-US" altLang="zh-TW" dirty="0"/>
              <a:t>AWS IoT Greengrass extends AWS to edge devices so they can act locally on the data they generate and use the cloud for management, analytics, and durable storage. (connected devices can run AWS Lambda functions, Docker containers)</a:t>
            </a:r>
          </a:p>
          <a:p>
            <a:pPr lvl="1"/>
            <a:r>
              <a:rPr lang="en-US" altLang="zh-TW" dirty="0"/>
              <a:t>AWS IoT Device Tester</a:t>
            </a:r>
          </a:p>
          <a:p>
            <a:pPr lvl="2"/>
            <a:r>
              <a:rPr lang="en-US" altLang="zh-TW" dirty="0"/>
              <a:t>AWS IoT Device Tester for </a:t>
            </a:r>
            <a:r>
              <a:rPr lang="en-US" altLang="zh-TW" dirty="0" err="1"/>
              <a:t>FreeRTOS</a:t>
            </a:r>
            <a:r>
              <a:rPr lang="en-US" altLang="zh-TW" dirty="0"/>
              <a:t> and AWS IoT Greengrass is a test automation tool for microcontrollers. (test your device to determine if it will run </a:t>
            </a:r>
            <a:r>
              <a:rPr lang="en-US" altLang="zh-TW" dirty="0" err="1"/>
              <a:t>FreeRTOS</a:t>
            </a:r>
            <a:r>
              <a:rPr lang="en-US" altLang="zh-TW" dirty="0"/>
              <a:t> or AWS IoT Greengrass and interoperate with AWS IoT services)</a:t>
            </a:r>
          </a:p>
          <a:p>
            <a:pPr lvl="1"/>
            <a:r>
              <a:rPr lang="en-US" altLang="zh-TW" dirty="0"/>
              <a:t>AWS IoT Device SDKs</a:t>
            </a:r>
          </a:p>
          <a:p>
            <a:pPr lvl="2"/>
            <a:r>
              <a:rPr lang="en-US" altLang="zh-TW" dirty="0"/>
              <a:t>Help you build innovative IoT products or solutions on your choice of hardware platforms.</a:t>
            </a:r>
          </a:p>
          <a:p>
            <a:pPr lvl="1"/>
            <a:r>
              <a:rPr lang="en-US" altLang="zh-TW" dirty="0" err="1"/>
              <a:t>FreeRTOS</a:t>
            </a:r>
            <a:endParaRPr lang="en-US" altLang="zh-TW" dirty="0"/>
          </a:p>
          <a:p>
            <a:pPr lvl="2"/>
            <a:r>
              <a:rPr lang="en-US" altLang="zh-TW" dirty="0" err="1"/>
              <a:t>FreeRTOS</a:t>
            </a:r>
            <a:r>
              <a:rPr lang="en-US" altLang="zh-TW" dirty="0"/>
              <a:t> systems can securely connect your small, low-power devices to AWS IoT and support more powerful edge devices running AWS IoT Greengrass. (open source)</a:t>
            </a:r>
            <a:endParaRPr lang="zh-TW" altLang="en-US" dirty="0"/>
          </a:p>
        </p:txBody>
      </p:sp>
    </p:spTree>
    <p:extLst>
      <p:ext uri="{BB962C8B-B14F-4D97-AF65-F5344CB8AC3E}">
        <p14:creationId xmlns:p14="http://schemas.microsoft.com/office/powerpoint/2010/main" val="902175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F2AA64-7844-447C-8D48-B3AA5BF9DE62}"/>
              </a:ext>
            </a:extLst>
          </p:cNvPr>
          <p:cNvSpPr>
            <a:spLocks noGrp="1"/>
          </p:cNvSpPr>
          <p:nvPr>
            <p:ph type="title"/>
          </p:nvPr>
        </p:nvSpPr>
        <p:spPr/>
        <p:txBody>
          <a:bodyPr/>
          <a:lstStyle/>
          <a:p>
            <a:r>
              <a:rPr lang="en-US" altLang="zh-TW" dirty="0"/>
              <a:t>How AWS IoT works</a:t>
            </a:r>
            <a:endParaRPr lang="zh-TW" altLang="en-US" dirty="0"/>
          </a:p>
        </p:txBody>
      </p:sp>
      <p:sp>
        <p:nvSpPr>
          <p:cNvPr id="3" name="內容版面配置區 2">
            <a:extLst>
              <a:ext uri="{FF2B5EF4-FFF2-40B4-BE49-F238E27FC236}">
                <a16:creationId xmlns:a16="http://schemas.microsoft.com/office/drawing/2014/main" id="{26C11D75-69FC-4B9C-BAE0-B7F77FD74FE1}"/>
              </a:ext>
            </a:extLst>
          </p:cNvPr>
          <p:cNvSpPr>
            <a:spLocks noGrp="1"/>
          </p:cNvSpPr>
          <p:nvPr>
            <p:ph idx="1"/>
          </p:nvPr>
        </p:nvSpPr>
        <p:spPr>
          <a:xfrm>
            <a:off x="838200" y="1604355"/>
            <a:ext cx="10724804" cy="4888519"/>
          </a:xfrm>
        </p:spPr>
        <p:txBody>
          <a:bodyPr/>
          <a:lstStyle/>
          <a:p>
            <a:r>
              <a:rPr lang="en-US" altLang="zh-TW" dirty="0"/>
              <a:t>AWS IoT control services</a:t>
            </a:r>
          </a:p>
          <a:p>
            <a:pPr lvl="1"/>
            <a:r>
              <a:rPr lang="en-US" altLang="zh-TW" dirty="0"/>
              <a:t>AWS IoT Core</a:t>
            </a:r>
          </a:p>
          <a:p>
            <a:pPr lvl="2"/>
            <a:r>
              <a:rPr lang="en-US" altLang="zh-TW" dirty="0"/>
              <a:t>AWS IoT Core is a managed cloud service that enables connected devices to securely interact with cloud applications and other devices.</a:t>
            </a:r>
          </a:p>
          <a:p>
            <a:pPr lvl="1"/>
            <a:r>
              <a:rPr lang="en-US" altLang="zh-TW" dirty="0"/>
              <a:t>AWS IoT Device Management</a:t>
            </a:r>
          </a:p>
          <a:p>
            <a:pPr lvl="2"/>
            <a:r>
              <a:rPr lang="en-US" altLang="zh-TW" dirty="0"/>
              <a:t>AWS IoT Device Management services help you track, monitor, and manage the plethora of connected devices that make up your devices fleets. </a:t>
            </a:r>
          </a:p>
          <a:p>
            <a:pPr lvl="1"/>
            <a:r>
              <a:rPr lang="en-US" altLang="zh-TW" dirty="0"/>
              <a:t>AWS IoT Device Defender</a:t>
            </a:r>
          </a:p>
          <a:p>
            <a:pPr lvl="2"/>
            <a:r>
              <a:rPr lang="en-US" altLang="zh-TW" dirty="0"/>
              <a:t>AWS IoT Device Defender helps you secure your fleet of IoT devices. AWS IoT Device Defender continuously audits your IoT configurations to make sure that they aren’t deviating from security best practices.</a:t>
            </a:r>
          </a:p>
          <a:p>
            <a:pPr lvl="1"/>
            <a:r>
              <a:rPr lang="en-US" altLang="zh-TW" dirty="0"/>
              <a:t>AWS IoT Things Graph</a:t>
            </a:r>
          </a:p>
          <a:p>
            <a:pPr lvl="2"/>
            <a:r>
              <a:rPr lang="en-US" altLang="zh-TW" dirty="0"/>
              <a:t>AWS IoT Things Graph is a service that lets you visually connect different devices and web services to build IoT applications.  </a:t>
            </a:r>
          </a:p>
        </p:txBody>
      </p:sp>
    </p:spTree>
    <p:extLst>
      <p:ext uri="{BB962C8B-B14F-4D97-AF65-F5344CB8AC3E}">
        <p14:creationId xmlns:p14="http://schemas.microsoft.com/office/powerpoint/2010/main" val="4294158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F2AA64-7844-447C-8D48-B3AA5BF9DE62}"/>
              </a:ext>
            </a:extLst>
          </p:cNvPr>
          <p:cNvSpPr>
            <a:spLocks noGrp="1"/>
          </p:cNvSpPr>
          <p:nvPr>
            <p:ph type="title"/>
          </p:nvPr>
        </p:nvSpPr>
        <p:spPr/>
        <p:txBody>
          <a:bodyPr/>
          <a:lstStyle/>
          <a:p>
            <a:r>
              <a:rPr lang="en-US" altLang="zh-TW" dirty="0"/>
              <a:t>How AWS IoT works</a:t>
            </a:r>
            <a:endParaRPr lang="zh-TW" altLang="en-US" dirty="0"/>
          </a:p>
        </p:txBody>
      </p:sp>
      <p:sp>
        <p:nvSpPr>
          <p:cNvPr id="3" name="內容版面配置區 2">
            <a:extLst>
              <a:ext uri="{FF2B5EF4-FFF2-40B4-BE49-F238E27FC236}">
                <a16:creationId xmlns:a16="http://schemas.microsoft.com/office/drawing/2014/main" id="{26C11D75-69FC-4B9C-BAE0-B7F77FD74FE1}"/>
              </a:ext>
            </a:extLst>
          </p:cNvPr>
          <p:cNvSpPr>
            <a:spLocks noGrp="1"/>
          </p:cNvSpPr>
          <p:nvPr>
            <p:ph idx="1"/>
          </p:nvPr>
        </p:nvSpPr>
        <p:spPr>
          <a:xfrm>
            <a:off x="838200" y="1604355"/>
            <a:ext cx="10724804" cy="4888519"/>
          </a:xfrm>
        </p:spPr>
        <p:txBody>
          <a:bodyPr>
            <a:normAutofit/>
          </a:bodyPr>
          <a:lstStyle/>
          <a:p>
            <a:r>
              <a:rPr lang="en-US" altLang="zh-TW" dirty="0"/>
              <a:t>AWS IoT data services</a:t>
            </a:r>
          </a:p>
          <a:p>
            <a:pPr lvl="1"/>
            <a:r>
              <a:rPr lang="en-US" altLang="zh-TW" dirty="0"/>
              <a:t>AWS IoT Analytics</a:t>
            </a:r>
          </a:p>
          <a:p>
            <a:pPr lvl="2"/>
            <a:r>
              <a:rPr lang="en-US" altLang="zh-TW" dirty="0"/>
              <a:t>AWS IoT Analytics lets you efficiently run and operationalize sophisticated analytics on massive volumes unstructured IoT data. (built-in SQL query engine or machine learning.)</a:t>
            </a:r>
          </a:p>
          <a:p>
            <a:pPr lvl="1"/>
            <a:r>
              <a:rPr lang="en-US" altLang="zh-TW" dirty="0"/>
              <a:t>AWS IoT </a:t>
            </a:r>
            <a:r>
              <a:rPr lang="en-US" altLang="zh-TW" dirty="0" err="1"/>
              <a:t>SiteWise</a:t>
            </a:r>
            <a:endParaRPr lang="en-US" altLang="zh-TW" dirty="0"/>
          </a:p>
          <a:p>
            <a:pPr lvl="2"/>
            <a:r>
              <a:rPr lang="en-US" altLang="zh-TW" dirty="0"/>
              <a:t>AWS IoT </a:t>
            </a:r>
            <a:r>
              <a:rPr lang="en-US" altLang="zh-TW" dirty="0" err="1"/>
              <a:t>SiteWise</a:t>
            </a:r>
            <a:r>
              <a:rPr lang="en-US" altLang="zh-TW" dirty="0"/>
              <a:t> collects, stores, organizes, and monitors data passed from industrial equipment by </a:t>
            </a:r>
            <a:r>
              <a:rPr lang="en-US" altLang="zh-TW" dirty="0">
                <a:solidFill>
                  <a:srgbClr val="FF0000"/>
                </a:solidFill>
              </a:rPr>
              <a:t>MQTT</a:t>
            </a:r>
            <a:r>
              <a:rPr lang="en-US" altLang="zh-TW" dirty="0"/>
              <a:t> messages or APIs at scale by providing software that runs on a gateway in your facilities. The </a:t>
            </a:r>
            <a:r>
              <a:rPr lang="en-US" altLang="zh-TW" dirty="0">
                <a:solidFill>
                  <a:srgbClr val="FF0000"/>
                </a:solidFill>
              </a:rPr>
              <a:t>gateway</a:t>
            </a:r>
            <a:r>
              <a:rPr lang="en-US" altLang="zh-TW" dirty="0"/>
              <a:t> securely connects to your on-premises data servers and automates the process of collecting and organizing the data and sending it to the AWS Cloud.</a:t>
            </a:r>
          </a:p>
          <a:p>
            <a:pPr lvl="1"/>
            <a:r>
              <a:rPr lang="en-US" altLang="zh-TW" dirty="0"/>
              <a:t>AWS IoT Events</a:t>
            </a:r>
          </a:p>
          <a:p>
            <a:pPr lvl="2"/>
            <a:r>
              <a:rPr lang="en-US" altLang="zh-TW" dirty="0"/>
              <a:t>AWS IoT Events detects and responds to events from IoT sensors and applications. Events are patterns of data that identify more complicated circumstances than expected, such as motion detectors using movement signals to activate lights and security cameras. </a:t>
            </a:r>
          </a:p>
        </p:txBody>
      </p:sp>
    </p:spTree>
    <p:extLst>
      <p:ext uri="{BB962C8B-B14F-4D97-AF65-F5344CB8AC3E}">
        <p14:creationId xmlns:p14="http://schemas.microsoft.com/office/powerpoint/2010/main" val="556457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F5C2B5-19F0-4B03-A03A-F8698292C5EB}"/>
              </a:ext>
            </a:extLst>
          </p:cNvPr>
          <p:cNvSpPr>
            <a:spLocks noGrp="1"/>
          </p:cNvSpPr>
          <p:nvPr>
            <p:ph type="title"/>
          </p:nvPr>
        </p:nvSpPr>
        <p:spPr>
          <a:xfrm>
            <a:off x="838200" y="365125"/>
            <a:ext cx="10515600" cy="1325563"/>
          </a:xfrm>
        </p:spPr>
        <p:txBody>
          <a:bodyPr/>
          <a:lstStyle/>
          <a:p>
            <a:r>
              <a:rPr lang="en-US" altLang="zh-TW" dirty="0"/>
              <a:t>AWS IoT Core services</a:t>
            </a:r>
            <a:endParaRPr lang="zh-TW" altLang="en-US" dirty="0"/>
          </a:p>
        </p:txBody>
      </p:sp>
      <p:sp>
        <p:nvSpPr>
          <p:cNvPr id="3" name="內容版面配置區 2">
            <a:extLst>
              <a:ext uri="{FF2B5EF4-FFF2-40B4-BE49-F238E27FC236}">
                <a16:creationId xmlns:a16="http://schemas.microsoft.com/office/drawing/2014/main" id="{C41D9C71-00D3-4F53-8F1A-35B96DB5AF9D}"/>
              </a:ext>
            </a:extLst>
          </p:cNvPr>
          <p:cNvSpPr>
            <a:spLocks noGrp="1"/>
          </p:cNvSpPr>
          <p:nvPr>
            <p:ph idx="1"/>
          </p:nvPr>
        </p:nvSpPr>
        <p:spPr/>
        <p:txBody>
          <a:bodyPr/>
          <a:lstStyle/>
          <a:p>
            <a:r>
              <a:rPr lang="en-US" altLang="zh-TW" dirty="0"/>
              <a:t>AWS IoT Core provides the services that connect your IoT devices to the AWS Cloud</a:t>
            </a:r>
            <a:endParaRPr lang="zh-TW" altLang="en-US" dirty="0"/>
          </a:p>
        </p:txBody>
      </p:sp>
      <p:pic>
        <p:nvPicPr>
          <p:cNvPr id="3074" name="Picture 2" descr="&#10;                    A high-level view of  AWS IoT Core&#10;                ">
            <a:extLst>
              <a:ext uri="{FF2B5EF4-FFF2-40B4-BE49-F238E27FC236}">
                <a16:creationId xmlns:a16="http://schemas.microsoft.com/office/drawing/2014/main" id="{4FF7383E-2141-4C15-8C3F-E1CF25E1A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476" y="2631354"/>
            <a:ext cx="8432426" cy="4077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612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462011-9397-495A-804A-B8BBC53B4827}"/>
              </a:ext>
            </a:extLst>
          </p:cNvPr>
          <p:cNvSpPr>
            <a:spLocks noGrp="1"/>
          </p:cNvSpPr>
          <p:nvPr>
            <p:ph type="title"/>
          </p:nvPr>
        </p:nvSpPr>
        <p:spPr/>
        <p:txBody>
          <a:bodyPr/>
          <a:lstStyle/>
          <a:p>
            <a:r>
              <a:rPr lang="en-US" altLang="zh-TW" dirty="0"/>
              <a:t>AWS IoT Core services</a:t>
            </a:r>
            <a:endParaRPr lang="zh-TW" altLang="en-US" dirty="0"/>
          </a:p>
        </p:txBody>
      </p:sp>
      <p:sp>
        <p:nvSpPr>
          <p:cNvPr id="3" name="內容版面配置區 2">
            <a:extLst>
              <a:ext uri="{FF2B5EF4-FFF2-40B4-BE49-F238E27FC236}">
                <a16:creationId xmlns:a16="http://schemas.microsoft.com/office/drawing/2014/main" id="{CC30EDBA-DD7A-4E4A-BE44-3E7DAB18C905}"/>
              </a:ext>
            </a:extLst>
          </p:cNvPr>
          <p:cNvSpPr>
            <a:spLocks noGrp="1"/>
          </p:cNvSpPr>
          <p:nvPr>
            <p:ph idx="1"/>
          </p:nvPr>
        </p:nvSpPr>
        <p:spPr>
          <a:xfrm>
            <a:off x="838200" y="1825625"/>
            <a:ext cx="10515600" cy="4667250"/>
          </a:xfrm>
        </p:spPr>
        <p:txBody>
          <a:bodyPr>
            <a:normAutofit fontScale="92500" lnSpcReduction="10000"/>
          </a:bodyPr>
          <a:lstStyle/>
          <a:p>
            <a:r>
              <a:rPr lang="en-US" altLang="zh-TW" dirty="0"/>
              <a:t>The message broker handles communication between your devices and AWS IoT. </a:t>
            </a:r>
          </a:p>
          <a:p>
            <a:r>
              <a:rPr lang="en-US" altLang="zh-TW" dirty="0"/>
              <a:t>The </a:t>
            </a:r>
            <a:r>
              <a:rPr lang="en-US" altLang="zh-TW" dirty="0">
                <a:solidFill>
                  <a:srgbClr val="FF0000"/>
                </a:solidFill>
              </a:rPr>
              <a:t>Device Shadow service </a:t>
            </a:r>
            <a:r>
              <a:rPr lang="en-US" altLang="zh-TW" dirty="0"/>
              <a:t>maintains a device's state so that applications can communicate with a device whether the device is online or not. When a device is offline, the Device Shadow service manages its data for connected applications. When the device reconnects, it synchronizes its state with that of its shadow in the Device Shadow service.</a:t>
            </a:r>
          </a:p>
          <a:p>
            <a:r>
              <a:rPr lang="en-US" altLang="zh-TW" dirty="0"/>
              <a:t>The </a:t>
            </a:r>
            <a:r>
              <a:rPr lang="en-US" altLang="zh-TW" dirty="0">
                <a:solidFill>
                  <a:srgbClr val="FF0000"/>
                </a:solidFill>
              </a:rPr>
              <a:t>Rules engine </a:t>
            </a:r>
            <a:r>
              <a:rPr lang="en-US" altLang="zh-TW" dirty="0">
                <a:solidFill>
                  <a:srgbClr val="0070C0"/>
                </a:solidFill>
              </a:rPr>
              <a:t>connects data from the message broker to other AWS services for storage and additional processing</a:t>
            </a:r>
            <a:r>
              <a:rPr lang="en-US" altLang="zh-TW" dirty="0"/>
              <a:t>. For example, you can insert, update, or query a DynamoDB table or invoke a Lambda function based on an expression that you defined in the Rules engine.</a:t>
            </a:r>
          </a:p>
          <a:p>
            <a:r>
              <a:rPr lang="en-US" altLang="zh-TW" dirty="0"/>
              <a:t>AWS IoT Core secures all communications and activities by using X.509 certificates for authentication and policies for authorization.</a:t>
            </a:r>
          </a:p>
          <a:p>
            <a:endParaRPr lang="zh-TW" altLang="en-US" dirty="0"/>
          </a:p>
        </p:txBody>
      </p:sp>
    </p:spTree>
    <p:extLst>
      <p:ext uri="{BB962C8B-B14F-4D97-AF65-F5344CB8AC3E}">
        <p14:creationId xmlns:p14="http://schemas.microsoft.com/office/powerpoint/2010/main" val="7659369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EBDB3D-0171-49DD-8467-EC44D3084891}"/>
              </a:ext>
            </a:extLst>
          </p:cNvPr>
          <p:cNvSpPr>
            <a:spLocks noGrp="1"/>
          </p:cNvSpPr>
          <p:nvPr>
            <p:ph type="title"/>
          </p:nvPr>
        </p:nvSpPr>
        <p:spPr>
          <a:xfrm>
            <a:off x="838200" y="365125"/>
            <a:ext cx="10515600" cy="1325563"/>
          </a:xfrm>
        </p:spPr>
        <p:txBody>
          <a:bodyPr/>
          <a:lstStyle/>
          <a:p>
            <a:r>
              <a:rPr lang="en-US" altLang="zh-TW" dirty="0"/>
              <a:t>AWS IoT Core messaging services</a:t>
            </a:r>
            <a:endParaRPr lang="zh-TW" altLang="en-US" dirty="0"/>
          </a:p>
        </p:txBody>
      </p:sp>
      <p:sp>
        <p:nvSpPr>
          <p:cNvPr id="3" name="內容版面配置區 2">
            <a:extLst>
              <a:ext uri="{FF2B5EF4-FFF2-40B4-BE49-F238E27FC236}">
                <a16:creationId xmlns:a16="http://schemas.microsoft.com/office/drawing/2014/main" id="{5D11221C-E10E-4A78-BEBB-2EACC5C83356}"/>
              </a:ext>
            </a:extLst>
          </p:cNvPr>
          <p:cNvSpPr>
            <a:spLocks noGrp="1"/>
          </p:cNvSpPr>
          <p:nvPr>
            <p:ph idx="1"/>
          </p:nvPr>
        </p:nvSpPr>
        <p:spPr/>
        <p:txBody>
          <a:bodyPr>
            <a:normAutofit lnSpcReduction="10000"/>
          </a:bodyPr>
          <a:lstStyle/>
          <a:p>
            <a:r>
              <a:rPr lang="en-US" altLang="zh-TW" dirty="0"/>
              <a:t>Device gateway</a:t>
            </a:r>
          </a:p>
          <a:p>
            <a:pPr lvl="1"/>
            <a:r>
              <a:rPr lang="en-US" altLang="zh-TW" dirty="0"/>
              <a:t>Enables devices to securely and efficiently communicate with AWS IoT.</a:t>
            </a:r>
          </a:p>
          <a:p>
            <a:r>
              <a:rPr lang="en-US" altLang="zh-TW" dirty="0"/>
              <a:t>Message broker</a:t>
            </a:r>
          </a:p>
          <a:p>
            <a:pPr lvl="1"/>
            <a:r>
              <a:rPr lang="en-US" altLang="zh-TW" dirty="0"/>
              <a:t>Provides a secure mechanism for devices and AWS IoT applications to publish and receive messages from each other. You can use either the MQTT protocol directly or MQTT over WebSocket to publish and subscribe. You can use the HTTP REST interface to publish. </a:t>
            </a:r>
          </a:p>
          <a:p>
            <a:r>
              <a:rPr lang="en-US" altLang="zh-TW" dirty="0"/>
              <a:t>Rules engine</a:t>
            </a:r>
          </a:p>
          <a:p>
            <a:pPr lvl="1"/>
            <a:r>
              <a:rPr lang="en-US" altLang="zh-TW" dirty="0"/>
              <a:t>Provides message processing and integration with other AWS services. You can use an SQL-based language to select data from message payloads, and then process and send the data to other services, such as Amazon Simple Storage Service (Amazon S3), Amazon DynamoDB, and AWS Lambda</a:t>
            </a:r>
            <a:endParaRPr lang="zh-TW" altLang="en-US" dirty="0"/>
          </a:p>
        </p:txBody>
      </p:sp>
    </p:spTree>
    <p:extLst>
      <p:ext uri="{BB962C8B-B14F-4D97-AF65-F5344CB8AC3E}">
        <p14:creationId xmlns:p14="http://schemas.microsoft.com/office/powerpoint/2010/main" val="2868994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1FE89B-9975-44D5-92FA-EAACC9268773}"/>
              </a:ext>
            </a:extLst>
          </p:cNvPr>
          <p:cNvSpPr>
            <a:spLocks noGrp="1"/>
          </p:cNvSpPr>
          <p:nvPr>
            <p:ph type="title"/>
          </p:nvPr>
        </p:nvSpPr>
        <p:spPr/>
        <p:txBody>
          <a:bodyPr/>
          <a:lstStyle/>
          <a:p>
            <a:r>
              <a:rPr lang="en-US" altLang="zh-TW" dirty="0"/>
              <a:t>AWS IoT Core control services</a:t>
            </a:r>
            <a:endParaRPr lang="zh-TW" altLang="en-US" dirty="0"/>
          </a:p>
        </p:txBody>
      </p:sp>
      <p:sp>
        <p:nvSpPr>
          <p:cNvPr id="3" name="內容版面配置區 2">
            <a:extLst>
              <a:ext uri="{FF2B5EF4-FFF2-40B4-BE49-F238E27FC236}">
                <a16:creationId xmlns:a16="http://schemas.microsoft.com/office/drawing/2014/main" id="{DBC0882A-0B99-4B2C-A5AC-503B73ED8FCE}"/>
              </a:ext>
            </a:extLst>
          </p:cNvPr>
          <p:cNvSpPr>
            <a:spLocks noGrp="1"/>
          </p:cNvSpPr>
          <p:nvPr>
            <p:ph idx="1"/>
          </p:nvPr>
        </p:nvSpPr>
        <p:spPr/>
        <p:txBody>
          <a:bodyPr/>
          <a:lstStyle/>
          <a:p>
            <a:r>
              <a:rPr lang="en-US" altLang="zh-TW" dirty="0"/>
              <a:t>Custom Authentication service</a:t>
            </a:r>
          </a:p>
          <a:p>
            <a:r>
              <a:rPr lang="en-US" altLang="zh-TW" dirty="0"/>
              <a:t>Device Provisioning service</a:t>
            </a:r>
          </a:p>
          <a:p>
            <a:r>
              <a:rPr lang="en-US" altLang="zh-TW" dirty="0"/>
              <a:t>Group registry</a:t>
            </a:r>
          </a:p>
          <a:p>
            <a:r>
              <a:rPr lang="en-US" altLang="zh-TW" dirty="0"/>
              <a:t>Jobs service</a:t>
            </a:r>
          </a:p>
          <a:p>
            <a:r>
              <a:rPr lang="en-US" altLang="zh-TW" dirty="0"/>
              <a:t>Registry</a:t>
            </a:r>
          </a:p>
          <a:p>
            <a:r>
              <a:rPr lang="en-US" altLang="zh-TW" dirty="0"/>
              <a:t>Security and Identity service</a:t>
            </a:r>
            <a:endParaRPr lang="zh-TW" altLang="en-US" dirty="0"/>
          </a:p>
        </p:txBody>
      </p:sp>
    </p:spTree>
    <p:extLst>
      <p:ext uri="{BB962C8B-B14F-4D97-AF65-F5344CB8AC3E}">
        <p14:creationId xmlns:p14="http://schemas.microsoft.com/office/powerpoint/2010/main" val="2504422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05AB72-13E8-4683-B4ED-B342F885CDCB}"/>
              </a:ext>
            </a:extLst>
          </p:cNvPr>
          <p:cNvSpPr>
            <a:spLocks noGrp="1"/>
          </p:cNvSpPr>
          <p:nvPr>
            <p:ph type="title"/>
          </p:nvPr>
        </p:nvSpPr>
        <p:spPr/>
        <p:txBody>
          <a:bodyPr/>
          <a:lstStyle/>
          <a:p>
            <a:r>
              <a:rPr lang="en-US" altLang="zh-TW" dirty="0"/>
              <a:t>AWS IoT Core data services</a:t>
            </a:r>
            <a:endParaRPr lang="zh-TW" altLang="en-US" dirty="0"/>
          </a:p>
        </p:txBody>
      </p:sp>
      <p:sp>
        <p:nvSpPr>
          <p:cNvPr id="3" name="內容版面配置區 2">
            <a:extLst>
              <a:ext uri="{FF2B5EF4-FFF2-40B4-BE49-F238E27FC236}">
                <a16:creationId xmlns:a16="http://schemas.microsoft.com/office/drawing/2014/main" id="{2D55CB79-AFE8-4E2C-B7E8-236759D08B30}"/>
              </a:ext>
            </a:extLst>
          </p:cNvPr>
          <p:cNvSpPr>
            <a:spLocks noGrp="1"/>
          </p:cNvSpPr>
          <p:nvPr>
            <p:ph idx="1"/>
          </p:nvPr>
        </p:nvSpPr>
        <p:spPr/>
        <p:txBody>
          <a:bodyPr>
            <a:normAutofit/>
          </a:bodyPr>
          <a:lstStyle/>
          <a:p>
            <a:r>
              <a:rPr lang="en-US" altLang="zh-TW" sz="3200" dirty="0"/>
              <a:t>Device shadow</a:t>
            </a:r>
          </a:p>
          <a:p>
            <a:pPr lvl="1"/>
            <a:r>
              <a:rPr lang="en-US" altLang="zh-TW" sz="2800" dirty="0"/>
              <a:t>A JSON document used to store and retrieve current state information for a device.</a:t>
            </a:r>
          </a:p>
          <a:p>
            <a:r>
              <a:rPr lang="en-US" altLang="zh-TW" sz="3200" dirty="0"/>
              <a:t>Device Shadow service</a:t>
            </a:r>
          </a:p>
          <a:p>
            <a:pPr lvl="1"/>
            <a:r>
              <a:rPr lang="en-US" altLang="zh-TW" sz="2800" dirty="0"/>
              <a:t>Provides persistent representations of your devices in the AWS Cloud. You can publish updated state information to a device's shadow, and your device can synchronize its state when it connects. Your devices can also publish their current state to a shadow for use by applications or other devices.</a:t>
            </a:r>
            <a:endParaRPr lang="zh-TW" altLang="en-US" sz="2800" dirty="0"/>
          </a:p>
        </p:txBody>
      </p:sp>
    </p:spTree>
    <p:extLst>
      <p:ext uri="{BB962C8B-B14F-4D97-AF65-F5344CB8AC3E}">
        <p14:creationId xmlns:p14="http://schemas.microsoft.com/office/powerpoint/2010/main" val="104733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15A77A5-D49F-9F40-ACB0-A8F6B22A5336}"/>
              </a:ext>
            </a:extLst>
          </p:cNvPr>
          <p:cNvSpPr>
            <a:spLocks noGrp="1"/>
          </p:cNvSpPr>
          <p:nvPr>
            <p:ph type="title"/>
          </p:nvPr>
        </p:nvSpPr>
        <p:spPr/>
        <p:txBody>
          <a:bodyPr/>
          <a:lstStyle/>
          <a:p>
            <a:r>
              <a:rPr lang="en-US" altLang="zh-TW" dirty="0"/>
              <a:t>AWS</a:t>
            </a:r>
            <a:r>
              <a:rPr lang="zh-TW" altLang="en-US" dirty="0"/>
              <a:t>服務 </a:t>
            </a:r>
            <a:r>
              <a:rPr lang="en-US" altLang="zh-TW" dirty="0"/>
              <a:t>(1/3)</a:t>
            </a:r>
            <a:endParaRPr lang="zh-TW" altLang="en-US" dirty="0"/>
          </a:p>
        </p:txBody>
      </p:sp>
      <p:sp>
        <p:nvSpPr>
          <p:cNvPr id="6" name="內容版面配置區 5">
            <a:extLst>
              <a:ext uri="{FF2B5EF4-FFF2-40B4-BE49-F238E27FC236}">
                <a16:creationId xmlns:a16="http://schemas.microsoft.com/office/drawing/2014/main" id="{DCB0E3BD-2840-E645-8DEF-82A560F2A6EB}"/>
              </a:ext>
            </a:extLst>
          </p:cNvPr>
          <p:cNvSpPr>
            <a:spLocks noGrp="1"/>
          </p:cNvSpPr>
          <p:nvPr>
            <p:ph idx="1"/>
          </p:nvPr>
        </p:nvSpPr>
        <p:spPr/>
        <p:txBody>
          <a:bodyPr/>
          <a:lstStyle/>
          <a:p>
            <a:endParaRPr lang="en-US" altLang="zh-TW" dirty="0"/>
          </a:p>
          <a:p>
            <a:endParaRPr lang="en-US" altLang="zh-TW" dirty="0"/>
          </a:p>
        </p:txBody>
      </p:sp>
      <p:pic>
        <p:nvPicPr>
          <p:cNvPr id="8" name="圖片 7">
            <a:extLst>
              <a:ext uri="{FF2B5EF4-FFF2-40B4-BE49-F238E27FC236}">
                <a16:creationId xmlns:a16="http://schemas.microsoft.com/office/drawing/2014/main" id="{AEA4363E-3C39-D14A-B6A8-49F66701D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70858"/>
            <a:ext cx="10515600" cy="5206682"/>
          </a:xfrm>
          <a:prstGeom prst="rect">
            <a:avLst/>
          </a:prstGeom>
        </p:spPr>
      </p:pic>
    </p:spTree>
    <p:extLst>
      <p:ext uri="{BB962C8B-B14F-4D97-AF65-F5344CB8AC3E}">
        <p14:creationId xmlns:p14="http://schemas.microsoft.com/office/powerpoint/2010/main" val="3396630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43BE40-66F3-4555-8998-217486C885E2}"/>
              </a:ext>
            </a:extLst>
          </p:cNvPr>
          <p:cNvSpPr>
            <a:spLocks noGrp="1"/>
          </p:cNvSpPr>
          <p:nvPr>
            <p:ph type="title"/>
          </p:nvPr>
        </p:nvSpPr>
        <p:spPr/>
        <p:txBody>
          <a:bodyPr/>
          <a:lstStyle/>
          <a:p>
            <a:r>
              <a:rPr lang="en-US" altLang="zh-TW" dirty="0"/>
              <a:t>AWS IoT Core support service</a:t>
            </a:r>
            <a:endParaRPr lang="zh-TW" altLang="en-US" dirty="0"/>
          </a:p>
        </p:txBody>
      </p:sp>
      <p:sp>
        <p:nvSpPr>
          <p:cNvPr id="3" name="內容版面配置區 2">
            <a:extLst>
              <a:ext uri="{FF2B5EF4-FFF2-40B4-BE49-F238E27FC236}">
                <a16:creationId xmlns:a16="http://schemas.microsoft.com/office/drawing/2014/main" id="{CAC187C6-4A0F-46AC-9092-1B32623DBA03}"/>
              </a:ext>
            </a:extLst>
          </p:cNvPr>
          <p:cNvSpPr>
            <a:spLocks noGrp="1"/>
          </p:cNvSpPr>
          <p:nvPr>
            <p:ph idx="1"/>
          </p:nvPr>
        </p:nvSpPr>
        <p:spPr/>
        <p:txBody>
          <a:bodyPr>
            <a:normAutofit/>
          </a:bodyPr>
          <a:lstStyle/>
          <a:p>
            <a:r>
              <a:rPr lang="en-US" altLang="zh-TW" sz="3200" dirty="0"/>
              <a:t>Alexa Voice Service (AVS) Integration for AWS IoT</a:t>
            </a:r>
          </a:p>
          <a:p>
            <a:pPr lvl="1"/>
            <a:r>
              <a:rPr lang="en-US" altLang="zh-TW" sz="2800" dirty="0"/>
              <a:t>Brings Alexa Voice to any connected device.</a:t>
            </a:r>
          </a:p>
          <a:p>
            <a:pPr lvl="1"/>
            <a:r>
              <a:rPr lang="en-US" altLang="zh-TW" sz="2800" dirty="0"/>
              <a:t>AVS for AWS IoT enables Alexa built-in functionality on MCUs, such as the ARM Cortex M class with less than 1 MB embedded RAM. To do so, AVS offloads memory and compute tasks to a virtual Alexa Built-in device in the cloud.</a:t>
            </a:r>
          </a:p>
          <a:p>
            <a:pPr lvl="1"/>
            <a:r>
              <a:rPr lang="en-US" altLang="zh-TW" sz="2800" dirty="0"/>
              <a:t>Device makers can cost-effectively bring Alexa to resource-constrained IoT devices, and enable consumers to talk directly to Alexa in parts of their home, office, or hotel rooms for an ambient experience.</a:t>
            </a:r>
            <a:endParaRPr lang="zh-TW" altLang="en-US" sz="2800" dirty="0"/>
          </a:p>
        </p:txBody>
      </p:sp>
    </p:spTree>
    <p:extLst>
      <p:ext uri="{BB962C8B-B14F-4D97-AF65-F5344CB8AC3E}">
        <p14:creationId xmlns:p14="http://schemas.microsoft.com/office/powerpoint/2010/main" val="257306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C7B3EBA-7956-4972-A79D-9956A188ABD7}"/>
              </a:ext>
            </a:extLst>
          </p:cNvPr>
          <p:cNvSpPr>
            <a:spLocks noGrp="1"/>
          </p:cNvSpPr>
          <p:nvPr>
            <p:ph type="title"/>
          </p:nvPr>
        </p:nvSpPr>
        <p:spPr/>
        <p:txBody>
          <a:bodyPr>
            <a:normAutofit/>
          </a:bodyPr>
          <a:lstStyle/>
          <a:p>
            <a:pPr>
              <a:lnSpc>
                <a:spcPct val="150000"/>
              </a:lnSpc>
            </a:pPr>
            <a:r>
              <a:rPr lang="en-US" altLang="zh-TW" dirty="0"/>
              <a:t>Connect to AWS</a:t>
            </a:r>
            <a:endParaRPr lang="zh-TW" altLang="en-US" dirty="0"/>
          </a:p>
        </p:txBody>
      </p:sp>
      <p:sp>
        <p:nvSpPr>
          <p:cNvPr id="5" name="文字版面配置區 4">
            <a:extLst>
              <a:ext uri="{FF2B5EF4-FFF2-40B4-BE49-F238E27FC236}">
                <a16:creationId xmlns:a16="http://schemas.microsoft.com/office/drawing/2014/main" id="{7F855164-61C8-4B6B-ACBB-85DEA0CB4020}"/>
              </a:ext>
            </a:extLst>
          </p:cNvPr>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899840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4C1101-B4BE-44CC-A575-CD662A7C9A53}"/>
              </a:ext>
            </a:extLst>
          </p:cNvPr>
          <p:cNvSpPr>
            <a:spLocks noGrp="1"/>
          </p:cNvSpPr>
          <p:nvPr>
            <p:ph type="title"/>
          </p:nvPr>
        </p:nvSpPr>
        <p:spPr/>
        <p:txBody>
          <a:bodyPr/>
          <a:lstStyle/>
          <a:p>
            <a:r>
              <a:rPr lang="en-US" altLang="zh-TW" dirty="0"/>
              <a:t>Step 1 –</a:t>
            </a:r>
            <a:r>
              <a:rPr lang="zh-TW" altLang="en-US" dirty="0"/>
              <a:t> 登入</a:t>
            </a:r>
            <a:r>
              <a:rPr lang="en-US" altLang="zh-TW" dirty="0"/>
              <a:t>AWS</a:t>
            </a:r>
            <a:r>
              <a:rPr lang="zh-TW" altLang="en-US" dirty="0"/>
              <a:t>平台</a:t>
            </a:r>
          </a:p>
        </p:txBody>
      </p:sp>
      <p:sp>
        <p:nvSpPr>
          <p:cNvPr id="3" name="內容版面配置區 2">
            <a:extLst>
              <a:ext uri="{FF2B5EF4-FFF2-40B4-BE49-F238E27FC236}">
                <a16:creationId xmlns:a16="http://schemas.microsoft.com/office/drawing/2014/main" id="{08193E95-0AB2-4CC7-83A8-1AE1A1D2E938}"/>
              </a:ext>
            </a:extLst>
          </p:cNvPr>
          <p:cNvSpPr>
            <a:spLocks noGrp="1"/>
          </p:cNvSpPr>
          <p:nvPr>
            <p:ph idx="1"/>
          </p:nvPr>
        </p:nvSpPr>
        <p:spPr/>
        <p:txBody>
          <a:bodyPr>
            <a:normAutofit/>
          </a:bodyPr>
          <a:lstStyle/>
          <a:p>
            <a:pPr marL="457200" indent="-457200">
              <a:buFont typeface="+mj-lt"/>
              <a:buAutoNum type="arabicPeriod"/>
            </a:pPr>
            <a:r>
              <a:rPr lang="zh-TW" altLang="en-US" sz="2400" dirty="0"/>
              <a:t>進入</a:t>
            </a:r>
            <a:r>
              <a:rPr lang="en-US" altLang="zh-TW" sz="2400" dirty="0"/>
              <a:t>AWS</a:t>
            </a:r>
            <a:r>
              <a:rPr lang="zh-TW" altLang="en-US" sz="2400" dirty="0"/>
              <a:t>開發平台：</a:t>
            </a:r>
            <a:r>
              <a:rPr lang="en-US" altLang="zh-TW" sz="2400" dirty="0">
                <a:hlinkClick r:id="rId3"/>
              </a:rPr>
              <a:t>https://console.aws.amazon.com/console/home?region=us-east-1</a:t>
            </a:r>
            <a:r>
              <a:rPr lang="zh-TW" altLang="en-US" sz="2400" dirty="0"/>
              <a:t>。</a:t>
            </a:r>
          </a:p>
        </p:txBody>
      </p:sp>
      <p:pic>
        <p:nvPicPr>
          <p:cNvPr id="4" name="內容版面配置區 5">
            <a:extLst>
              <a:ext uri="{FF2B5EF4-FFF2-40B4-BE49-F238E27FC236}">
                <a16:creationId xmlns:a16="http://schemas.microsoft.com/office/drawing/2014/main" id="{7E6F2319-A5F3-4A36-9809-9AFF19FDA9C3}"/>
              </a:ext>
            </a:extLst>
          </p:cNvPr>
          <p:cNvPicPr>
            <a:picLocks noChangeAspect="1"/>
          </p:cNvPicPr>
          <p:nvPr/>
        </p:nvPicPr>
        <p:blipFill>
          <a:blip r:embed="rId4"/>
          <a:stretch>
            <a:fillRect/>
          </a:stretch>
        </p:blipFill>
        <p:spPr>
          <a:xfrm>
            <a:off x="2026421" y="2636838"/>
            <a:ext cx="8139158" cy="3787775"/>
          </a:xfrm>
          <a:prstGeom prst="rect">
            <a:avLst/>
          </a:prstGeom>
        </p:spPr>
      </p:pic>
    </p:spTree>
    <p:extLst>
      <p:ext uri="{BB962C8B-B14F-4D97-AF65-F5344CB8AC3E}">
        <p14:creationId xmlns:p14="http://schemas.microsoft.com/office/powerpoint/2010/main" val="3398922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內容版面配置區 18">
            <a:extLst>
              <a:ext uri="{FF2B5EF4-FFF2-40B4-BE49-F238E27FC236}">
                <a16:creationId xmlns:a16="http://schemas.microsoft.com/office/drawing/2014/main" id="{01621D8E-5440-4B0D-99E5-E32C48CB65C9}"/>
              </a:ext>
            </a:extLst>
          </p:cNvPr>
          <p:cNvPicPr>
            <a:picLocks noGrp="1" noChangeAspect="1"/>
          </p:cNvPicPr>
          <p:nvPr>
            <p:ph idx="1"/>
          </p:nvPr>
        </p:nvPicPr>
        <p:blipFill>
          <a:blip r:embed="rId3"/>
          <a:stretch>
            <a:fillRect/>
          </a:stretch>
        </p:blipFill>
        <p:spPr>
          <a:xfrm>
            <a:off x="1233487" y="1577741"/>
            <a:ext cx="9725025" cy="4562357"/>
          </a:xfrm>
          <a:prstGeom prst="rect">
            <a:avLst/>
          </a:prstGeom>
        </p:spPr>
      </p:pic>
      <p:sp>
        <p:nvSpPr>
          <p:cNvPr id="2" name="標題 1">
            <a:extLst>
              <a:ext uri="{FF2B5EF4-FFF2-40B4-BE49-F238E27FC236}">
                <a16:creationId xmlns:a16="http://schemas.microsoft.com/office/drawing/2014/main" id="{1E4C1101-B4BE-44CC-A575-CD662A7C9A53}"/>
              </a:ext>
            </a:extLst>
          </p:cNvPr>
          <p:cNvSpPr>
            <a:spLocks noGrp="1"/>
          </p:cNvSpPr>
          <p:nvPr>
            <p:ph type="title"/>
          </p:nvPr>
        </p:nvSpPr>
        <p:spPr/>
        <p:txBody>
          <a:bodyPr/>
          <a:lstStyle/>
          <a:p>
            <a:r>
              <a:rPr lang="en-US" altLang="zh-TW" dirty="0"/>
              <a:t>Step 2 – </a:t>
            </a:r>
            <a:r>
              <a:rPr lang="zh-TW" altLang="en-US" dirty="0"/>
              <a:t>進入</a:t>
            </a:r>
            <a:r>
              <a:rPr lang="en-US" altLang="zh-TW" dirty="0"/>
              <a:t>AWS</a:t>
            </a:r>
            <a:r>
              <a:rPr lang="zh-TW" altLang="en-US" dirty="0"/>
              <a:t> </a:t>
            </a:r>
            <a:r>
              <a:rPr lang="en-US" altLang="zh-TW" dirty="0"/>
              <a:t>IoT</a:t>
            </a:r>
            <a:endParaRPr lang="zh-TW" altLang="en-US" dirty="0"/>
          </a:p>
        </p:txBody>
      </p:sp>
      <p:sp>
        <p:nvSpPr>
          <p:cNvPr id="6" name="矩形 5">
            <a:extLst>
              <a:ext uri="{FF2B5EF4-FFF2-40B4-BE49-F238E27FC236}">
                <a16:creationId xmlns:a16="http://schemas.microsoft.com/office/drawing/2014/main" id="{FEF9E8C2-07B4-4DA5-903C-1B752E948E0E}"/>
              </a:ext>
            </a:extLst>
          </p:cNvPr>
          <p:cNvSpPr/>
          <p:nvPr/>
        </p:nvSpPr>
        <p:spPr>
          <a:xfrm>
            <a:off x="8548359" y="4702908"/>
            <a:ext cx="722645" cy="2928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8" name="矩形 7">
            <a:extLst>
              <a:ext uri="{FF2B5EF4-FFF2-40B4-BE49-F238E27FC236}">
                <a16:creationId xmlns:a16="http://schemas.microsoft.com/office/drawing/2014/main" id="{54680807-052D-43D1-8DCF-572B4181E7A6}"/>
              </a:ext>
            </a:extLst>
          </p:cNvPr>
          <p:cNvSpPr/>
          <p:nvPr/>
        </p:nvSpPr>
        <p:spPr>
          <a:xfrm>
            <a:off x="2045975" y="1568216"/>
            <a:ext cx="889000" cy="2928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10" name="群組 9">
            <a:extLst>
              <a:ext uri="{FF2B5EF4-FFF2-40B4-BE49-F238E27FC236}">
                <a16:creationId xmlns:a16="http://schemas.microsoft.com/office/drawing/2014/main" id="{FB32EEE5-79BE-4471-85E4-A558631F309C}"/>
              </a:ext>
            </a:extLst>
          </p:cNvPr>
          <p:cNvGrpSpPr/>
          <p:nvPr/>
        </p:nvGrpSpPr>
        <p:grpSpPr>
          <a:xfrm flipH="1">
            <a:off x="2982600" y="1428013"/>
            <a:ext cx="722644" cy="722644"/>
            <a:chOff x="4536098" y="5059673"/>
            <a:chExt cx="722644" cy="722644"/>
          </a:xfrm>
        </p:grpSpPr>
        <p:pic>
          <p:nvPicPr>
            <p:cNvPr id="11" name="圖形 10" descr="手背向前食指朝右指索引">
              <a:extLst>
                <a:ext uri="{FF2B5EF4-FFF2-40B4-BE49-F238E27FC236}">
                  <a16:creationId xmlns:a16="http://schemas.microsoft.com/office/drawing/2014/main" id="{BCE3F7A4-6F71-49EC-BAD1-D854763540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36098" y="5059673"/>
              <a:ext cx="722644" cy="722644"/>
            </a:xfrm>
            <a:prstGeom prst="rect">
              <a:avLst/>
            </a:prstGeom>
          </p:spPr>
        </p:pic>
        <p:sp>
          <p:nvSpPr>
            <p:cNvPr id="12" name="文字方塊 11">
              <a:extLst>
                <a:ext uri="{FF2B5EF4-FFF2-40B4-BE49-F238E27FC236}">
                  <a16:creationId xmlns:a16="http://schemas.microsoft.com/office/drawing/2014/main" id="{988C8073-F21E-427C-8832-B13ADACE62F1}"/>
                </a:ext>
              </a:extLst>
            </p:cNvPr>
            <p:cNvSpPr txBox="1"/>
            <p:nvPr/>
          </p:nvSpPr>
          <p:spPr>
            <a:xfrm>
              <a:off x="4644729" y="5220964"/>
              <a:ext cx="338554" cy="461665"/>
            </a:xfrm>
            <a:prstGeom prst="rect">
              <a:avLst/>
            </a:prstGeom>
            <a:noFill/>
          </p:spPr>
          <p:txBody>
            <a:bodyPr wrap="none" rtlCol="0">
              <a:spAutoFit/>
            </a:bodyPr>
            <a:lstStyle/>
            <a:p>
              <a:r>
                <a:rPr lang="en-US" altLang="zh-TW" sz="2400" dirty="0">
                  <a:solidFill>
                    <a:schemeClr val="bg1"/>
                  </a:solidFill>
                </a:rPr>
                <a:t>1</a:t>
              </a:r>
              <a:endParaRPr lang="zh-TW" altLang="en-US" sz="2400" dirty="0">
                <a:solidFill>
                  <a:schemeClr val="bg1"/>
                </a:solidFill>
              </a:endParaRPr>
            </a:p>
          </p:txBody>
        </p:sp>
      </p:grpSp>
      <p:grpSp>
        <p:nvGrpSpPr>
          <p:cNvPr id="13" name="群組 12">
            <a:extLst>
              <a:ext uri="{FF2B5EF4-FFF2-40B4-BE49-F238E27FC236}">
                <a16:creationId xmlns:a16="http://schemas.microsoft.com/office/drawing/2014/main" id="{FCEE6363-B0A1-463D-9787-563E2DC43FD8}"/>
              </a:ext>
            </a:extLst>
          </p:cNvPr>
          <p:cNvGrpSpPr/>
          <p:nvPr/>
        </p:nvGrpSpPr>
        <p:grpSpPr>
          <a:xfrm>
            <a:off x="9311028" y="4557615"/>
            <a:ext cx="722644" cy="722644"/>
            <a:chOff x="6497445" y="5748630"/>
            <a:chExt cx="722644" cy="722644"/>
          </a:xfrm>
        </p:grpSpPr>
        <p:pic>
          <p:nvPicPr>
            <p:cNvPr id="14" name="圖形 13" descr="手背向前食指朝右指索引">
              <a:extLst>
                <a:ext uri="{FF2B5EF4-FFF2-40B4-BE49-F238E27FC236}">
                  <a16:creationId xmlns:a16="http://schemas.microsoft.com/office/drawing/2014/main" id="{776A1F7B-87BA-4AC6-82E4-BF4051C8C4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497445" y="5748630"/>
              <a:ext cx="722644" cy="722644"/>
            </a:xfrm>
            <a:prstGeom prst="rect">
              <a:avLst/>
            </a:prstGeom>
          </p:spPr>
        </p:pic>
        <p:sp>
          <p:nvSpPr>
            <p:cNvPr id="15" name="文字方塊 14">
              <a:extLst>
                <a:ext uri="{FF2B5EF4-FFF2-40B4-BE49-F238E27FC236}">
                  <a16:creationId xmlns:a16="http://schemas.microsoft.com/office/drawing/2014/main" id="{B841F776-775D-4540-ADD6-FE30653FAF23}"/>
                </a:ext>
              </a:extLst>
            </p:cNvPr>
            <p:cNvSpPr txBox="1"/>
            <p:nvPr/>
          </p:nvSpPr>
          <p:spPr>
            <a:xfrm>
              <a:off x="6792045" y="5910159"/>
              <a:ext cx="338554" cy="461665"/>
            </a:xfrm>
            <a:prstGeom prst="rect">
              <a:avLst/>
            </a:prstGeom>
            <a:noFill/>
          </p:spPr>
          <p:txBody>
            <a:bodyPr wrap="none" rtlCol="0">
              <a:spAutoFit/>
            </a:bodyPr>
            <a:lstStyle/>
            <a:p>
              <a:r>
                <a:rPr lang="en-US" altLang="zh-TW" sz="2400" dirty="0">
                  <a:solidFill>
                    <a:schemeClr val="bg1"/>
                  </a:solidFill>
                </a:rPr>
                <a:t>2</a:t>
              </a:r>
              <a:endParaRPr lang="zh-TW" altLang="en-US" sz="2400" dirty="0">
                <a:solidFill>
                  <a:schemeClr val="bg1"/>
                </a:solidFill>
              </a:endParaRPr>
            </a:p>
          </p:txBody>
        </p:sp>
      </p:grpSp>
    </p:spTree>
    <p:extLst>
      <p:ext uri="{BB962C8B-B14F-4D97-AF65-F5344CB8AC3E}">
        <p14:creationId xmlns:p14="http://schemas.microsoft.com/office/powerpoint/2010/main" val="161185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內容版面配置區 15">
            <a:extLst>
              <a:ext uri="{FF2B5EF4-FFF2-40B4-BE49-F238E27FC236}">
                <a16:creationId xmlns:a16="http://schemas.microsoft.com/office/drawing/2014/main" id="{2F5B885C-DA1B-4A27-925D-EEC1100FDE64}"/>
              </a:ext>
            </a:extLst>
          </p:cNvPr>
          <p:cNvPicPr>
            <a:picLocks noGrp="1" noChangeAspect="1"/>
          </p:cNvPicPr>
          <p:nvPr>
            <p:ph idx="1"/>
          </p:nvPr>
        </p:nvPicPr>
        <p:blipFill>
          <a:blip r:embed="rId3"/>
          <a:stretch>
            <a:fillRect/>
          </a:stretch>
        </p:blipFill>
        <p:spPr>
          <a:xfrm>
            <a:off x="1168323" y="1535371"/>
            <a:ext cx="9855353" cy="4595813"/>
          </a:xfrm>
          <a:prstGeom prst="rect">
            <a:avLst/>
          </a:prstGeom>
        </p:spPr>
      </p:pic>
      <p:sp>
        <p:nvSpPr>
          <p:cNvPr id="2" name="標題 1">
            <a:extLst>
              <a:ext uri="{FF2B5EF4-FFF2-40B4-BE49-F238E27FC236}">
                <a16:creationId xmlns:a16="http://schemas.microsoft.com/office/drawing/2014/main" id="{1E4C1101-B4BE-44CC-A575-CD662A7C9A53}"/>
              </a:ext>
            </a:extLst>
          </p:cNvPr>
          <p:cNvSpPr>
            <a:spLocks noGrp="1"/>
          </p:cNvSpPr>
          <p:nvPr>
            <p:ph type="title"/>
          </p:nvPr>
        </p:nvSpPr>
        <p:spPr/>
        <p:txBody>
          <a:bodyPr/>
          <a:lstStyle/>
          <a:p>
            <a:r>
              <a:rPr lang="en-US" altLang="zh-TW" dirty="0"/>
              <a:t>Step 3 –</a:t>
            </a:r>
            <a:r>
              <a:rPr lang="zh-TW" altLang="en-US" dirty="0"/>
              <a:t> </a:t>
            </a:r>
            <a:r>
              <a:rPr lang="en-US" altLang="zh-TW" dirty="0"/>
              <a:t>Get started (1/2)</a:t>
            </a:r>
            <a:endParaRPr lang="zh-TW" altLang="en-US" dirty="0"/>
          </a:p>
        </p:txBody>
      </p:sp>
      <p:sp>
        <p:nvSpPr>
          <p:cNvPr id="5" name="矩形 4">
            <a:extLst>
              <a:ext uri="{FF2B5EF4-FFF2-40B4-BE49-F238E27FC236}">
                <a16:creationId xmlns:a16="http://schemas.microsoft.com/office/drawing/2014/main" id="{18A65AED-1EE4-4BA3-A43C-382A31C26772}"/>
              </a:ext>
            </a:extLst>
          </p:cNvPr>
          <p:cNvSpPr/>
          <p:nvPr/>
        </p:nvSpPr>
        <p:spPr>
          <a:xfrm>
            <a:off x="4610099" y="5502276"/>
            <a:ext cx="1990725" cy="3536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6" name="矩形 5">
            <a:extLst>
              <a:ext uri="{FF2B5EF4-FFF2-40B4-BE49-F238E27FC236}">
                <a16:creationId xmlns:a16="http://schemas.microsoft.com/office/drawing/2014/main" id="{C28D1FBE-F639-48C2-9E12-58B73D93A04D}"/>
              </a:ext>
            </a:extLst>
          </p:cNvPr>
          <p:cNvSpPr/>
          <p:nvPr/>
        </p:nvSpPr>
        <p:spPr>
          <a:xfrm>
            <a:off x="1236350" y="2656900"/>
            <a:ext cx="889000" cy="4080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7" name="群組 6">
            <a:extLst>
              <a:ext uri="{FF2B5EF4-FFF2-40B4-BE49-F238E27FC236}">
                <a16:creationId xmlns:a16="http://schemas.microsoft.com/office/drawing/2014/main" id="{6ADEA3BF-6337-4BC8-846E-ADDE06800FDF}"/>
              </a:ext>
            </a:extLst>
          </p:cNvPr>
          <p:cNvGrpSpPr/>
          <p:nvPr/>
        </p:nvGrpSpPr>
        <p:grpSpPr>
          <a:xfrm flipH="1">
            <a:off x="2170126" y="2584887"/>
            <a:ext cx="722644" cy="722644"/>
            <a:chOff x="4536098" y="5059673"/>
            <a:chExt cx="722644" cy="722644"/>
          </a:xfrm>
        </p:grpSpPr>
        <p:pic>
          <p:nvPicPr>
            <p:cNvPr id="8" name="圖形 7" descr="手背向前食指朝右指索引">
              <a:extLst>
                <a:ext uri="{FF2B5EF4-FFF2-40B4-BE49-F238E27FC236}">
                  <a16:creationId xmlns:a16="http://schemas.microsoft.com/office/drawing/2014/main" id="{47F06111-6245-48E7-8367-BE9EDDA165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36098" y="5059673"/>
              <a:ext cx="722644" cy="722644"/>
            </a:xfrm>
            <a:prstGeom prst="rect">
              <a:avLst/>
            </a:prstGeom>
          </p:spPr>
        </p:pic>
        <p:sp>
          <p:nvSpPr>
            <p:cNvPr id="9" name="文字方塊 8">
              <a:extLst>
                <a:ext uri="{FF2B5EF4-FFF2-40B4-BE49-F238E27FC236}">
                  <a16:creationId xmlns:a16="http://schemas.microsoft.com/office/drawing/2014/main" id="{8DB6FFD4-FD37-4E5B-BC51-EAC030CD8F67}"/>
                </a:ext>
              </a:extLst>
            </p:cNvPr>
            <p:cNvSpPr txBox="1"/>
            <p:nvPr/>
          </p:nvSpPr>
          <p:spPr>
            <a:xfrm>
              <a:off x="4644729" y="5220964"/>
              <a:ext cx="338554" cy="461665"/>
            </a:xfrm>
            <a:prstGeom prst="rect">
              <a:avLst/>
            </a:prstGeom>
            <a:noFill/>
          </p:spPr>
          <p:txBody>
            <a:bodyPr wrap="none" rtlCol="0">
              <a:spAutoFit/>
            </a:bodyPr>
            <a:lstStyle/>
            <a:p>
              <a:r>
                <a:rPr lang="en-US" altLang="zh-TW" sz="2400" dirty="0">
                  <a:solidFill>
                    <a:schemeClr val="bg1"/>
                  </a:solidFill>
                </a:rPr>
                <a:t>1</a:t>
              </a:r>
              <a:endParaRPr lang="zh-TW" altLang="en-US" sz="2400" dirty="0">
                <a:solidFill>
                  <a:schemeClr val="bg1"/>
                </a:solidFill>
              </a:endParaRPr>
            </a:p>
          </p:txBody>
        </p:sp>
      </p:grpSp>
      <p:grpSp>
        <p:nvGrpSpPr>
          <p:cNvPr id="10" name="群組 9">
            <a:extLst>
              <a:ext uri="{FF2B5EF4-FFF2-40B4-BE49-F238E27FC236}">
                <a16:creationId xmlns:a16="http://schemas.microsoft.com/office/drawing/2014/main" id="{A86E6D79-F399-4274-BFF8-1876669E2680}"/>
              </a:ext>
            </a:extLst>
          </p:cNvPr>
          <p:cNvGrpSpPr/>
          <p:nvPr/>
        </p:nvGrpSpPr>
        <p:grpSpPr>
          <a:xfrm>
            <a:off x="6614493" y="5394946"/>
            <a:ext cx="722644" cy="722644"/>
            <a:chOff x="6497445" y="5748630"/>
            <a:chExt cx="722644" cy="722644"/>
          </a:xfrm>
        </p:grpSpPr>
        <p:pic>
          <p:nvPicPr>
            <p:cNvPr id="11" name="圖形 10" descr="手背向前食指朝右指索引">
              <a:extLst>
                <a:ext uri="{FF2B5EF4-FFF2-40B4-BE49-F238E27FC236}">
                  <a16:creationId xmlns:a16="http://schemas.microsoft.com/office/drawing/2014/main" id="{941C89A5-F2D8-4D02-9084-2AF3060178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497445" y="5748630"/>
              <a:ext cx="722644" cy="722644"/>
            </a:xfrm>
            <a:prstGeom prst="rect">
              <a:avLst/>
            </a:prstGeom>
          </p:spPr>
        </p:pic>
        <p:sp>
          <p:nvSpPr>
            <p:cNvPr id="12" name="文字方塊 11">
              <a:extLst>
                <a:ext uri="{FF2B5EF4-FFF2-40B4-BE49-F238E27FC236}">
                  <a16:creationId xmlns:a16="http://schemas.microsoft.com/office/drawing/2014/main" id="{5608A3BE-EB15-479D-898A-7DF24A0C80BC}"/>
                </a:ext>
              </a:extLst>
            </p:cNvPr>
            <p:cNvSpPr txBox="1"/>
            <p:nvPr/>
          </p:nvSpPr>
          <p:spPr>
            <a:xfrm>
              <a:off x="6792045" y="5910159"/>
              <a:ext cx="338554" cy="461665"/>
            </a:xfrm>
            <a:prstGeom prst="rect">
              <a:avLst/>
            </a:prstGeom>
            <a:noFill/>
          </p:spPr>
          <p:txBody>
            <a:bodyPr wrap="none" rtlCol="0">
              <a:spAutoFit/>
            </a:bodyPr>
            <a:lstStyle/>
            <a:p>
              <a:r>
                <a:rPr lang="en-US" altLang="zh-TW" sz="2400" dirty="0">
                  <a:solidFill>
                    <a:schemeClr val="bg1"/>
                  </a:solidFill>
                </a:rPr>
                <a:t>2</a:t>
              </a:r>
              <a:endParaRPr lang="zh-TW" altLang="en-US" sz="2400" dirty="0">
                <a:solidFill>
                  <a:schemeClr val="bg1"/>
                </a:solidFill>
              </a:endParaRPr>
            </a:p>
          </p:txBody>
        </p:sp>
      </p:grpSp>
    </p:spTree>
    <p:extLst>
      <p:ext uri="{BB962C8B-B14F-4D97-AF65-F5344CB8AC3E}">
        <p14:creationId xmlns:p14="http://schemas.microsoft.com/office/powerpoint/2010/main" val="17158110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a:extLst>
              <a:ext uri="{FF2B5EF4-FFF2-40B4-BE49-F238E27FC236}">
                <a16:creationId xmlns:a16="http://schemas.microsoft.com/office/drawing/2014/main" id="{8D9BF929-FFFC-4BE3-8267-1411FCDA11E5}"/>
              </a:ext>
            </a:extLst>
          </p:cNvPr>
          <p:cNvPicPr>
            <a:picLocks noGrp="1" noChangeAspect="1"/>
          </p:cNvPicPr>
          <p:nvPr>
            <p:ph idx="1"/>
          </p:nvPr>
        </p:nvPicPr>
        <p:blipFill>
          <a:blip r:embed="rId3"/>
          <a:stretch>
            <a:fillRect/>
          </a:stretch>
        </p:blipFill>
        <p:spPr>
          <a:xfrm>
            <a:off x="2779600" y="1663578"/>
            <a:ext cx="6632800" cy="4351338"/>
          </a:xfrm>
          <a:prstGeom prst="rect">
            <a:avLst/>
          </a:prstGeom>
        </p:spPr>
      </p:pic>
      <p:sp>
        <p:nvSpPr>
          <p:cNvPr id="2" name="標題 1">
            <a:extLst>
              <a:ext uri="{FF2B5EF4-FFF2-40B4-BE49-F238E27FC236}">
                <a16:creationId xmlns:a16="http://schemas.microsoft.com/office/drawing/2014/main" id="{1E4C1101-B4BE-44CC-A575-CD662A7C9A53}"/>
              </a:ext>
            </a:extLst>
          </p:cNvPr>
          <p:cNvSpPr>
            <a:spLocks noGrp="1"/>
          </p:cNvSpPr>
          <p:nvPr>
            <p:ph type="title"/>
          </p:nvPr>
        </p:nvSpPr>
        <p:spPr>
          <a:xfrm>
            <a:off x="838200" y="365125"/>
            <a:ext cx="10515600" cy="1325563"/>
          </a:xfrm>
        </p:spPr>
        <p:txBody>
          <a:bodyPr/>
          <a:lstStyle/>
          <a:p>
            <a:r>
              <a:rPr lang="en-US" altLang="zh-TW" dirty="0"/>
              <a:t>Step 4 –</a:t>
            </a:r>
            <a:r>
              <a:rPr lang="zh-TW" altLang="en-US" dirty="0"/>
              <a:t> </a:t>
            </a:r>
            <a:r>
              <a:rPr lang="en-US" altLang="zh-TW" dirty="0"/>
              <a:t>Get started (2/2)</a:t>
            </a:r>
            <a:endParaRPr lang="zh-TW" altLang="en-US" dirty="0"/>
          </a:p>
        </p:txBody>
      </p:sp>
      <p:sp>
        <p:nvSpPr>
          <p:cNvPr id="5" name="矩形 4">
            <a:extLst>
              <a:ext uri="{FF2B5EF4-FFF2-40B4-BE49-F238E27FC236}">
                <a16:creationId xmlns:a16="http://schemas.microsoft.com/office/drawing/2014/main" id="{B2D8A2C5-92AF-4345-B80E-091FF042506B}"/>
              </a:ext>
            </a:extLst>
          </p:cNvPr>
          <p:cNvSpPr/>
          <p:nvPr/>
        </p:nvSpPr>
        <p:spPr>
          <a:xfrm>
            <a:off x="8369361" y="5505328"/>
            <a:ext cx="930275" cy="3892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6" name="圖形 5" descr="手背向前食指朝右指索引">
            <a:extLst>
              <a:ext uri="{FF2B5EF4-FFF2-40B4-BE49-F238E27FC236}">
                <a16:creationId xmlns:a16="http://schemas.microsoft.com/office/drawing/2014/main" id="{FC7DCD16-C88F-41FE-BC45-0955F64DB1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328211" y="5395498"/>
            <a:ext cx="722644" cy="722644"/>
          </a:xfrm>
          <a:prstGeom prst="rect">
            <a:avLst/>
          </a:prstGeom>
        </p:spPr>
      </p:pic>
    </p:spTree>
    <p:extLst>
      <p:ext uri="{BB962C8B-B14F-4D97-AF65-F5344CB8AC3E}">
        <p14:creationId xmlns:p14="http://schemas.microsoft.com/office/powerpoint/2010/main" val="2139914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內容版面配置區 14">
            <a:extLst>
              <a:ext uri="{FF2B5EF4-FFF2-40B4-BE49-F238E27FC236}">
                <a16:creationId xmlns:a16="http://schemas.microsoft.com/office/drawing/2014/main" id="{F68092DF-0412-452F-B905-73EE90A9BBA1}"/>
              </a:ext>
            </a:extLst>
          </p:cNvPr>
          <p:cNvPicPr>
            <a:picLocks noGrp="1" noChangeAspect="1"/>
          </p:cNvPicPr>
          <p:nvPr>
            <p:ph sz="half" idx="2"/>
          </p:nvPr>
        </p:nvPicPr>
        <p:blipFill>
          <a:blip r:embed="rId3"/>
          <a:stretch>
            <a:fillRect/>
          </a:stretch>
        </p:blipFill>
        <p:spPr>
          <a:xfrm>
            <a:off x="6136923" y="1701084"/>
            <a:ext cx="4742857" cy="4114286"/>
          </a:xfrm>
          <a:prstGeom prst="rect">
            <a:avLst/>
          </a:prstGeom>
        </p:spPr>
      </p:pic>
      <p:sp>
        <p:nvSpPr>
          <p:cNvPr id="2" name="標題 1">
            <a:extLst>
              <a:ext uri="{FF2B5EF4-FFF2-40B4-BE49-F238E27FC236}">
                <a16:creationId xmlns:a16="http://schemas.microsoft.com/office/drawing/2014/main" id="{1E4C1101-B4BE-44CC-A575-CD662A7C9A53}"/>
              </a:ext>
            </a:extLst>
          </p:cNvPr>
          <p:cNvSpPr>
            <a:spLocks noGrp="1"/>
          </p:cNvSpPr>
          <p:nvPr>
            <p:ph type="title"/>
          </p:nvPr>
        </p:nvSpPr>
        <p:spPr/>
        <p:txBody>
          <a:bodyPr/>
          <a:lstStyle/>
          <a:p>
            <a:pPr algn="just"/>
            <a:r>
              <a:rPr lang="en-US" altLang="zh-TW" dirty="0"/>
              <a:t>Step 5 –</a:t>
            </a:r>
            <a:r>
              <a:rPr lang="zh-TW" altLang="en-US" dirty="0"/>
              <a:t> 選擇環境</a:t>
            </a:r>
          </a:p>
        </p:txBody>
      </p:sp>
      <p:sp>
        <p:nvSpPr>
          <p:cNvPr id="3" name="內容版面配置區 2">
            <a:extLst>
              <a:ext uri="{FF2B5EF4-FFF2-40B4-BE49-F238E27FC236}">
                <a16:creationId xmlns:a16="http://schemas.microsoft.com/office/drawing/2014/main" id="{08193E95-0AB2-4CC7-83A8-1AE1A1D2E938}"/>
              </a:ext>
            </a:extLst>
          </p:cNvPr>
          <p:cNvSpPr>
            <a:spLocks noGrp="1"/>
          </p:cNvSpPr>
          <p:nvPr>
            <p:ph sz="half" idx="1"/>
          </p:nvPr>
        </p:nvSpPr>
        <p:spPr>
          <a:xfrm>
            <a:off x="838200" y="1825625"/>
            <a:ext cx="5300344" cy="4351338"/>
          </a:xfrm>
        </p:spPr>
        <p:txBody>
          <a:bodyPr>
            <a:normAutofit/>
          </a:bodyPr>
          <a:lstStyle/>
          <a:p>
            <a:pPr marL="514350" indent="-514350" algn="just">
              <a:buFont typeface="+mj-lt"/>
              <a:buAutoNum type="arabicPeriod"/>
            </a:pPr>
            <a:r>
              <a:rPr lang="zh-TW" altLang="en-US" sz="2400" dirty="0"/>
              <a:t>選擇</a:t>
            </a:r>
            <a:r>
              <a:rPr lang="en-US" altLang="zh-TW" sz="2400" dirty="0" err="1"/>
              <a:t>Wnidows</a:t>
            </a:r>
            <a:r>
              <a:rPr lang="zh-TW" altLang="en-US" sz="2400" dirty="0"/>
              <a:t>。</a:t>
            </a:r>
            <a:endParaRPr lang="en-US" altLang="zh-TW" sz="2400" dirty="0"/>
          </a:p>
          <a:p>
            <a:pPr marL="514350" indent="-514350" algn="just">
              <a:buFont typeface="+mj-lt"/>
              <a:buAutoNum type="arabicPeriod"/>
            </a:pPr>
            <a:r>
              <a:rPr lang="zh-TW" altLang="en-US" sz="2400" dirty="0"/>
              <a:t>選擇</a:t>
            </a:r>
            <a:r>
              <a:rPr lang="en-US" altLang="zh-TW" sz="2400" dirty="0"/>
              <a:t>Python</a:t>
            </a:r>
            <a:r>
              <a:rPr lang="zh-TW" altLang="en-US" sz="2400" dirty="0"/>
              <a:t>。</a:t>
            </a:r>
            <a:endParaRPr lang="en-US" altLang="zh-TW" sz="2400" dirty="0"/>
          </a:p>
          <a:p>
            <a:pPr marL="514350" indent="-514350" algn="just">
              <a:buFont typeface="+mj-lt"/>
              <a:buAutoNum type="arabicPeriod"/>
            </a:pPr>
            <a:r>
              <a:rPr lang="zh-TW" altLang="en-US" sz="2400" dirty="0"/>
              <a:t>點擊</a:t>
            </a:r>
            <a:r>
              <a:rPr lang="en-US" altLang="zh-TW" sz="2400" b="1" dirty="0">
                <a:hlinkClick r:id="rId4"/>
              </a:rPr>
              <a:t>View AWS IoT Device SDKs</a:t>
            </a:r>
            <a:r>
              <a:rPr lang="zh-TW" altLang="en-US" sz="2400" b="1" dirty="0"/>
              <a:t>。</a:t>
            </a:r>
            <a:endParaRPr lang="en-US" altLang="zh-TW" sz="2400" dirty="0"/>
          </a:p>
          <a:p>
            <a:pPr marL="514350" indent="-514350" algn="just">
              <a:buFont typeface="+mj-lt"/>
              <a:buAutoNum type="arabicPeriod"/>
            </a:pPr>
            <a:r>
              <a:rPr lang="zh-TW" altLang="en-US" sz="2400" dirty="0"/>
              <a:t>點擊</a:t>
            </a:r>
            <a:r>
              <a:rPr lang="en-US" altLang="zh-TW" sz="2400" dirty="0"/>
              <a:t>Next</a:t>
            </a:r>
            <a:r>
              <a:rPr lang="zh-TW" altLang="en-US" sz="2400" dirty="0"/>
              <a:t>。</a:t>
            </a:r>
          </a:p>
        </p:txBody>
      </p:sp>
      <p:sp>
        <p:nvSpPr>
          <p:cNvPr id="7" name="矩形 6">
            <a:extLst>
              <a:ext uri="{FF2B5EF4-FFF2-40B4-BE49-F238E27FC236}">
                <a16:creationId xmlns:a16="http://schemas.microsoft.com/office/drawing/2014/main" id="{F3F32071-9B00-482D-B5BD-C8ECBFF10F2D}"/>
              </a:ext>
            </a:extLst>
          </p:cNvPr>
          <p:cNvSpPr/>
          <p:nvPr/>
        </p:nvSpPr>
        <p:spPr>
          <a:xfrm>
            <a:off x="10114992" y="5424299"/>
            <a:ext cx="688599" cy="3204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8" name="矩形 7">
            <a:extLst>
              <a:ext uri="{FF2B5EF4-FFF2-40B4-BE49-F238E27FC236}">
                <a16:creationId xmlns:a16="http://schemas.microsoft.com/office/drawing/2014/main" id="{FCAE7F9E-FD4C-48E2-9D2E-B522E8B72ED9}"/>
              </a:ext>
            </a:extLst>
          </p:cNvPr>
          <p:cNvSpPr/>
          <p:nvPr/>
        </p:nvSpPr>
        <p:spPr>
          <a:xfrm>
            <a:off x="8464149" y="2547487"/>
            <a:ext cx="2344395" cy="61430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9" name="群組 8">
            <a:extLst>
              <a:ext uri="{FF2B5EF4-FFF2-40B4-BE49-F238E27FC236}">
                <a16:creationId xmlns:a16="http://schemas.microsoft.com/office/drawing/2014/main" id="{1B92B71A-BF60-41D5-9D59-2D8231B8F7AA}"/>
              </a:ext>
            </a:extLst>
          </p:cNvPr>
          <p:cNvGrpSpPr/>
          <p:nvPr/>
        </p:nvGrpSpPr>
        <p:grpSpPr>
          <a:xfrm flipH="1">
            <a:off x="10866375" y="2577198"/>
            <a:ext cx="722644" cy="722644"/>
            <a:chOff x="4536098" y="5059673"/>
            <a:chExt cx="722644" cy="722644"/>
          </a:xfrm>
        </p:grpSpPr>
        <p:pic>
          <p:nvPicPr>
            <p:cNvPr id="10" name="圖形 9" descr="手背向前食指朝右指索引">
              <a:extLst>
                <a:ext uri="{FF2B5EF4-FFF2-40B4-BE49-F238E27FC236}">
                  <a16:creationId xmlns:a16="http://schemas.microsoft.com/office/drawing/2014/main" id="{8FACA654-A166-4FD7-A348-7A01A089F9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6098" y="5059673"/>
              <a:ext cx="722644" cy="722644"/>
            </a:xfrm>
            <a:prstGeom prst="rect">
              <a:avLst/>
            </a:prstGeom>
          </p:spPr>
        </p:pic>
        <p:sp>
          <p:nvSpPr>
            <p:cNvPr id="11" name="文字方塊 10">
              <a:extLst>
                <a:ext uri="{FF2B5EF4-FFF2-40B4-BE49-F238E27FC236}">
                  <a16:creationId xmlns:a16="http://schemas.microsoft.com/office/drawing/2014/main" id="{65291BAE-5203-4985-9C89-08DD178B6F6A}"/>
                </a:ext>
              </a:extLst>
            </p:cNvPr>
            <p:cNvSpPr txBox="1"/>
            <p:nvPr/>
          </p:nvSpPr>
          <p:spPr>
            <a:xfrm>
              <a:off x="4644729" y="5220964"/>
              <a:ext cx="338554" cy="461665"/>
            </a:xfrm>
            <a:prstGeom prst="rect">
              <a:avLst/>
            </a:prstGeom>
            <a:noFill/>
          </p:spPr>
          <p:txBody>
            <a:bodyPr wrap="none" rtlCol="0">
              <a:spAutoFit/>
            </a:bodyPr>
            <a:lstStyle/>
            <a:p>
              <a:pPr algn="just"/>
              <a:r>
                <a:rPr lang="en-US" altLang="zh-TW" sz="2400" dirty="0">
                  <a:solidFill>
                    <a:schemeClr val="bg1"/>
                  </a:solidFill>
                </a:rPr>
                <a:t>1</a:t>
              </a:r>
              <a:endParaRPr lang="zh-TW" altLang="en-US" sz="2400" dirty="0">
                <a:solidFill>
                  <a:schemeClr val="bg1"/>
                </a:solidFill>
              </a:endParaRPr>
            </a:p>
          </p:txBody>
        </p:sp>
      </p:grpSp>
      <p:grpSp>
        <p:nvGrpSpPr>
          <p:cNvPr id="12" name="群組 11">
            <a:extLst>
              <a:ext uri="{FF2B5EF4-FFF2-40B4-BE49-F238E27FC236}">
                <a16:creationId xmlns:a16="http://schemas.microsoft.com/office/drawing/2014/main" id="{9366FB21-874A-4C49-9D2B-00F0766A7DE0}"/>
              </a:ext>
            </a:extLst>
          </p:cNvPr>
          <p:cNvGrpSpPr/>
          <p:nvPr/>
        </p:nvGrpSpPr>
        <p:grpSpPr>
          <a:xfrm>
            <a:off x="10853180" y="5300866"/>
            <a:ext cx="722644" cy="722644"/>
            <a:chOff x="6497445" y="5748630"/>
            <a:chExt cx="722644" cy="722644"/>
          </a:xfrm>
        </p:grpSpPr>
        <p:pic>
          <p:nvPicPr>
            <p:cNvPr id="13" name="圖形 12" descr="手背向前食指朝右指索引">
              <a:extLst>
                <a:ext uri="{FF2B5EF4-FFF2-40B4-BE49-F238E27FC236}">
                  <a16:creationId xmlns:a16="http://schemas.microsoft.com/office/drawing/2014/main" id="{0314A73B-A7D5-4606-9F21-73C978FA48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497445" y="5748630"/>
              <a:ext cx="722644" cy="722644"/>
            </a:xfrm>
            <a:prstGeom prst="rect">
              <a:avLst/>
            </a:prstGeom>
          </p:spPr>
        </p:pic>
        <p:sp>
          <p:nvSpPr>
            <p:cNvPr id="14" name="文字方塊 13">
              <a:extLst>
                <a:ext uri="{FF2B5EF4-FFF2-40B4-BE49-F238E27FC236}">
                  <a16:creationId xmlns:a16="http://schemas.microsoft.com/office/drawing/2014/main" id="{30C104C3-02B2-4186-8183-FBB099B53892}"/>
                </a:ext>
              </a:extLst>
            </p:cNvPr>
            <p:cNvSpPr txBox="1"/>
            <p:nvPr/>
          </p:nvSpPr>
          <p:spPr>
            <a:xfrm>
              <a:off x="6792045" y="5910159"/>
              <a:ext cx="338554" cy="461665"/>
            </a:xfrm>
            <a:prstGeom prst="rect">
              <a:avLst/>
            </a:prstGeom>
            <a:noFill/>
          </p:spPr>
          <p:txBody>
            <a:bodyPr wrap="none" rtlCol="0">
              <a:spAutoFit/>
            </a:bodyPr>
            <a:lstStyle/>
            <a:p>
              <a:pPr algn="just"/>
              <a:r>
                <a:rPr lang="en-US" altLang="zh-TW" sz="2400" dirty="0">
                  <a:solidFill>
                    <a:schemeClr val="bg1"/>
                  </a:solidFill>
                </a:rPr>
                <a:t>4</a:t>
              </a:r>
              <a:endParaRPr lang="zh-TW" altLang="en-US" sz="2400" dirty="0">
                <a:solidFill>
                  <a:schemeClr val="bg1"/>
                </a:solidFill>
              </a:endParaRPr>
            </a:p>
          </p:txBody>
        </p:sp>
      </p:grpSp>
      <p:grpSp>
        <p:nvGrpSpPr>
          <p:cNvPr id="16" name="群組 15">
            <a:extLst>
              <a:ext uri="{FF2B5EF4-FFF2-40B4-BE49-F238E27FC236}">
                <a16:creationId xmlns:a16="http://schemas.microsoft.com/office/drawing/2014/main" id="{BC42CA64-FE71-4CBA-881C-D71C3C2CF886}"/>
              </a:ext>
            </a:extLst>
          </p:cNvPr>
          <p:cNvGrpSpPr/>
          <p:nvPr/>
        </p:nvGrpSpPr>
        <p:grpSpPr>
          <a:xfrm>
            <a:off x="10866375" y="3549135"/>
            <a:ext cx="722644" cy="722644"/>
            <a:chOff x="6497445" y="5748630"/>
            <a:chExt cx="722644" cy="722644"/>
          </a:xfrm>
        </p:grpSpPr>
        <p:pic>
          <p:nvPicPr>
            <p:cNvPr id="17" name="圖形 16" descr="手背向前食指朝右指索引">
              <a:extLst>
                <a:ext uri="{FF2B5EF4-FFF2-40B4-BE49-F238E27FC236}">
                  <a16:creationId xmlns:a16="http://schemas.microsoft.com/office/drawing/2014/main" id="{43DFACA9-84E3-4FE4-A1E4-CD55726D4D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497445" y="5748630"/>
              <a:ext cx="722644" cy="722644"/>
            </a:xfrm>
            <a:prstGeom prst="rect">
              <a:avLst/>
            </a:prstGeom>
          </p:spPr>
        </p:pic>
        <p:sp>
          <p:nvSpPr>
            <p:cNvPr id="18" name="文字方塊 17">
              <a:extLst>
                <a:ext uri="{FF2B5EF4-FFF2-40B4-BE49-F238E27FC236}">
                  <a16:creationId xmlns:a16="http://schemas.microsoft.com/office/drawing/2014/main" id="{3D0F9150-AEF8-4C72-806B-FC0EF0EBA52B}"/>
                </a:ext>
              </a:extLst>
            </p:cNvPr>
            <p:cNvSpPr txBox="1"/>
            <p:nvPr/>
          </p:nvSpPr>
          <p:spPr>
            <a:xfrm>
              <a:off x="6792045" y="5910159"/>
              <a:ext cx="338554" cy="461665"/>
            </a:xfrm>
            <a:prstGeom prst="rect">
              <a:avLst/>
            </a:prstGeom>
            <a:noFill/>
          </p:spPr>
          <p:txBody>
            <a:bodyPr wrap="none" rtlCol="0">
              <a:spAutoFit/>
            </a:bodyPr>
            <a:lstStyle/>
            <a:p>
              <a:pPr algn="just"/>
              <a:r>
                <a:rPr lang="en-US" altLang="zh-TW" sz="2400" dirty="0">
                  <a:solidFill>
                    <a:schemeClr val="bg1"/>
                  </a:solidFill>
                </a:rPr>
                <a:t>2</a:t>
              </a:r>
              <a:endParaRPr lang="zh-TW" altLang="en-US" sz="2400" dirty="0">
                <a:solidFill>
                  <a:schemeClr val="bg1"/>
                </a:solidFill>
              </a:endParaRPr>
            </a:p>
          </p:txBody>
        </p:sp>
      </p:grpSp>
      <p:sp>
        <p:nvSpPr>
          <p:cNvPr id="19" name="矩形 18">
            <a:extLst>
              <a:ext uri="{FF2B5EF4-FFF2-40B4-BE49-F238E27FC236}">
                <a16:creationId xmlns:a16="http://schemas.microsoft.com/office/drawing/2014/main" id="{DF18E7ED-1E17-4714-AFE4-E97D63B5701D}"/>
              </a:ext>
            </a:extLst>
          </p:cNvPr>
          <p:cNvSpPr/>
          <p:nvPr/>
        </p:nvSpPr>
        <p:spPr>
          <a:xfrm>
            <a:off x="6159078" y="5432271"/>
            <a:ext cx="1973756" cy="2743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20" name="群組 19">
            <a:extLst>
              <a:ext uri="{FF2B5EF4-FFF2-40B4-BE49-F238E27FC236}">
                <a16:creationId xmlns:a16="http://schemas.microsoft.com/office/drawing/2014/main" id="{9A99D971-3E7F-4EB2-A5E0-3104053D7C71}"/>
              </a:ext>
            </a:extLst>
          </p:cNvPr>
          <p:cNvGrpSpPr/>
          <p:nvPr/>
        </p:nvGrpSpPr>
        <p:grpSpPr>
          <a:xfrm>
            <a:off x="8179483" y="5289901"/>
            <a:ext cx="722644" cy="722644"/>
            <a:chOff x="6497445" y="5748630"/>
            <a:chExt cx="722644" cy="722644"/>
          </a:xfrm>
        </p:grpSpPr>
        <p:pic>
          <p:nvPicPr>
            <p:cNvPr id="21" name="圖形 20" descr="手背向前食指朝右指索引">
              <a:extLst>
                <a:ext uri="{FF2B5EF4-FFF2-40B4-BE49-F238E27FC236}">
                  <a16:creationId xmlns:a16="http://schemas.microsoft.com/office/drawing/2014/main" id="{49B0D450-A514-4543-B3F0-75407E238B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497445" y="5748630"/>
              <a:ext cx="722644" cy="722644"/>
            </a:xfrm>
            <a:prstGeom prst="rect">
              <a:avLst/>
            </a:prstGeom>
          </p:spPr>
        </p:pic>
        <p:sp>
          <p:nvSpPr>
            <p:cNvPr id="22" name="文字方塊 21">
              <a:extLst>
                <a:ext uri="{FF2B5EF4-FFF2-40B4-BE49-F238E27FC236}">
                  <a16:creationId xmlns:a16="http://schemas.microsoft.com/office/drawing/2014/main" id="{3052DFCE-9F3F-41BA-AFAD-11B93D210A03}"/>
                </a:ext>
              </a:extLst>
            </p:cNvPr>
            <p:cNvSpPr txBox="1"/>
            <p:nvPr/>
          </p:nvSpPr>
          <p:spPr>
            <a:xfrm>
              <a:off x="6792045" y="5910159"/>
              <a:ext cx="338554" cy="461665"/>
            </a:xfrm>
            <a:prstGeom prst="rect">
              <a:avLst/>
            </a:prstGeom>
            <a:noFill/>
          </p:spPr>
          <p:txBody>
            <a:bodyPr wrap="none" rtlCol="0">
              <a:spAutoFit/>
            </a:bodyPr>
            <a:lstStyle/>
            <a:p>
              <a:pPr algn="just"/>
              <a:r>
                <a:rPr lang="en-US" altLang="zh-TW" sz="2400" dirty="0">
                  <a:solidFill>
                    <a:schemeClr val="bg1"/>
                  </a:solidFill>
                </a:rPr>
                <a:t>3</a:t>
              </a:r>
              <a:endParaRPr lang="zh-TW" altLang="en-US" sz="2400" dirty="0">
                <a:solidFill>
                  <a:schemeClr val="bg1"/>
                </a:solidFill>
              </a:endParaRPr>
            </a:p>
          </p:txBody>
        </p:sp>
      </p:grpSp>
      <p:sp>
        <p:nvSpPr>
          <p:cNvPr id="24" name="矩形 23">
            <a:extLst>
              <a:ext uri="{FF2B5EF4-FFF2-40B4-BE49-F238E27FC236}">
                <a16:creationId xmlns:a16="http://schemas.microsoft.com/office/drawing/2014/main" id="{D7E93598-9829-4427-B23F-A4A743859FFF}"/>
              </a:ext>
            </a:extLst>
          </p:cNvPr>
          <p:cNvSpPr/>
          <p:nvPr/>
        </p:nvSpPr>
        <p:spPr>
          <a:xfrm>
            <a:off x="8470590" y="3542876"/>
            <a:ext cx="2344395" cy="61430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Tree>
    <p:extLst>
      <p:ext uri="{BB962C8B-B14F-4D97-AF65-F5344CB8AC3E}">
        <p14:creationId xmlns:p14="http://schemas.microsoft.com/office/powerpoint/2010/main" val="1764710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4C1101-B4BE-44CC-A575-CD662A7C9A53}"/>
              </a:ext>
            </a:extLst>
          </p:cNvPr>
          <p:cNvSpPr>
            <a:spLocks noGrp="1"/>
          </p:cNvSpPr>
          <p:nvPr>
            <p:ph type="title"/>
          </p:nvPr>
        </p:nvSpPr>
        <p:spPr/>
        <p:txBody>
          <a:bodyPr/>
          <a:lstStyle/>
          <a:p>
            <a:r>
              <a:rPr lang="en-US" altLang="zh-TW" dirty="0"/>
              <a:t>Step 6 –</a:t>
            </a:r>
            <a:r>
              <a:rPr lang="zh-TW" altLang="en-US" dirty="0"/>
              <a:t> 下載適用</a:t>
            </a:r>
            <a:r>
              <a:rPr lang="en-US" altLang="zh-TW" dirty="0"/>
              <a:t>Python</a:t>
            </a:r>
            <a:r>
              <a:rPr lang="zh-TW" altLang="en-US" dirty="0"/>
              <a:t>的</a:t>
            </a:r>
            <a:r>
              <a:rPr lang="en-US" altLang="zh-TW" dirty="0"/>
              <a:t>AWS IoT SDK</a:t>
            </a:r>
            <a:endParaRPr lang="zh-TW" altLang="en-US" dirty="0"/>
          </a:p>
        </p:txBody>
      </p:sp>
      <p:pic>
        <p:nvPicPr>
          <p:cNvPr id="5" name="內容版面配置區 4">
            <a:extLst>
              <a:ext uri="{FF2B5EF4-FFF2-40B4-BE49-F238E27FC236}">
                <a16:creationId xmlns:a16="http://schemas.microsoft.com/office/drawing/2014/main" id="{5C33B9E1-DE6D-466E-958F-F58C6C532F42}"/>
              </a:ext>
            </a:extLst>
          </p:cNvPr>
          <p:cNvPicPr>
            <a:picLocks noGrp="1" noChangeAspect="1"/>
          </p:cNvPicPr>
          <p:nvPr>
            <p:ph idx="1"/>
          </p:nvPr>
        </p:nvPicPr>
        <p:blipFill>
          <a:blip r:embed="rId3"/>
          <a:stretch>
            <a:fillRect/>
          </a:stretch>
        </p:blipFill>
        <p:spPr>
          <a:xfrm>
            <a:off x="2182396" y="1624710"/>
            <a:ext cx="7827207" cy="4622744"/>
          </a:xfrm>
          <a:prstGeom prst="rect">
            <a:avLst/>
          </a:prstGeom>
        </p:spPr>
      </p:pic>
      <p:sp>
        <p:nvSpPr>
          <p:cNvPr id="6" name="矩形 5">
            <a:extLst>
              <a:ext uri="{FF2B5EF4-FFF2-40B4-BE49-F238E27FC236}">
                <a16:creationId xmlns:a16="http://schemas.microsoft.com/office/drawing/2014/main" id="{ED6F1005-A877-4C6C-91B2-F0E93C06146D}"/>
              </a:ext>
            </a:extLst>
          </p:cNvPr>
          <p:cNvSpPr/>
          <p:nvPr/>
        </p:nvSpPr>
        <p:spPr>
          <a:xfrm>
            <a:off x="5155557" y="3785581"/>
            <a:ext cx="512444" cy="3673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7" name="圖形 6" descr="手背向前食指朝右指索引">
            <a:extLst>
              <a:ext uri="{FF2B5EF4-FFF2-40B4-BE49-F238E27FC236}">
                <a16:creationId xmlns:a16="http://schemas.microsoft.com/office/drawing/2014/main" id="{AA43B7A8-2038-4CE5-A19A-24F9FC7EF2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706101" y="3659836"/>
            <a:ext cx="722644" cy="722644"/>
          </a:xfrm>
          <a:prstGeom prst="rect">
            <a:avLst/>
          </a:prstGeom>
        </p:spPr>
      </p:pic>
      <p:sp>
        <p:nvSpPr>
          <p:cNvPr id="8" name="矩形 7">
            <a:extLst>
              <a:ext uri="{FF2B5EF4-FFF2-40B4-BE49-F238E27FC236}">
                <a16:creationId xmlns:a16="http://schemas.microsoft.com/office/drawing/2014/main" id="{FB6F0B06-AE95-40E8-8B7B-9514B511C895}"/>
              </a:ext>
            </a:extLst>
          </p:cNvPr>
          <p:cNvSpPr/>
          <p:nvPr/>
        </p:nvSpPr>
        <p:spPr>
          <a:xfrm>
            <a:off x="3067049" y="5393407"/>
            <a:ext cx="1000125" cy="3673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9" name="圖形 8" descr="手背向前食指朝右指索引">
            <a:extLst>
              <a:ext uri="{FF2B5EF4-FFF2-40B4-BE49-F238E27FC236}">
                <a16:creationId xmlns:a16="http://schemas.microsoft.com/office/drawing/2014/main" id="{4DB0AEF6-03E1-42F3-B697-28A08D2185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4105274" y="5267662"/>
            <a:ext cx="722644" cy="722644"/>
          </a:xfrm>
          <a:prstGeom prst="rect">
            <a:avLst/>
          </a:prstGeom>
        </p:spPr>
      </p:pic>
    </p:spTree>
    <p:extLst>
      <p:ext uri="{BB962C8B-B14F-4D97-AF65-F5344CB8AC3E}">
        <p14:creationId xmlns:p14="http://schemas.microsoft.com/office/powerpoint/2010/main" val="6318996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4C1101-B4BE-44CC-A575-CD662A7C9A53}"/>
              </a:ext>
            </a:extLst>
          </p:cNvPr>
          <p:cNvSpPr>
            <a:spLocks noGrp="1"/>
          </p:cNvSpPr>
          <p:nvPr>
            <p:ph type="title"/>
          </p:nvPr>
        </p:nvSpPr>
        <p:spPr/>
        <p:txBody>
          <a:bodyPr/>
          <a:lstStyle/>
          <a:p>
            <a:r>
              <a:rPr lang="en-US" altLang="zh-TW" dirty="0"/>
              <a:t>Step 7 –</a:t>
            </a:r>
            <a:r>
              <a:rPr lang="zh-TW" altLang="en-US" dirty="0"/>
              <a:t> 移至</a:t>
            </a:r>
            <a:r>
              <a:rPr lang="en-US" altLang="zh-TW" dirty="0" err="1"/>
              <a:t>aws</a:t>
            </a:r>
            <a:r>
              <a:rPr lang="en-US" altLang="zh-TW" dirty="0"/>
              <a:t>-</a:t>
            </a:r>
            <a:r>
              <a:rPr lang="en-US" altLang="zh-TW" dirty="0" err="1"/>
              <a:t>iot</a:t>
            </a:r>
            <a:r>
              <a:rPr lang="en-US" altLang="zh-TW" dirty="0"/>
              <a:t>-device-</a:t>
            </a:r>
            <a:r>
              <a:rPr lang="en-US" altLang="zh-TW" dirty="0" err="1"/>
              <a:t>sdk</a:t>
            </a:r>
            <a:r>
              <a:rPr lang="en-US" altLang="zh-TW" dirty="0"/>
              <a:t>-</a:t>
            </a:r>
            <a:r>
              <a:rPr lang="en-US" altLang="zh-TW" dirty="0" err="1"/>
              <a:t>pyhon</a:t>
            </a:r>
            <a:endParaRPr lang="zh-TW" altLang="en-US" dirty="0"/>
          </a:p>
        </p:txBody>
      </p:sp>
      <p:pic>
        <p:nvPicPr>
          <p:cNvPr id="5" name="內容版面配置區 4">
            <a:extLst>
              <a:ext uri="{FF2B5EF4-FFF2-40B4-BE49-F238E27FC236}">
                <a16:creationId xmlns:a16="http://schemas.microsoft.com/office/drawing/2014/main" id="{2B27362B-0999-4FAE-8979-812F47DBE998}"/>
              </a:ext>
            </a:extLst>
          </p:cNvPr>
          <p:cNvPicPr>
            <a:picLocks noGrp="1" noChangeAspect="1"/>
          </p:cNvPicPr>
          <p:nvPr>
            <p:ph idx="1"/>
          </p:nvPr>
        </p:nvPicPr>
        <p:blipFill>
          <a:blip r:embed="rId3"/>
          <a:stretch>
            <a:fillRect/>
          </a:stretch>
        </p:blipFill>
        <p:spPr>
          <a:xfrm>
            <a:off x="2047229" y="1633614"/>
            <a:ext cx="8097542" cy="4645688"/>
          </a:xfrm>
          <a:prstGeom prst="rect">
            <a:avLst/>
          </a:prstGeom>
        </p:spPr>
      </p:pic>
      <p:sp>
        <p:nvSpPr>
          <p:cNvPr id="6" name="矩形 5">
            <a:extLst>
              <a:ext uri="{FF2B5EF4-FFF2-40B4-BE49-F238E27FC236}">
                <a16:creationId xmlns:a16="http://schemas.microsoft.com/office/drawing/2014/main" id="{6F16A291-83D6-4777-ACA0-1602F61C6E42}"/>
              </a:ext>
            </a:extLst>
          </p:cNvPr>
          <p:cNvSpPr/>
          <p:nvPr/>
        </p:nvSpPr>
        <p:spPr>
          <a:xfrm>
            <a:off x="3762374" y="3778355"/>
            <a:ext cx="1181101" cy="3085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7" name="圖形 6" descr="手背向前食指朝右指索引">
            <a:extLst>
              <a:ext uri="{FF2B5EF4-FFF2-40B4-BE49-F238E27FC236}">
                <a16:creationId xmlns:a16="http://schemas.microsoft.com/office/drawing/2014/main" id="{E540BD6B-B45C-4B81-ADE6-60A1FD6374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4981575" y="3652610"/>
            <a:ext cx="722644" cy="722644"/>
          </a:xfrm>
          <a:prstGeom prst="rect">
            <a:avLst/>
          </a:prstGeom>
        </p:spPr>
      </p:pic>
    </p:spTree>
    <p:extLst>
      <p:ext uri="{BB962C8B-B14F-4D97-AF65-F5344CB8AC3E}">
        <p14:creationId xmlns:p14="http://schemas.microsoft.com/office/powerpoint/2010/main" val="2284254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4C1101-B4BE-44CC-A575-CD662A7C9A53}"/>
              </a:ext>
            </a:extLst>
          </p:cNvPr>
          <p:cNvSpPr>
            <a:spLocks noGrp="1"/>
          </p:cNvSpPr>
          <p:nvPr>
            <p:ph type="title"/>
          </p:nvPr>
        </p:nvSpPr>
        <p:spPr/>
        <p:txBody>
          <a:bodyPr/>
          <a:lstStyle/>
          <a:p>
            <a:r>
              <a:rPr lang="en-US" altLang="zh-TW" dirty="0"/>
              <a:t>Step 8 –</a:t>
            </a:r>
            <a:r>
              <a:rPr lang="zh-TW" altLang="en-US" dirty="0"/>
              <a:t> 下載</a:t>
            </a:r>
            <a:r>
              <a:rPr lang="en-US" altLang="zh-TW" dirty="0"/>
              <a:t>SDK</a:t>
            </a:r>
            <a:endParaRPr lang="zh-TW" altLang="en-US" dirty="0"/>
          </a:p>
        </p:txBody>
      </p:sp>
      <p:pic>
        <p:nvPicPr>
          <p:cNvPr id="4" name="內容版面配置區 3">
            <a:extLst>
              <a:ext uri="{FF2B5EF4-FFF2-40B4-BE49-F238E27FC236}">
                <a16:creationId xmlns:a16="http://schemas.microsoft.com/office/drawing/2014/main" id="{3CDB1721-BD27-4C22-9001-F4980447B492}"/>
              </a:ext>
            </a:extLst>
          </p:cNvPr>
          <p:cNvPicPr>
            <a:picLocks noGrp="1" noChangeAspect="1"/>
          </p:cNvPicPr>
          <p:nvPr>
            <p:ph idx="1"/>
          </p:nvPr>
        </p:nvPicPr>
        <p:blipFill>
          <a:blip r:embed="rId3"/>
          <a:stretch>
            <a:fillRect/>
          </a:stretch>
        </p:blipFill>
        <p:spPr>
          <a:xfrm>
            <a:off x="1575730" y="1662158"/>
            <a:ext cx="9040540" cy="4577337"/>
          </a:xfrm>
          <a:prstGeom prst="rect">
            <a:avLst/>
          </a:prstGeom>
        </p:spPr>
      </p:pic>
      <p:sp>
        <p:nvSpPr>
          <p:cNvPr id="5" name="矩形 4">
            <a:extLst>
              <a:ext uri="{FF2B5EF4-FFF2-40B4-BE49-F238E27FC236}">
                <a16:creationId xmlns:a16="http://schemas.microsoft.com/office/drawing/2014/main" id="{9E6ED509-30EB-4DD1-8A24-2A54EE696382}"/>
              </a:ext>
            </a:extLst>
          </p:cNvPr>
          <p:cNvSpPr/>
          <p:nvPr/>
        </p:nvSpPr>
        <p:spPr>
          <a:xfrm>
            <a:off x="5772150" y="5417706"/>
            <a:ext cx="942975" cy="2932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7" name="矩形 6">
            <a:extLst>
              <a:ext uri="{FF2B5EF4-FFF2-40B4-BE49-F238E27FC236}">
                <a16:creationId xmlns:a16="http://schemas.microsoft.com/office/drawing/2014/main" id="{A27A87A2-04D8-4148-A974-6BFAECCBFA3E}"/>
              </a:ext>
            </a:extLst>
          </p:cNvPr>
          <p:cNvSpPr/>
          <p:nvPr/>
        </p:nvSpPr>
        <p:spPr>
          <a:xfrm>
            <a:off x="7174852" y="4047602"/>
            <a:ext cx="756536" cy="3404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8" name="群組 7">
            <a:extLst>
              <a:ext uri="{FF2B5EF4-FFF2-40B4-BE49-F238E27FC236}">
                <a16:creationId xmlns:a16="http://schemas.microsoft.com/office/drawing/2014/main" id="{478B2980-6ECB-4257-BA22-04DD41DDD618}"/>
              </a:ext>
            </a:extLst>
          </p:cNvPr>
          <p:cNvGrpSpPr/>
          <p:nvPr/>
        </p:nvGrpSpPr>
        <p:grpSpPr>
          <a:xfrm flipH="1">
            <a:off x="7969488" y="3915786"/>
            <a:ext cx="722644" cy="722644"/>
            <a:chOff x="4536098" y="5059673"/>
            <a:chExt cx="722644" cy="722644"/>
          </a:xfrm>
        </p:grpSpPr>
        <p:pic>
          <p:nvPicPr>
            <p:cNvPr id="9" name="圖形 8" descr="手背向前食指朝右指索引">
              <a:extLst>
                <a:ext uri="{FF2B5EF4-FFF2-40B4-BE49-F238E27FC236}">
                  <a16:creationId xmlns:a16="http://schemas.microsoft.com/office/drawing/2014/main" id="{270AEE15-19FA-41B2-8759-0F2D2A62F1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36098" y="5059673"/>
              <a:ext cx="722644" cy="722644"/>
            </a:xfrm>
            <a:prstGeom prst="rect">
              <a:avLst/>
            </a:prstGeom>
          </p:spPr>
        </p:pic>
        <p:sp>
          <p:nvSpPr>
            <p:cNvPr id="10" name="文字方塊 9">
              <a:extLst>
                <a:ext uri="{FF2B5EF4-FFF2-40B4-BE49-F238E27FC236}">
                  <a16:creationId xmlns:a16="http://schemas.microsoft.com/office/drawing/2014/main" id="{AFE921DA-62C3-4124-9B1A-09B192333A42}"/>
                </a:ext>
              </a:extLst>
            </p:cNvPr>
            <p:cNvSpPr txBox="1"/>
            <p:nvPr/>
          </p:nvSpPr>
          <p:spPr>
            <a:xfrm>
              <a:off x="4644729" y="5220964"/>
              <a:ext cx="338554" cy="461665"/>
            </a:xfrm>
            <a:prstGeom prst="rect">
              <a:avLst/>
            </a:prstGeom>
            <a:noFill/>
          </p:spPr>
          <p:txBody>
            <a:bodyPr wrap="none" rtlCol="0">
              <a:spAutoFit/>
            </a:bodyPr>
            <a:lstStyle/>
            <a:p>
              <a:r>
                <a:rPr lang="en-US" altLang="zh-TW" sz="2400" dirty="0">
                  <a:solidFill>
                    <a:schemeClr val="bg1"/>
                  </a:solidFill>
                </a:rPr>
                <a:t>1</a:t>
              </a:r>
              <a:endParaRPr lang="zh-TW" altLang="en-US" sz="2400" dirty="0">
                <a:solidFill>
                  <a:schemeClr val="bg1"/>
                </a:solidFill>
              </a:endParaRPr>
            </a:p>
          </p:txBody>
        </p:sp>
      </p:grpSp>
      <p:grpSp>
        <p:nvGrpSpPr>
          <p:cNvPr id="11" name="群組 10">
            <a:extLst>
              <a:ext uri="{FF2B5EF4-FFF2-40B4-BE49-F238E27FC236}">
                <a16:creationId xmlns:a16="http://schemas.microsoft.com/office/drawing/2014/main" id="{A7D02542-03F2-4ACC-8253-4DAEB3CA1D92}"/>
              </a:ext>
            </a:extLst>
          </p:cNvPr>
          <p:cNvGrpSpPr/>
          <p:nvPr/>
        </p:nvGrpSpPr>
        <p:grpSpPr>
          <a:xfrm>
            <a:off x="6758600" y="5265788"/>
            <a:ext cx="722644" cy="722644"/>
            <a:chOff x="6497445" y="5748630"/>
            <a:chExt cx="722644" cy="722644"/>
          </a:xfrm>
        </p:grpSpPr>
        <p:pic>
          <p:nvPicPr>
            <p:cNvPr id="12" name="圖形 11" descr="手背向前食指朝右指索引">
              <a:extLst>
                <a:ext uri="{FF2B5EF4-FFF2-40B4-BE49-F238E27FC236}">
                  <a16:creationId xmlns:a16="http://schemas.microsoft.com/office/drawing/2014/main" id="{A5A9BB5B-7BB9-4B02-9D04-0A4FDDB4C3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497445" y="5748630"/>
              <a:ext cx="722644" cy="722644"/>
            </a:xfrm>
            <a:prstGeom prst="rect">
              <a:avLst/>
            </a:prstGeom>
          </p:spPr>
        </p:pic>
        <p:sp>
          <p:nvSpPr>
            <p:cNvPr id="13" name="文字方塊 12">
              <a:extLst>
                <a:ext uri="{FF2B5EF4-FFF2-40B4-BE49-F238E27FC236}">
                  <a16:creationId xmlns:a16="http://schemas.microsoft.com/office/drawing/2014/main" id="{69431B5C-5576-4D56-ADFE-E63CB9057D03}"/>
                </a:ext>
              </a:extLst>
            </p:cNvPr>
            <p:cNvSpPr txBox="1"/>
            <p:nvPr/>
          </p:nvSpPr>
          <p:spPr>
            <a:xfrm>
              <a:off x="6792045" y="5910159"/>
              <a:ext cx="338554" cy="461665"/>
            </a:xfrm>
            <a:prstGeom prst="rect">
              <a:avLst/>
            </a:prstGeom>
            <a:noFill/>
          </p:spPr>
          <p:txBody>
            <a:bodyPr wrap="none" rtlCol="0">
              <a:spAutoFit/>
            </a:bodyPr>
            <a:lstStyle/>
            <a:p>
              <a:r>
                <a:rPr lang="en-US" altLang="zh-TW" sz="2400" dirty="0">
                  <a:solidFill>
                    <a:schemeClr val="bg1"/>
                  </a:solidFill>
                </a:rPr>
                <a:t>2</a:t>
              </a:r>
              <a:endParaRPr lang="zh-TW" altLang="en-US" sz="2400" dirty="0">
                <a:solidFill>
                  <a:schemeClr val="bg1"/>
                </a:solidFill>
              </a:endParaRPr>
            </a:p>
          </p:txBody>
        </p:sp>
      </p:grpSp>
    </p:spTree>
    <p:extLst>
      <p:ext uri="{BB962C8B-B14F-4D97-AF65-F5344CB8AC3E}">
        <p14:creationId xmlns:p14="http://schemas.microsoft.com/office/powerpoint/2010/main" val="317235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15A77A5-D49F-9F40-ACB0-A8F6B22A5336}"/>
              </a:ext>
            </a:extLst>
          </p:cNvPr>
          <p:cNvSpPr>
            <a:spLocks noGrp="1"/>
          </p:cNvSpPr>
          <p:nvPr>
            <p:ph type="title"/>
          </p:nvPr>
        </p:nvSpPr>
        <p:spPr/>
        <p:txBody>
          <a:bodyPr/>
          <a:lstStyle/>
          <a:p>
            <a:r>
              <a:rPr lang="en-US" altLang="zh-TW" dirty="0"/>
              <a:t>AWS</a:t>
            </a:r>
            <a:r>
              <a:rPr lang="zh-TW" altLang="en-US" dirty="0"/>
              <a:t>服務 </a:t>
            </a:r>
            <a:r>
              <a:rPr lang="en-US" altLang="zh-TW" dirty="0"/>
              <a:t>(2/3)</a:t>
            </a:r>
            <a:endParaRPr lang="zh-TW" altLang="en-US" dirty="0"/>
          </a:p>
        </p:txBody>
      </p:sp>
      <p:sp>
        <p:nvSpPr>
          <p:cNvPr id="6" name="內容版面配置區 5">
            <a:extLst>
              <a:ext uri="{FF2B5EF4-FFF2-40B4-BE49-F238E27FC236}">
                <a16:creationId xmlns:a16="http://schemas.microsoft.com/office/drawing/2014/main" id="{DCB0E3BD-2840-E645-8DEF-82A560F2A6EB}"/>
              </a:ext>
            </a:extLst>
          </p:cNvPr>
          <p:cNvSpPr>
            <a:spLocks noGrp="1"/>
          </p:cNvSpPr>
          <p:nvPr>
            <p:ph idx="1"/>
          </p:nvPr>
        </p:nvSpPr>
        <p:spPr/>
        <p:txBody>
          <a:bodyPr/>
          <a:lstStyle/>
          <a:p>
            <a:endParaRPr lang="en-US" altLang="zh-TW" dirty="0"/>
          </a:p>
          <a:p>
            <a:endParaRPr lang="en-US" altLang="zh-TW" dirty="0"/>
          </a:p>
        </p:txBody>
      </p:sp>
      <p:pic>
        <p:nvPicPr>
          <p:cNvPr id="12" name="圖片 11">
            <a:extLst>
              <a:ext uri="{FF2B5EF4-FFF2-40B4-BE49-F238E27FC236}">
                <a16:creationId xmlns:a16="http://schemas.microsoft.com/office/drawing/2014/main" id="{C11EE133-3C0F-CB44-85D1-17C7550DC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68529"/>
            <a:ext cx="10515600" cy="5192078"/>
          </a:xfrm>
          <a:prstGeom prst="rect">
            <a:avLst/>
          </a:prstGeom>
        </p:spPr>
      </p:pic>
    </p:spTree>
    <p:extLst>
      <p:ext uri="{BB962C8B-B14F-4D97-AF65-F5344CB8AC3E}">
        <p14:creationId xmlns:p14="http://schemas.microsoft.com/office/powerpoint/2010/main" val="8380025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內容版面配置區 21">
            <a:extLst>
              <a:ext uri="{FF2B5EF4-FFF2-40B4-BE49-F238E27FC236}">
                <a16:creationId xmlns:a16="http://schemas.microsoft.com/office/drawing/2014/main" id="{0764B1C2-AA72-4A58-976F-6A1AF1698E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2126" y="1698301"/>
            <a:ext cx="9247748" cy="4351338"/>
          </a:xfrm>
        </p:spPr>
      </p:pic>
      <p:sp>
        <p:nvSpPr>
          <p:cNvPr id="2" name="標題 1">
            <a:extLst>
              <a:ext uri="{FF2B5EF4-FFF2-40B4-BE49-F238E27FC236}">
                <a16:creationId xmlns:a16="http://schemas.microsoft.com/office/drawing/2014/main" id="{1E4C1101-B4BE-44CC-A575-CD662A7C9A53}"/>
              </a:ext>
            </a:extLst>
          </p:cNvPr>
          <p:cNvSpPr>
            <a:spLocks noGrp="1"/>
          </p:cNvSpPr>
          <p:nvPr>
            <p:ph type="title"/>
          </p:nvPr>
        </p:nvSpPr>
        <p:spPr/>
        <p:txBody>
          <a:bodyPr/>
          <a:lstStyle/>
          <a:p>
            <a:r>
              <a:rPr lang="en-US" altLang="zh-TW" dirty="0"/>
              <a:t>Step 9 –</a:t>
            </a:r>
            <a:r>
              <a:rPr lang="zh-TW" altLang="en-US" dirty="0"/>
              <a:t> 設定名稱</a:t>
            </a:r>
          </a:p>
        </p:txBody>
      </p:sp>
      <p:sp>
        <p:nvSpPr>
          <p:cNvPr id="5" name="矩形 4">
            <a:extLst>
              <a:ext uri="{FF2B5EF4-FFF2-40B4-BE49-F238E27FC236}">
                <a16:creationId xmlns:a16="http://schemas.microsoft.com/office/drawing/2014/main" id="{ACD704EC-BDA9-4441-98F4-FA127753C16F}"/>
              </a:ext>
            </a:extLst>
          </p:cNvPr>
          <p:cNvSpPr/>
          <p:nvPr/>
        </p:nvSpPr>
        <p:spPr>
          <a:xfrm>
            <a:off x="1923693" y="4018843"/>
            <a:ext cx="841272" cy="2591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6" name="矩形 5">
            <a:extLst>
              <a:ext uri="{FF2B5EF4-FFF2-40B4-BE49-F238E27FC236}">
                <a16:creationId xmlns:a16="http://schemas.microsoft.com/office/drawing/2014/main" id="{B674C2C4-26A3-4D1D-823B-911D3E1208E0}"/>
              </a:ext>
            </a:extLst>
          </p:cNvPr>
          <p:cNvSpPr/>
          <p:nvPr/>
        </p:nvSpPr>
        <p:spPr>
          <a:xfrm>
            <a:off x="9282513" y="5299999"/>
            <a:ext cx="1050861" cy="3639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7" name="圖形 6" descr="手背向前食指朝右指索引">
            <a:extLst>
              <a:ext uri="{FF2B5EF4-FFF2-40B4-BE49-F238E27FC236}">
                <a16:creationId xmlns:a16="http://schemas.microsoft.com/office/drawing/2014/main" id="{26FB83F5-1BF1-45BE-ADE8-BC7BDE9EB7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0371475" y="5180627"/>
            <a:ext cx="722644" cy="722644"/>
          </a:xfrm>
          <a:prstGeom prst="rect">
            <a:avLst/>
          </a:prstGeom>
        </p:spPr>
      </p:pic>
      <p:sp>
        <p:nvSpPr>
          <p:cNvPr id="11" name="文字方塊 10">
            <a:extLst>
              <a:ext uri="{FF2B5EF4-FFF2-40B4-BE49-F238E27FC236}">
                <a16:creationId xmlns:a16="http://schemas.microsoft.com/office/drawing/2014/main" id="{7C83BE81-D87C-4199-8CB9-32359FFC3206}"/>
              </a:ext>
            </a:extLst>
          </p:cNvPr>
          <p:cNvSpPr txBox="1"/>
          <p:nvPr/>
        </p:nvSpPr>
        <p:spPr>
          <a:xfrm>
            <a:off x="3415563" y="3963774"/>
            <a:ext cx="646331" cy="369332"/>
          </a:xfrm>
          <a:prstGeom prst="rect">
            <a:avLst/>
          </a:prstGeom>
          <a:noFill/>
        </p:spPr>
        <p:txBody>
          <a:bodyPr wrap="none" rtlCol="0">
            <a:spAutoFit/>
          </a:bodyPr>
          <a:lstStyle/>
          <a:p>
            <a:r>
              <a:rPr lang="zh-TW" altLang="en-US" dirty="0">
                <a:solidFill>
                  <a:srgbClr val="FF0000"/>
                </a:solidFill>
              </a:rPr>
              <a:t>命名</a:t>
            </a:r>
          </a:p>
        </p:txBody>
      </p:sp>
      <p:cxnSp>
        <p:nvCxnSpPr>
          <p:cNvPr id="12" name="直線單箭頭接點 11">
            <a:extLst>
              <a:ext uri="{FF2B5EF4-FFF2-40B4-BE49-F238E27FC236}">
                <a16:creationId xmlns:a16="http://schemas.microsoft.com/office/drawing/2014/main" id="{F19078D6-1BF6-4038-AA6F-974C4EEF92CE}"/>
              </a:ext>
            </a:extLst>
          </p:cNvPr>
          <p:cNvCxnSpPr>
            <a:cxnSpLocks/>
            <a:stCxn id="5" idx="3"/>
            <a:endCxn id="11" idx="1"/>
          </p:cNvCxnSpPr>
          <p:nvPr/>
        </p:nvCxnSpPr>
        <p:spPr>
          <a:xfrm>
            <a:off x="2764965" y="4148440"/>
            <a:ext cx="650598" cy="0"/>
          </a:xfrm>
          <a:prstGeom prst="straightConnector1">
            <a:avLst/>
          </a:prstGeom>
          <a:ln w="57150" cap="flat" cmpd="sng" algn="ctr">
            <a:solidFill>
              <a:srgbClr val="FF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69882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內容版面配置區 27">
            <a:extLst>
              <a:ext uri="{FF2B5EF4-FFF2-40B4-BE49-F238E27FC236}">
                <a16:creationId xmlns:a16="http://schemas.microsoft.com/office/drawing/2014/main" id="{49F527D3-6D66-4D1D-81E3-4FB9C05AD09B}"/>
              </a:ext>
            </a:extLst>
          </p:cNvPr>
          <p:cNvPicPr>
            <a:picLocks noGrp="1" noChangeAspect="1"/>
          </p:cNvPicPr>
          <p:nvPr>
            <p:ph idx="1"/>
          </p:nvPr>
        </p:nvPicPr>
        <p:blipFill>
          <a:blip r:embed="rId2"/>
          <a:stretch>
            <a:fillRect/>
          </a:stretch>
        </p:blipFill>
        <p:spPr>
          <a:xfrm>
            <a:off x="2837632" y="1543182"/>
            <a:ext cx="6516735" cy="4802618"/>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10 –</a:t>
            </a:r>
            <a:r>
              <a:rPr lang="zh-TW" altLang="en-US" dirty="0"/>
              <a:t> 下載</a:t>
            </a:r>
            <a:r>
              <a:rPr lang="en-US" altLang="zh-TW" dirty="0"/>
              <a:t>Connection kit</a:t>
            </a:r>
            <a:endParaRPr lang="zh-TW" altLang="en-US" dirty="0"/>
          </a:p>
        </p:txBody>
      </p:sp>
      <p:sp>
        <p:nvSpPr>
          <p:cNvPr id="5" name="矩形 4">
            <a:extLst>
              <a:ext uri="{FF2B5EF4-FFF2-40B4-BE49-F238E27FC236}">
                <a16:creationId xmlns:a16="http://schemas.microsoft.com/office/drawing/2014/main" id="{AE25D370-2B68-46CC-A280-3FE48160C42A}"/>
              </a:ext>
            </a:extLst>
          </p:cNvPr>
          <p:cNvSpPr/>
          <p:nvPr/>
        </p:nvSpPr>
        <p:spPr>
          <a:xfrm>
            <a:off x="8194543" y="5994374"/>
            <a:ext cx="799826" cy="3548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6" name="矩形 5">
            <a:extLst>
              <a:ext uri="{FF2B5EF4-FFF2-40B4-BE49-F238E27FC236}">
                <a16:creationId xmlns:a16="http://schemas.microsoft.com/office/drawing/2014/main" id="{C9E6F024-0178-4BA3-A857-49EDA9080476}"/>
              </a:ext>
            </a:extLst>
          </p:cNvPr>
          <p:cNvSpPr/>
          <p:nvPr/>
        </p:nvSpPr>
        <p:spPr>
          <a:xfrm>
            <a:off x="3282164" y="5405687"/>
            <a:ext cx="722644" cy="3404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7" name="群組 6">
            <a:extLst>
              <a:ext uri="{FF2B5EF4-FFF2-40B4-BE49-F238E27FC236}">
                <a16:creationId xmlns:a16="http://schemas.microsoft.com/office/drawing/2014/main" id="{1268B9EC-F3FC-41ED-939A-8C3886E59C47}"/>
              </a:ext>
            </a:extLst>
          </p:cNvPr>
          <p:cNvGrpSpPr/>
          <p:nvPr/>
        </p:nvGrpSpPr>
        <p:grpSpPr>
          <a:xfrm flipH="1">
            <a:off x="4052433" y="5273871"/>
            <a:ext cx="722644" cy="722644"/>
            <a:chOff x="4536098" y="5059673"/>
            <a:chExt cx="722644" cy="722644"/>
          </a:xfrm>
        </p:grpSpPr>
        <p:pic>
          <p:nvPicPr>
            <p:cNvPr id="8" name="圖形 7" descr="手背向前食指朝右指索引">
              <a:extLst>
                <a:ext uri="{FF2B5EF4-FFF2-40B4-BE49-F238E27FC236}">
                  <a16:creationId xmlns:a16="http://schemas.microsoft.com/office/drawing/2014/main" id="{E4C13A56-D960-4500-A3DE-91DE9C5EEE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098" y="5059673"/>
              <a:ext cx="722644" cy="722644"/>
            </a:xfrm>
            <a:prstGeom prst="rect">
              <a:avLst/>
            </a:prstGeom>
          </p:spPr>
        </p:pic>
        <p:sp>
          <p:nvSpPr>
            <p:cNvPr id="9" name="文字方塊 8">
              <a:extLst>
                <a:ext uri="{FF2B5EF4-FFF2-40B4-BE49-F238E27FC236}">
                  <a16:creationId xmlns:a16="http://schemas.microsoft.com/office/drawing/2014/main" id="{065E031C-612D-43B6-9499-76CC13350E0F}"/>
                </a:ext>
              </a:extLst>
            </p:cNvPr>
            <p:cNvSpPr txBox="1"/>
            <p:nvPr/>
          </p:nvSpPr>
          <p:spPr>
            <a:xfrm>
              <a:off x="4644729" y="5220964"/>
              <a:ext cx="338554" cy="461665"/>
            </a:xfrm>
            <a:prstGeom prst="rect">
              <a:avLst/>
            </a:prstGeom>
            <a:noFill/>
          </p:spPr>
          <p:txBody>
            <a:bodyPr wrap="none" rtlCol="0">
              <a:spAutoFit/>
            </a:bodyPr>
            <a:lstStyle/>
            <a:p>
              <a:r>
                <a:rPr lang="en-US" altLang="zh-TW" sz="2400" dirty="0">
                  <a:solidFill>
                    <a:schemeClr val="bg1"/>
                  </a:solidFill>
                </a:rPr>
                <a:t>1</a:t>
              </a:r>
              <a:endParaRPr lang="zh-TW" altLang="en-US" sz="2400" dirty="0">
                <a:solidFill>
                  <a:schemeClr val="bg1"/>
                </a:solidFill>
              </a:endParaRPr>
            </a:p>
          </p:txBody>
        </p:sp>
      </p:grpSp>
      <p:grpSp>
        <p:nvGrpSpPr>
          <p:cNvPr id="10" name="群組 9">
            <a:extLst>
              <a:ext uri="{FF2B5EF4-FFF2-40B4-BE49-F238E27FC236}">
                <a16:creationId xmlns:a16="http://schemas.microsoft.com/office/drawing/2014/main" id="{DB23E5A3-8261-45E1-ACC1-3E02297C3C5D}"/>
              </a:ext>
            </a:extLst>
          </p:cNvPr>
          <p:cNvGrpSpPr/>
          <p:nvPr/>
        </p:nvGrpSpPr>
        <p:grpSpPr>
          <a:xfrm>
            <a:off x="9045758" y="5861506"/>
            <a:ext cx="722644" cy="722644"/>
            <a:chOff x="6497445" y="5748630"/>
            <a:chExt cx="722644" cy="722644"/>
          </a:xfrm>
        </p:grpSpPr>
        <p:pic>
          <p:nvPicPr>
            <p:cNvPr id="11" name="圖形 10" descr="手背向前食指朝右指索引">
              <a:extLst>
                <a:ext uri="{FF2B5EF4-FFF2-40B4-BE49-F238E27FC236}">
                  <a16:creationId xmlns:a16="http://schemas.microsoft.com/office/drawing/2014/main" id="{E4C104EA-7722-4A0B-A912-992F1AFA6D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497445" y="5748630"/>
              <a:ext cx="722644" cy="722644"/>
            </a:xfrm>
            <a:prstGeom prst="rect">
              <a:avLst/>
            </a:prstGeom>
          </p:spPr>
        </p:pic>
        <p:sp>
          <p:nvSpPr>
            <p:cNvPr id="12" name="文字方塊 11">
              <a:extLst>
                <a:ext uri="{FF2B5EF4-FFF2-40B4-BE49-F238E27FC236}">
                  <a16:creationId xmlns:a16="http://schemas.microsoft.com/office/drawing/2014/main" id="{BCB9ED83-5291-4AEC-B8B6-92CC461A7213}"/>
                </a:ext>
              </a:extLst>
            </p:cNvPr>
            <p:cNvSpPr txBox="1"/>
            <p:nvPr/>
          </p:nvSpPr>
          <p:spPr>
            <a:xfrm>
              <a:off x="6792045" y="5910159"/>
              <a:ext cx="338554" cy="461665"/>
            </a:xfrm>
            <a:prstGeom prst="rect">
              <a:avLst/>
            </a:prstGeom>
            <a:noFill/>
          </p:spPr>
          <p:txBody>
            <a:bodyPr wrap="none" rtlCol="0">
              <a:spAutoFit/>
            </a:bodyPr>
            <a:lstStyle/>
            <a:p>
              <a:r>
                <a:rPr lang="en-US" altLang="zh-TW" sz="2400" dirty="0">
                  <a:solidFill>
                    <a:schemeClr val="bg1"/>
                  </a:solidFill>
                </a:rPr>
                <a:t>2</a:t>
              </a:r>
              <a:endParaRPr lang="zh-TW" altLang="en-US" sz="2400" dirty="0">
                <a:solidFill>
                  <a:schemeClr val="bg1"/>
                </a:solidFill>
              </a:endParaRPr>
            </a:p>
          </p:txBody>
        </p:sp>
      </p:grpSp>
      <p:pic>
        <p:nvPicPr>
          <p:cNvPr id="14" name="圖片 13">
            <a:extLst>
              <a:ext uri="{FF2B5EF4-FFF2-40B4-BE49-F238E27FC236}">
                <a16:creationId xmlns:a16="http://schemas.microsoft.com/office/drawing/2014/main" id="{0C1F3264-FE21-4EDC-8F5E-E3F8BDCC5386}"/>
              </a:ext>
            </a:extLst>
          </p:cNvPr>
          <p:cNvPicPr>
            <a:picLocks noChangeAspect="1"/>
          </p:cNvPicPr>
          <p:nvPr/>
        </p:nvPicPr>
        <p:blipFill>
          <a:blip r:embed="rId5"/>
          <a:stretch>
            <a:fillRect/>
          </a:stretch>
        </p:blipFill>
        <p:spPr>
          <a:xfrm>
            <a:off x="1602774" y="4961892"/>
            <a:ext cx="1066800" cy="1228725"/>
          </a:xfrm>
          <a:prstGeom prst="rect">
            <a:avLst/>
          </a:prstGeom>
        </p:spPr>
      </p:pic>
      <p:sp>
        <p:nvSpPr>
          <p:cNvPr id="15" name="文字方塊 14">
            <a:extLst>
              <a:ext uri="{FF2B5EF4-FFF2-40B4-BE49-F238E27FC236}">
                <a16:creationId xmlns:a16="http://schemas.microsoft.com/office/drawing/2014/main" id="{038C6C65-F251-434C-87C0-F73DCB6BED13}"/>
              </a:ext>
            </a:extLst>
          </p:cNvPr>
          <p:cNvSpPr txBox="1"/>
          <p:nvPr/>
        </p:nvSpPr>
        <p:spPr>
          <a:xfrm>
            <a:off x="1235928" y="6168130"/>
            <a:ext cx="1800493" cy="369332"/>
          </a:xfrm>
          <a:prstGeom prst="rect">
            <a:avLst/>
          </a:prstGeom>
          <a:noFill/>
        </p:spPr>
        <p:txBody>
          <a:bodyPr wrap="none" rtlCol="0">
            <a:spAutoFit/>
          </a:bodyPr>
          <a:lstStyle/>
          <a:p>
            <a:r>
              <a:rPr lang="zh-TW" altLang="en-US" dirty="0">
                <a:solidFill>
                  <a:srgbClr val="FF0000"/>
                </a:solidFill>
              </a:rPr>
              <a:t>取得後留存備用</a:t>
            </a:r>
          </a:p>
        </p:txBody>
      </p:sp>
      <p:cxnSp>
        <p:nvCxnSpPr>
          <p:cNvPr id="19" name="直線單箭頭接點 18">
            <a:extLst>
              <a:ext uri="{FF2B5EF4-FFF2-40B4-BE49-F238E27FC236}">
                <a16:creationId xmlns:a16="http://schemas.microsoft.com/office/drawing/2014/main" id="{1570B7F7-D170-4E2C-B4E9-D5C2445A4C65}"/>
              </a:ext>
            </a:extLst>
          </p:cNvPr>
          <p:cNvCxnSpPr>
            <a:stCxn id="6" idx="1"/>
            <a:endCxn id="14" idx="3"/>
          </p:cNvCxnSpPr>
          <p:nvPr/>
        </p:nvCxnSpPr>
        <p:spPr>
          <a:xfrm rot="10800000" flipV="1">
            <a:off x="2669574" y="5575935"/>
            <a:ext cx="612590" cy="320"/>
          </a:xfrm>
          <a:prstGeom prst="bentConnector3">
            <a:avLst>
              <a:gd name="adj1" fmla="val 50000"/>
            </a:avLst>
          </a:prstGeom>
          <a:ln w="57150" cap="flat" cmpd="sng" algn="ctr">
            <a:solidFill>
              <a:srgbClr val="FF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81004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11 – </a:t>
            </a:r>
            <a:r>
              <a:rPr lang="zh-TW" altLang="en-US" dirty="0"/>
              <a:t>測試頁面 </a:t>
            </a:r>
          </a:p>
        </p:txBody>
      </p:sp>
      <p:pic>
        <p:nvPicPr>
          <p:cNvPr id="4" name="內容版面配置區 3">
            <a:extLst>
              <a:ext uri="{FF2B5EF4-FFF2-40B4-BE49-F238E27FC236}">
                <a16:creationId xmlns:a16="http://schemas.microsoft.com/office/drawing/2014/main" id="{89956814-F249-463E-A880-2E1CB24A47EA}"/>
              </a:ext>
            </a:extLst>
          </p:cNvPr>
          <p:cNvPicPr>
            <a:picLocks noGrp="1" noChangeAspect="1"/>
          </p:cNvPicPr>
          <p:nvPr>
            <p:ph idx="1"/>
          </p:nvPr>
        </p:nvPicPr>
        <p:blipFill>
          <a:blip r:embed="rId2"/>
          <a:stretch>
            <a:fillRect/>
          </a:stretch>
        </p:blipFill>
        <p:spPr>
          <a:xfrm>
            <a:off x="2492802" y="1597167"/>
            <a:ext cx="7206395" cy="4527408"/>
          </a:xfrm>
          <a:prstGeom prst="rect">
            <a:avLst/>
          </a:prstGeom>
        </p:spPr>
      </p:pic>
      <p:sp>
        <p:nvSpPr>
          <p:cNvPr id="5" name="矩形 4">
            <a:extLst>
              <a:ext uri="{FF2B5EF4-FFF2-40B4-BE49-F238E27FC236}">
                <a16:creationId xmlns:a16="http://schemas.microsoft.com/office/drawing/2014/main" id="{78B114E8-A083-469B-A58E-5CC324CFB001}"/>
              </a:ext>
            </a:extLst>
          </p:cNvPr>
          <p:cNvSpPr/>
          <p:nvPr/>
        </p:nvSpPr>
        <p:spPr>
          <a:xfrm>
            <a:off x="8543926" y="5552305"/>
            <a:ext cx="990600" cy="4302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6" name="圖形 5" descr="手背向前食指朝右指索引">
            <a:extLst>
              <a:ext uri="{FF2B5EF4-FFF2-40B4-BE49-F238E27FC236}">
                <a16:creationId xmlns:a16="http://schemas.microsoft.com/office/drawing/2014/main" id="{7E1EE48C-5A70-4561-9272-44FB18E902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563101" y="5447197"/>
            <a:ext cx="722644" cy="722644"/>
          </a:xfrm>
          <a:prstGeom prst="rect">
            <a:avLst/>
          </a:prstGeom>
        </p:spPr>
      </p:pic>
    </p:spTree>
    <p:extLst>
      <p:ext uri="{BB962C8B-B14F-4D97-AF65-F5344CB8AC3E}">
        <p14:creationId xmlns:p14="http://schemas.microsoft.com/office/powerpoint/2010/main" val="3767954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12 –</a:t>
            </a:r>
            <a:r>
              <a:rPr lang="zh-TW" altLang="en-US" dirty="0"/>
              <a:t> </a:t>
            </a:r>
            <a:r>
              <a:rPr lang="en-US" altLang="zh-TW" dirty="0"/>
              <a:t>Things</a:t>
            </a:r>
            <a:r>
              <a:rPr lang="zh-TW" altLang="en-US" dirty="0"/>
              <a:t>設定完成 </a:t>
            </a:r>
          </a:p>
        </p:txBody>
      </p:sp>
      <p:pic>
        <p:nvPicPr>
          <p:cNvPr id="4" name="內容版面配置區 3">
            <a:extLst>
              <a:ext uri="{FF2B5EF4-FFF2-40B4-BE49-F238E27FC236}">
                <a16:creationId xmlns:a16="http://schemas.microsoft.com/office/drawing/2014/main" id="{857D0B0B-1041-41C8-9F44-F5F8B532D82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92" b="524"/>
          <a:stretch/>
        </p:blipFill>
        <p:spPr>
          <a:xfrm>
            <a:off x="2880219" y="1475940"/>
            <a:ext cx="6431561" cy="5016935"/>
          </a:xfrm>
          <a:prstGeom prst="rect">
            <a:avLst/>
          </a:prstGeom>
        </p:spPr>
      </p:pic>
      <p:sp>
        <p:nvSpPr>
          <p:cNvPr id="5" name="矩形 4">
            <a:extLst>
              <a:ext uri="{FF2B5EF4-FFF2-40B4-BE49-F238E27FC236}">
                <a16:creationId xmlns:a16="http://schemas.microsoft.com/office/drawing/2014/main" id="{CFF6C7AD-888F-48DA-88AF-DEA403525FC5}"/>
              </a:ext>
            </a:extLst>
          </p:cNvPr>
          <p:cNvSpPr/>
          <p:nvPr/>
        </p:nvSpPr>
        <p:spPr>
          <a:xfrm>
            <a:off x="8207319" y="5927304"/>
            <a:ext cx="891693" cy="3921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6" name="圖形 5" descr="手背向前食指朝右指索引">
            <a:extLst>
              <a:ext uri="{FF2B5EF4-FFF2-40B4-BE49-F238E27FC236}">
                <a16:creationId xmlns:a16="http://schemas.microsoft.com/office/drawing/2014/main" id="{3574409D-1084-4419-BE2C-857C3773E7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165687" y="5831721"/>
            <a:ext cx="722644" cy="722644"/>
          </a:xfrm>
          <a:prstGeom prst="rect">
            <a:avLst/>
          </a:prstGeom>
        </p:spPr>
      </p:pic>
    </p:spTree>
    <p:extLst>
      <p:ext uri="{BB962C8B-B14F-4D97-AF65-F5344CB8AC3E}">
        <p14:creationId xmlns:p14="http://schemas.microsoft.com/office/powerpoint/2010/main" val="27738075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內容版面配置區 14">
            <a:extLst>
              <a:ext uri="{FF2B5EF4-FFF2-40B4-BE49-F238E27FC236}">
                <a16:creationId xmlns:a16="http://schemas.microsoft.com/office/drawing/2014/main" id="{CF5AFF39-4A9E-4CD9-B33D-59E24DFD89B7}"/>
              </a:ext>
            </a:extLst>
          </p:cNvPr>
          <p:cNvPicPr>
            <a:picLocks noGrp="1" noChangeAspect="1"/>
          </p:cNvPicPr>
          <p:nvPr>
            <p:ph idx="1"/>
          </p:nvPr>
        </p:nvPicPr>
        <p:blipFill rotWithShape="1">
          <a:blip r:embed="rId2"/>
          <a:srcRect b="12146"/>
          <a:stretch/>
        </p:blipFill>
        <p:spPr>
          <a:xfrm>
            <a:off x="583644" y="1786919"/>
            <a:ext cx="11024712" cy="4285808"/>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13 –</a:t>
            </a:r>
            <a:r>
              <a:rPr lang="zh-TW" altLang="en-US" dirty="0"/>
              <a:t> 進入</a:t>
            </a:r>
            <a:r>
              <a:rPr lang="en-US" altLang="zh-TW" dirty="0"/>
              <a:t>Things</a:t>
            </a:r>
            <a:endParaRPr lang="zh-TW" altLang="en-US" dirty="0"/>
          </a:p>
        </p:txBody>
      </p:sp>
      <p:sp>
        <p:nvSpPr>
          <p:cNvPr id="6" name="矩形 5">
            <a:extLst>
              <a:ext uri="{FF2B5EF4-FFF2-40B4-BE49-F238E27FC236}">
                <a16:creationId xmlns:a16="http://schemas.microsoft.com/office/drawing/2014/main" id="{0AE0EEF3-FFF5-4ED0-ADB1-4A5BBC1F3772}"/>
              </a:ext>
            </a:extLst>
          </p:cNvPr>
          <p:cNvSpPr/>
          <p:nvPr/>
        </p:nvSpPr>
        <p:spPr>
          <a:xfrm>
            <a:off x="2685327" y="3631383"/>
            <a:ext cx="839659" cy="2808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7" name="圖形 6" descr="手背向前食指朝右指索引">
            <a:extLst>
              <a:ext uri="{FF2B5EF4-FFF2-40B4-BE49-F238E27FC236}">
                <a16:creationId xmlns:a16="http://schemas.microsoft.com/office/drawing/2014/main" id="{8AD0E914-0F8E-4A7F-9876-35DFA93587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571286" y="3450245"/>
            <a:ext cx="722644" cy="722644"/>
          </a:xfrm>
          <a:prstGeom prst="rect">
            <a:avLst/>
          </a:prstGeom>
        </p:spPr>
      </p:pic>
    </p:spTree>
    <p:extLst>
      <p:ext uri="{BB962C8B-B14F-4D97-AF65-F5344CB8AC3E}">
        <p14:creationId xmlns:p14="http://schemas.microsoft.com/office/powerpoint/2010/main" val="11116666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F5386949-A7B4-44DF-8D8A-68F4EE698948}"/>
              </a:ext>
            </a:extLst>
          </p:cNvPr>
          <p:cNvPicPr>
            <a:picLocks noGrp="1" noChangeAspect="1"/>
          </p:cNvPicPr>
          <p:nvPr>
            <p:ph idx="1"/>
          </p:nvPr>
        </p:nvPicPr>
        <p:blipFill>
          <a:blip r:embed="rId3"/>
          <a:stretch>
            <a:fillRect/>
          </a:stretch>
        </p:blipFill>
        <p:spPr>
          <a:xfrm>
            <a:off x="2097148" y="1524964"/>
            <a:ext cx="7997704" cy="4926897"/>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14 –</a:t>
            </a:r>
            <a:r>
              <a:rPr lang="zh-TW" altLang="en-US" dirty="0"/>
              <a:t> 進入</a:t>
            </a:r>
            <a:r>
              <a:rPr lang="en-US" altLang="zh-TW" dirty="0"/>
              <a:t>Interact</a:t>
            </a:r>
            <a:endParaRPr lang="zh-TW" altLang="en-US" dirty="0"/>
          </a:p>
        </p:txBody>
      </p:sp>
      <p:sp>
        <p:nvSpPr>
          <p:cNvPr id="9" name="矩形 8">
            <a:extLst>
              <a:ext uri="{FF2B5EF4-FFF2-40B4-BE49-F238E27FC236}">
                <a16:creationId xmlns:a16="http://schemas.microsoft.com/office/drawing/2014/main" id="{316411B3-8969-4B41-B58E-75FDD04E74DD}"/>
              </a:ext>
            </a:extLst>
          </p:cNvPr>
          <p:cNvSpPr/>
          <p:nvPr/>
        </p:nvSpPr>
        <p:spPr>
          <a:xfrm>
            <a:off x="2339700" y="4439547"/>
            <a:ext cx="485776" cy="2682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10" name="圖形 9" descr="手背向前食指朝右指索引">
            <a:extLst>
              <a:ext uri="{FF2B5EF4-FFF2-40B4-BE49-F238E27FC236}">
                <a16:creationId xmlns:a16="http://schemas.microsoft.com/office/drawing/2014/main" id="{EA9D51D8-D005-46D5-8F08-953A18A719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871776" y="4289361"/>
            <a:ext cx="722644" cy="722644"/>
          </a:xfrm>
          <a:prstGeom prst="rect">
            <a:avLst/>
          </a:prstGeom>
        </p:spPr>
      </p:pic>
    </p:spTree>
    <p:extLst>
      <p:ext uri="{BB962C8B-B14F-4D97-AF65-F5344CB8AC3E}">
        <p14:creationId xmlns:p14="http://schemas.microsoft.com/office/powerpoint/2010/main" val="38149793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a:extLst>
              <a:ext uri="{FF2B5EF4-FFF2-40B4-BE49-F238E27FC236}">
                <a16:creationId xmlns:a16="http://schemas.microsoft.com/office/drawing/2014/main" id="{3419F0D9-81DF-4745-A6BA-A0BA2F4935BB}"/>
              </a:ext>
            </a:extLst>
          </p:cNvPr>
          <p:cNvPicPr>
            <a:picLocks noGrp="1" noChangeAspect="1"/>
          </p:cNvPicPr>
          <p:nvPr>
            <p:ph idx="1"/>
          </p:nvPr>
        </p:nvPicPr>
        <p:blipFill>
          <a:blip r:embed="rId2"/>
          <a:stretch>
            <a:fillRect/>
          </a:stretch>
        </p:blipFill>
        <p:spPr>
          <a:xfrm>
            <a:off x="1199280" y="1516284"/>
            <a:ext cx="9793440" cy="4845874"/>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15 –</a:t>
            </a:r>
            <a:r>
              <a:rPr lang="zh-TW" altLang="en-US" dirty="0"/>
              <a:t> 記住</a:t>
            </a:r>
            <a:r>
              <a:rPr lang="en-US" altLang="zh-TW" dirty="0"/>
              <a:t>Host</a:t>
            </a:r>
            <a:r>
              <a:rPr lang="zh-TW" altLang="en-US" dirty="0"/>
              <a:t>值</a:t>
            </a:r>
          </a:p>
        </p:txBody>
      </p:sp>
      <p:sp>
        <p:nvSpPr>
          <p:cNvPr id="5" name="矩形 4">
            <a:extLst>
              <a:ext uri="{FF2B5EF4-FFF2-40B4-BE49-F238E27FC236}">
                <a16:creationId xmlns:a16="http://schemas.microsoft.com/office/drawing/2014/main" id="{8E31E78F-857F-44DF-B90D-59E6E0D79171}"/>
              </a:ext>
            </a:extLst>
          </p:cNvPr>
          <p:cNvSpPr/>
          <p:nvPr/>
        </p:nvSpPr>
        <p:spPr>
          <a:xfrm>
            <a:off x="4687746" y="4373852"/>
            <a:ext cx="3356659" cy="4111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13" name="文字方塊 12">
            <a:extLst>
              <a:ext uri="{FF2B5EF4-FFF2-40B4-BE49-F238E27FC236}">
                <a16:creationId xmlns:a16="http://schemas.microsoft.com/office/drawing/2014/main" id="{5E79D2DC-7888-4DAE-8C14-BA1F5037C279}"/>
              </a:ext>
            </a:extLst>
          </p:cNvPr>
          <p:cNvSpPr txBox="1"/>
          <p:nvPr/>
        </p:nvSpPr>
        <p:spPr>
          <a:xfrm>
            <a:off x="4302048" y="3463666"/>
            <a:ext cx="4128053" cy="369332"/>
          </a:xfrm>
          <a:prstGeom prst="rect">
            <a:avLst/>
          </a:prstGeom>
          <a:noFill/>
        </p:spPr>
        <p:txBody>
          <a:bodyPr wrap="none" rtlCol="0">
            <a:spAutoFit/>
          </a:bodyPr>
          <a:lstStyle/>
          <a:p>
            <a:r>
              <a:rPr lang="zh-TW" altLang="en-US" dirty="0">
                <a:solidFill>
                  <a:srgbClr val="FF0000"/>
                </a:solidFill>
              </a:rPr>
              <a:t>記住這段</a:t>
            </a:r>
            <a:r>
              <a:rPr lang="en-US" altLang="zh-TW" dirty="0">
                <a:solidFill>
                  <a:srgbClr val="FF0000"/>
                </a:solidFill>
              </a:rPr>
              <a:t>Host</a:t>
            </a:r>
            <a:r>
              <a:rPr lang="zh-TW" altLang="en-US" dirty="0">
                <a:solidFill>
                  <a:srgbClr val="FF0000"/>
                </a:solidFill>
              </a:rPr>
              <a:t>值，待會寫在</a:t>
            </a:r>
            <a:r>
              <a:rPr lang="en-US" altLang="zh-TW" dirty="0">
                <a:solidFill>
                  <a:srgbClr val="FF0000"/>
                </a:solidFill>
              </a:rPr>
              <a:t>Python Code</a:t>
            </a:r>
            <a:endParaRPr lang="zh-TW" altLang="en-US" dirty="0">
              <a:solidFill>
                <a:srgbClr val="FF0000"/>
              </a:solidFill>
            </a:endParaRPr>
          </a:p>
        </p:txBody>
      </p:sp>
      <p:cxnSp>
        <p:nvCxnSpPr>
          <p:cNvPr id="16" name="接點: 肘形 15">
            <a:extLst>
              <a:ext uri="{FF2B5EF4-FFF2-40B4-BE49-F238E27FC236}">
                <a16:creationId xmlns:a16="http://schemas.microsoft.com/office/drawing/2014/main" id="{3C1BC861-4670-4706-8526-FE81C8780FE9}"/>
              </a:ext>
            </a:extLst>
          </p:cNvPr>
          <p:cNvCxnSpPr>
            <a:cxnSpLocks/>
            <a:stCxn id="5" idx="0"/>
            <a:endCxn id="13" idx="2"/>
          </p:cNvCxnSpPr>
          <p:nvPr/>
        </p:nvCxnSpPr>
        <p:spPr>
          <a:xfrm rot="16200000" flipV="1">
            <a:off x="6095649" y="4103424"/>
            <a:ext cx="540854" cy="1"/>
          </a:xfrm>
          <a:prstGeom prst="bentConnector3">
            <a:avLst>
              <a:gd name="adj1" fmla="val 50000"/>
            </a:avLst>
          </a:prstGeom>
          <a:ln w="57150" cap="flat" cmpd="sng" algn="ctr">
            <a:solidFill>
              <a:srgbClr val="FF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698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內容版面配置區 23">
            <a:extLst>
              <a:ext uri="{FF2B5EF4-FFF2-40B4-BE49-F238E27FC236}">
                <a16:creationId xmlns:a16="http://schemas.microsoft.com/office/drawing/2014/main" id="{74792428-EB07-4DDF-A2C6-F43BA539AF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0952" y="1564282"/>
            <a:ext cx="7630096" cy="4882874"/>
          </a:xfr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16 –</a:t>
            </a:r>
            <a:r>
              <a:rPr lang="zh-TW" altLang="en-US" dirty="0"/>
              <a:t> 創建</a:t>
            </a:r>
            <a:r>
              <a:rPr lang="en-US" altLang="zh-TW" dirty="0"/>
              <a:t>Policy</a:t>
            </a:r>
            <a:endParaRPr lang="zh-TW" altLang="en-US" dirty="0"/>
          </a:p>
        </p:txBody>
      </p:sp>
      <p:sp>
        <p:nvSpPr>
          <p:cNvPr id="5" name="矩形 4">
            <a:extLst>
              <a:ext uri="{FF2B5EF4-FFF2-40B4-BE49-F238E27FC236}">
                <a16:creationId xmlns:a16="http://schemas.microsoft.com/office/drawing/2014/main" id="{67182FDF-86EB-47BA-96B5-AFF06331DF6F}"/>
              </a:ext>
            </a:extLst>
          </p:cNvPr>
          <p:cNvSpPr/>
          <p:nvPr/>
        </p:nvSpPr>
        <p:spPr>
          <a:xfrm>
            <a:off x="2357764" y="5978636"/>
            <a:ext cx="485776" cy="2682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10" name="矩形 9">
            <a:extLst>
              <a:ext uri="{FF2B5EF4-FFF2-40B4-BE49-F238E27FC236}">
                <a16:creationId xmlns:a16="http://schemas.microsoft.com/office/drawing/2014/main" id="{727D1945-CF0C-47A7-904D-70C310901D59}"/>
              </a:ext>
            </a:extLst>
          </p:cNvPr>
          <p:cNvSpPr/>
          <p:nvPr/>
        </p:nvSpPr>
        <p:spPr>
          <a:xfrm>
            <a:off x="8775300" y="2246450"/>
            <a:ext cx="601819" cy="3853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11" name="群組 10">
            <a:extLst>
              <a:ext uri="{FF2B5EF4-FFF2-40B4-BE49-F238E27FC236}">
                <a16:creationId xmlns:a16="http://schemas.microsoft.com/office/drawing/2014/main" id="{32C5C488-60E5-4D38-A6D1-21682E50D6CD}"/>
              </a:ext>
            </a:extLst>
          </p:cNvPr>
          <p:cNvGrpSpPr/>
          <p:nvPr/>
        </p:nvGrpSpPr>
        <p:grpSpPr>
          <a:xfrm flipH="1">
            <a:off x="2922515" y="5812625"/>
            <a:ext cx="722644" cy="722644"/>
            <a:chOff x="4536098" y="5059673"/>
            <a:chExt cx="722644" cy="722644"/>
          </a:xfrm>
        </p:grpSpPr>
        <p:pic>
          <p:nvPicPr>
            <p:cNvPr id="12" name="圖形 11" descr="手背向前食指朝右指索引">
              <a:extLst>
                <a:ext uri="{FF2B5EF4-FFF2-40B4-BE49-F238E27FC236}">
                  <a16:creationId xmlns:a16="http://schemas.microsoft.com/office/drawing/2014/main" id="{DA68AF43-7E31-43DF-A11D-64C7184082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098" y="5059673"/>
              <a:ext cx="722644" cy="722644"/>
            </a:xfrm>
            <a:prstGeom prst="rect">
              <a:avLst/>
            </a:prstGeom>
          </p:spPr>
        </p:pic>
        <p:sp>
          <p:nvSpPr>
            <p:cNvPr id="13" name="文字方塊 12">
              <a:extLst>
                <a:ext uri="{FF2B5EF4-FFF2-40B4-BE49-F238E27FC236}">
                  <a16:creationId xmlns:a16="http://schemas.microsoft.com/office/drawing/2014/main" id="{979D1222-DE7C-407C-973A-AD7172455EEA}"/>
                </a:ext>
              </a:extLst>
            </p:cNvPr>
            <p:cNvSpPr txBox="1"/>
            <p:nvPr/>
          </p:nvSpPr>
          <p:spPr>
            <a:xfrm>
              <a:off x="4644729" y="5220964"/>
              <a:ext cx="338554" cy="461665"/>
            </a:xfrm>
            <a:prstGeom prst="rect">
              <a:avLst/>
            </a:prstGeom>
            <a:noFill/>
          </p:spPr>
          <p:txBody>
            <a:bodyPr wrap="none" rtlCol="0">
              <a:spAutoFit/>
            </a:bodyPr>
            <a:lstStyle/>
            <a:p>
              <a:r>
                <a:rPr lang="en-US" altLang="zh-TW" sz="2400" dirty="0">
                  <a:solidFill>
                    <a:schemeClr val="bg1"/>
                  </a:solidFill>
                </a:rPr>
                <a:t>1</a:t>
              </a:r>
              <a:endParaRPr lang="zh-TW" altLang="en-US" sz="2400" dirty="0">
                <a:solidFill>
                  <a:schemeClr val="bg1"/>
                </a:solidFill>
              </a:endParaRPr>
            </a:p>
          </p:txBody>
        </p:sp>
      </p:grpSp>
      <p:grpSp>
        <p:nvGrpSpPr>
          <p:cNvPr id="14" name="群組 13">
            <a:extLst>
              <a:ext uri="{FF2B5EF4-FFF2-40B4-BE49-F238E27FC236}">
                <a16:creationId xmlns:a16="http://schemas.microsoft.com/office/drawing/2014/main" id="{6018C623-AD34-4A89-AEDB-7E5DEC9709EE}"/>
              </a:ext>
            </a:extLst>
          </p:cNvPr>
          <p:cNvGrpSpPr/>
          <p:nvPr/>
        </p:nvGrpSpPr>
        <p:grpSpPr>
          <a:xfrm>
            <a:off x="9441484" y="2151745"/>
            <a:ext cx="722644" cy="722644"/>
            <a:chOff x="6497445" y="5748630"/>
            <a:chExt cx="722644" cy="722644"/>
          </a:xfrm>
        </p:grpSpPr>
        <p:pic>
          <p:nvPicPr>
            <p:cNvPr id="15" name="圖形 14" descr="手背向前食指朝右指索引">
              <a:extLst>
                <a:ext uri="{FF2B5EF4-FFF2-40B4-BE49-F238E27FC236}">
                  <a16:creationId xmlns:a16="http://schemas.microsoft.com/office/drawing/2014/main" id="{48D23BDE-C687-47E1-9A58-49D8CF65F7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497445" y="5748630"/>
              <a:ext cx="722644" cy="722644"/>
            </a:xfrm>
            <a:prstGeom prst="rect">
              <a:avLst/>
            </a:prstGeom>
          </p:spPr>
        </p:pic>
        <p:sp>
          <p:nvSpPr>
            <p:cNvPr id="16" name="文字方塊 15">
              <a:extLst>
                <a:ext uri="{FF2B5EF4-FFF2-40B4-BE49-F238E27FC236}">
                  <a16:creationId xmlns:a16="http://schemas.microsoft.com/office/drawing/2014/main" id="{3C115015-392B-4DBB-A570-A12BABB2E16D}"/>
                </a:ext>
              </a:extLst>
            </p:cNvPr>
            <p:cNvSpPr txBox="1"/>
            <p:nvPr/>
          </p:nvSpPr>
          <p:spPr>
            <a:xfrm>
              <a:off x="6792045" y="5910159"/>
              <a:ext cx="338554" cy="461665"/>
            </a:xfrm>
            <a:prstGeom prst="rect">
              <a:avLst/>
            </a:prstGeom>
            <a:noFill/>
          </p:spPr>
          <p:txBody>
            <a:bodyPr wrap="none" rtlCol="0">
              <a:spAutoFit/>
            </a:bodyPr>
            <a:lstStyle/>
            <a:p>
              <a:r>
                <a:rPr lang="en-US" altLang="zh-TW" sz="2400" dirty="0">
                  <a:solidFill>
                    <a:schemeClr val="bg1"/>
                  </a:solidFill>
                </a:rPr>
                <a:t>2</a:t>
              </a:r>
              <a:endParaRPr lang="zh-TW" altLang="en-US" sz="2400" dirty="0">
                <a:solidFill>
                  <a:schemeClr val="bg1"/>
                </a:solidFill>
              </a:endParaRPr>
            </a:p>
          </p:txBody>
        </p:sp>
      </p:grpSp>
    </p:spTree>
    <p:extLst>
      <p:ext uri="{BB962C8B-B14F-4D97-AF65-F5344CB8AC3E}">
        <p14:creationId xmlns:p14="http://schemas.microsoft.com/office/powerpoint/2010/main" val="8271367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內容版面配置區 35">
            <a:extLst>
              <a:ext uri="{FF2B5EF4-FFF2-40B4-BE49-F238E27FC236}">
                <a16:creationId xmlns:a16="http://schemas.microsoft.com/office/drawing/2014/main" id="{3DB683CA-AB33-470D-AFF2-DA93D64A150B}"/>
              </a:ext>
            </a:extLst>
          </p:cNvPr>
          <p:cNvPicPr>
            <a:picLocks noGrp="1" noChangeAspect="1"/>
          </p:cNvPicPr>
          <p:nvPr>
            <p:ph idx="1"/>
          </p:nvPr>
        </p:nvPicPr>
        <p:blipFill>
          <a:blip r:embed="rId2"/>
          <a:stretch>
            <a:fillRect/>
          </a:stretch>
        </p:blipFill>
        <p:spPr>
          <a:xfrm>
            <a:off x="3254415" y="1462699"/>
            <a:ext cx="5683169" cy="5132075"/>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17 –</a:t>
            </a:r>
            <a:r>
              <a:rPr lang="zh-TW" altLang="en-US" dirty="0"/>
              <a:t> 設定</a:t>
            </a:r>
            <a:r>
              <a:rPr lang="en-US" altLang="zh-TW" dirty="0"/>
              <a:t>Policy</a:t>
            </a:r>
            <a:endParaRPr lang="zh-TW" altLang="en-US" dirty="0"/>
          </a:p>
        </p:txBody>
      </p:sp>
      <p:sp>
        <p:nvSpPr>
          <p:cNvPr id="5" name="矩形 4">
            <a:extLst>
              <a:ext uri="{FF2B5EF4-FFF2-40B4-BE49-F238E27FC236}">
                <a16:creationId xmlns:a16="http://schemas.microsoft.com/office/drawing/2014/main" id="{67182FDF-86EB-47BA-96B5-AFF06331DF6F}"/>
              </a:ext>
            </a:extLst>
          </p:cNvPr>
          <p:cNvSpPr/>
          <p:nvPr/>
        </p:nvSpPr>
        <p:spPr>
          <a:xfrm>
            <a:off x="3622642" y="4886494"/>
            <a:ext cx="394207" cy="1892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10" name="矩形 9">
            <a:extLst>
              <a:ext uri="{FF2B5EF4-FFF2-40B4-BE49-F238E27FC236}">
                <a16:creationId xmlns:a16="http://schemas.microsoft.com/office/drawing/2014/main" id="{727D1945-CF0C-47A7-904D-70C310901D59}"/>
              </a:ext>
            </a:extLst>
          </p:cNvPr>
          <p:cNvSpPr/>
          <p:nvPr/>
        </p:nvSpPr>
        <p:spPr>
          <a:xfrm>
            <a:off x="7905509" y="6016885"/>
            <a:ext cx="782073" cy="3464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11" name="群組 10">
            <a:extLst>
              <a:ext uri="{FF2B5EF4-FFF2-40B4-BE49-F238E27FC236}">
                <a16:creationId xmlns:a16="http://schemas.microsoft.com/office/drawing/2014/main" id="{32C5C488-60E5-4D38-A6D1-21682E50D6CD}"/>
              </a:ext>
            </a:extLst>
          </p:cNvPr>
          <p:cNvGrpSpPr/>
          <p:nvPr/>
        </p:nvGrpSpPr>
        <p:grpSpPr>
          <a:xfrm flipH="1">
            <a:off x="4100661" y="4685614"/>
            <a:ext cx="722644" cy="722644"/>
            <a:chOff x="4536098" y="5059673"/>
            <a:chExt cx="722644" cy="722644"/>
          </a:xfrm>
        </p:grpSpPr>
        <p:pic>
          <p:nvPicPr>
            <p:cNvPr id="12" name="圖形 11" descr="手背向前食指朝右指索引">
              <a:extLst>
                <a:ext uri="{FF2B5EF4-FFF2-40B4-BE49-F238E27FC236}">
                  <a16:creationId xmlns:a16="http://schemas.microsoft.com/office/drawing/2014/main" id="{DA68AF43-7E31-43DF-A11D-64C7184082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098" y="5059673"/>
              <a:ext cx="722644" cy="722644"/>
            </a:xfrm>
            <a:prstGeom prst="rect">
              <a:avLst/>
            </a:prstGeom>
          </p:spPr>
        </p:pic>
        <p:sp>
          <p:nvSpPr>
            <p:cNvPr id="13" name="文字方塊 12">
              <a:extLst>
                <a:ext uri="{FF2B5EF4-FFF2-40B4-BE49-F238E27FC236}">
                  <a16:creationId xmlns:a16="http://schemas.microsoft.com/office/drawing/2014/main" id="{979D1222-DE7C-407C-973A-AD7172455EEA}"/>
                </a:ext>
              </a:extLst>
            </p:cNvPr>
            <p:cNvSpPr txBox="1"/>
            <p:nvPr/>
          </p:nvSpPr>
          <p:spPr>
            <a:xfrm>
              <a:off x="4644729" y="5220964"/>
              <a:ext cx="338554" cy="461665"/>
            </a:xfrm>
            <a:prstGeom prst="rect">
              <a:avLst/>
            </a:prstGeom>
            <a:noFill/>
          </p:spPr>
          <p:txBody>
            <a:bodyPr wrap="none" rtlCol="0">
              <a:spAutoFit/>
            </a:bodyPr>
            <a:lstStyle/>
            <a:p>
              <a:r>
                <a:rPr lang="en-US" altLang="zh-TW" sz="2400" dirty="0">
                  <a:solidFill>
                    <a:schemeClr val="bg1"/>
                  </a:solidFill>
                </a:rPr>
                <a:t>1</a:t>
              </a:r>
              <a:endParaRPr lang="zh-TW" altLang="en-US" sz="2400" dirty="0">
                <a:solidFill>
                  <a:schemeClr val="bg1"/>
                </a:solidFill>
              </a:endParaRPr>
            </a:p>
          </p:txBody>
        </p:sp>
      </p:grpSp>
      <p:grpSp>
        <p:nvGrpSpPr>
          <p:cNvPr id="14" name="群組 13">
            <a:extLst>
              <a:ext uri="{FF2B5EF4-FFF2-40B4-BE49-F238E27FC236}">
                <a16:creationId xmlns:a16="http://schemas.microsoft.com/office/drawing/2014/main" id="{6018C623-AD34-4A89-AEDB-7E5DEC9709EE}"/>
              </a:ext>
            </a:extLst>
          </p:cNvPr>
          <p:cNvGrpSpPr/>
          <p:nvPr/>
        </p:nvGrpSpPr>
        <p:grpSpPr>
          <a:xfrm>
            <a:off x="8751172" y="5904630"/>
            <a:ext cx="722644" cy="722644"/>
            <a:chOff x="6497445" y="5748630"/>
            <a:chExt cx="722644" cy="722644"/>
          </a:xfrm>
        </p:grpSpPr>
        <p:pic>
          <p:nvPicPr>
            <p:cNvPr id="15" name="圖形 14" descr="手背向前食指朝右指索引">
              <a:extLst>
                <a:ext uri="{FF2B5EF4-FFF2-40B4-BE49-F238E27FC236}">
                  <a16:creationId xmlns:a16="http://schemas.microsoft.com/office/drawing/2014/main" id="{48D23BDE-C687-47E1-9A58-49D8CF65F7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497445" y="5748630"/>
              <a:ext cx="722644" cy="722644"/>
            </a:xfrm>
            <a:prstGeom prst="rect">
              <a:avLst/>
            </a:prstGeom>
          </p:spPr>
        </p:pic>
        <p:sp>
          <p:nvSpPr>
            <p:cNvPr id="16" name="文字方塊 15">
              <a:extLst>
                <a:ext uri="{FF2B5EF4-FFF2-40B4-BE49-F238E27FC236}">
                  <a16:creationId xmlns:a16="http://schemas.microsoft.com/office/drawing/2014/main" id="{3C115015-392B-4DBB-A570-A12BABB2E16D}"/>
                </a:ext>
              </a:extLst>
            </p:cNvPr>
            <p:cNvSpPr txBox="1"/>
            <p:nvPr/>
          </p:nvSpPr>
          <p:spPr>
            <a:xfrm>
              <a:off x="6792045" y="5910159"/>
              <a:ext cx="338554" cy="461665"/>
            </a:xfrm>
            <a:prstGeom prst="rect">
              <a:avLst/>
            </a:prstGeom>
            <a:noFill/>
          </p:spPr>
          <p:txBody>
            <a:bodyPr wrap="none" rtlCol="0">
              <a:spAutoFit/>
            </a:bodyPr>
            <a:lstStyle/>
            <a:p>
              <a:r>
                <a:rPr lang="en-US" altLang="zh-TW" sz="2400" dirty="0">
                  <a:solidFill>
                    <a:schemeClr val="bg1"/>
                  </a:solidFill>
                </a:rPr>
                <a:t>2</a:t>
              </a:r>
              <a:endParaRPr lang="zh-TW" altLang="en-US" sz="2400" dirty="0">
                <a:solidFill>
                  <a:schemeClr val="bg1"/>
                </a:solidFill>
              </a:endParaRPr>
            </a:p>
          </p:txBody>
        </p:sp>
      </p:grpSp>
      <p:sp>
        <p:nvSpPr>
          <p:cNvPr id="17" name="矩形 16">
            <a:extLst>
              <a:ext uri="{FF2B5EF4-FFF2-40B4-BE49-F238E27FC236}">
                <a16:creationId xmlns:a16="http://schemas.microsoft.com/office/drawing/2014/main" id="{EB5A6B76-96D9-44CB-A54F-E67CF27FB138}"/>
              </a:ext>
            </a:extLst>
          </p:cNvPr>
          <p:cNvSpPr/>
          <p:nvPr/>
        </p:nvSpPr>
        <p:spPr>
          <a:xfrm>
            <a:off x="3600268" y="2859928"/>
            <a:ext cx="549275" cy="2169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18" name="文字方塊 17">
            <a:extLst>
              <a:ext uri="{FF2B5EF4-FFF2-40B4-BE49-F238E27FC236}">
                <a16:creationId xmlns:a16="http://schemas.microsoft.com/office/drawing/2014/main" id="{2D3A8AA1-8BBA-4292-93A5-A8669BDE0A95}"/>
              </a:ext>
            </a:extLst>
          </p:cNvPr>
          <p:cNvSpPr txBox="1"/>
          <p:nvPr/>
        </p:nvSpPr>
        <p:spPr>
          <a:xfrm>
            <a:off x="4569064" y="2785084"/>
            <a:ext cx="646331" cy="369332"/>
          </a:xfrm>
          <a:prstGeom prst="rect">
            <a:avLst/>
          </a:prstGeom>
          <a:noFill/>
        </p:spPr>
        <p:txBody>
          <a:bodyPr wrap="none" rtlCol="0">
            <a:spAutoFit/>
          </a:bodyPr>
          <a:lstStyle/>
          <a:p>
            <a:r>
              <a:rPr lang="zh-TW" altLang="en-US" dirty="0">
                <a:solidFill>
                  <a:srgbClr val="FF0000"/>
                </a:solidFill>
              </a:rPr>
              <a:t>命名</a:t>
            </a:r>
          </a:p>
        </p:txBody>
      </p:sp>
      <p:cxnSp>
        <p:nvCxnSpPr>
          <p:cNvPr id="19" name="直線單箭頭接點 18">
            <a:extLst>
              <a:ext uri="{FF2B5EF4-FFF2-40B4-BE49-F238E27FC236}">
                <a16:creationId xmlns:a16="http://schemas.microsoft.com/office/drawing/2014/main" id="{3254D671-674A-4BF3-B193-AFAD68CEDDEE}"/>
              </a:ext>
            </a:extLst>
          </p:cNvPr>
          <p:cNvCxnSpPr>
            <a:cxnSpLocks/>
            <a:stCxn id="17" idx="3"/>
            <a:endCxn id="18" idx="1"/>
          </p:cNvCxnSpPr>
          <p:nvPr/>
        </p:nvCxnSpPr>
        <p:spPr>
          <a:xfrm>
            <a:off x="4149543" y="2968401"/>
            <a:ext cx="419521" cy="1349"/>
          </a:xfrm>
          <a:prstGeom prst="straightConnector1">
            <a:avLst/>
          </a:prstGeom>
          <a:ln w="57150" cap="flat" cmpd="sng" algn="ctr">
            <a:solidFill>
              <a:srgbClr val="FF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矩形 19">
            <a:extLst>
              <a:ext uri="{FF2B5EF4-FFF2-40B4-BE49-F238E27FC236}">
                <a16:creationId xmlns:a16="http://schemas.microsoft.com/office/drawing/2014/main" id="{146C6F87-2562-4D61-A6C1-7975B3B3C17D}"/>
              </a:ext>
            </a:extLst>
          </p:cNvPr>
          <p:cNvSpPr/>
          <p:nvPr/>
        </p:nvSpPr>
        <p:spPr>
          <a:xfrm>
            <a:off x="3657454" y="3995423"/>
            <a:ext cx="363220" cy="1523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21" name="文字方塊 20">
            <a:extLst>
              <a:ext uri="{FF2B5EF4-FFF2-40B4-BE49-F238E27FC236}">
                <a16:creationId xmlns:a16="http://schemas.microsoft.com/office/drawing/2014/main" id="{275A339A-1816-47D5-9CC0-7C40E5AB0DD3}"/>
              </a:ext>
            </a:extLst>
          </p:cNvPr>
          <p:cNvSpPr txBox="1"/>
          <p:nvPr/>
        </p:nvSpPr>
        <p:spPr>
          <a:xfrm>
            <a:off x="4626249" y="3886820"/>
            <a:ext cx="1069524" cy="369332"/>
          </a:xfrm>
          <a:prstGeom prst="rect">
            <a:avLst/>
          </a:prstGeom>
          <a:noFill/>
        </p:spPr>
        <p:txBody>
          <a:bodyPr wrap="none" rtlCol="0">
            <a:spAutoFit/>
          </a:bodyPr>
          <a:lstStyle/>
          <a:p>
            <a:r>
              <a:rPr lang="zh-TW" altLang="en-US" dirty="0">
                <a:solidFill>
                  <a:srgbClr val="FF0000"/>
                </a:solidFill>
              </a:rPr>
              <a:t>輸入</a:t>
            </a:r>
            <a:r>
              <a:rPr lang="en-US" altLang="zh-TW" dirty="0" err="1">
                <a:solidFill>
                  <a:srgbClr val="FF0000"/>
                </a:solidFill>
              </a:rPr>
              <a:t>iot</a:t>
            </a:r>
            <a:r>
              <a:rPr lang="en-US" altLang="zh-TW" dirty="0">
                <a:solidFill>
                  <a:srgbClr val="FF0000"/>
                </a:solidFill>
              </a:rPr>
              <a:t>:*</a:t>
            </a:r>
            <a:endParaRPr lang="zh-TW" altLang="en-US" dirty="0">
              <a:solidFill>
                <a:srgbClr val="FF0000"/>
              </a:solidFill>
            </a:endParaRPr>
          </a:p>
        </p:txBody>
      </p:sp>
      <p:cxnSp>
        <p:nvCxnSpPr>
          <p:cNvPr id="22" name="直線單箭頭接點 21">
            <a:extLst>
              <a:ext uri="{FF2B5EF4-FFF2-40B4-BE49-F238E27FC236}">
                <a16:creationId xmlns:a16="http://schemas.microsoft.com/office/drawing/2014/main" id="{52032462-99F2-4ECC-A006-466E3C127690}"/>
              </a:ext>
            </a:extLst>
          </p:cNvPr>
          <p:cNvCxnSpPr>
            <a:cxnSpLocks/>
            <a:stCxn id="20" idx="3"/>
            <a:endCxn id="21" idx="1"/>
          </p:cNvCxnSpPr>
          <p:nvPr/>
        </p:nvCxnSpPr>
        <p:spPr>
          <a:xfrm flipV="1">
            <a:off x="4020674" y="4071486"/>
            <a:ext cx="605575" cy="136"/>
          </a:xfrm>
          <a:prstGeom prst="straightConnector1">
            <a:avLst/>
          </a:prstGeom>
          <a:ln w="57150" cap="flat" cmpd="sng" algn="ctr">
            <a:solidFill>
              <a:srgbClr val="FF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矩形 24">
            <a:extLst>
              <a:ext uri="{FF2B5EF4-FFF2-40B4-BE49-F238E27FC236}">
                <a16:creationId xmlns:a16="http://schemas.microsoft.com/office/drawing/2014/main" id="{A4CF1041-1031-4DF2-9C2D-C11C70564CEA}"/>
              </a:ext>
            </a:extLst>
          </p:cNvPr>
          <p:cNvSpPr/>
          <p:nvPr/>
        </p:nvSpPr>
        <p:spPr>
          <a:xfrm>
            <a:off x="3657367" y="4429371"/>
            <a:ext cx="287019" cy="1824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26" name="文字方塊 25">
            <a:extLst>
              <a:ext uri="{FF2B5EF4-FFF2-40B4-BE49-F238E27FC236}">
                <a16:creationId xmlns:a16="http://schemas.microsoft.com/office/drawing/2014/main" id="{1BA20454-E0D0-42DA-A8AC-33927E0F8A93}"/>
              </a:ext>
            </a:extLst>
          </p:cNvPr>
          <p:cNvSpPr txBox="1"/>
          <p:nvPr/>
        </p:nvSpPr>
        <p:spPr>
          <a:xfrm>
            <a:off x="4632512" y="4335919"/>
            <a:ext cx="761747" cy="369332"/>
          </a:xfrm>
          <a:prstGeom prst="rect">
            <a:avLst/>
          </a:prstGeom>
          <a:noFill/>
        </p:spPr>
        <p:txBody>
          <a:bodyPr wrap="none" rtlCol="0">
            <a:spAutoFit/>
          </a:bodyPr>
          <a:lstStyle/>
          <a:p>
            <a:r>
              <a:rPr lang="zh-TW" altLang="en-US" dirty="0">
                <a:solidFill>
                  <a:srgbClr val="FF0000"/>
                </a:solidFill>
              </a:rPr>
              <a:t>輸入</a:t>
            </a:r>
            <a:r>
              <a:rPr lang="en-US" altLang="zh-TW" dirty="0">
                <a:solidFill>
                  <a:srgbClr val="FF0000"/>
                </a:solidFill>
              </a:rPr>
              <a:t>*</a:t>
            </a:r>
            <a:endParaRPr lang="zh-TW" altLang="en-US" dirty="0">
              <a:solidFill>
                <a:srgbClr val="FF0000"/>
              </a:solidFill>
            </a:endParaRPr>
          </a:p>
        </p:txBody>
      </p:sp>
      <p:cxnSp>
        <p:nvCxnSpPr>
          <p:cNvPr id="27" name="直線單箭頭接點 26">
            <a:extLst>
              <a:ext uri="{FF2B5EF4-FFF2-40B4-BE49-F238E27FC236}">
                <a16:creationId xmlns:a16="http://schemas.microsoft.com/office/drawing/2014/main" id="{AA42EF22-F8A9-49BF-8155-84C4301C254B}"/>
              </a:ext>
            </a:extLst>
          </p:cNvPr>
          <p:cNvCxnSpPr>
            <a:cxnSpLocks/>
            <a:stCxn id="25" idx="3"/>
            <a:endCxn id="26" idx="1"/>
          </p:cNvCxnSpPr>
          <p:nvPr/>
        </p:nvCxnSpPr>
        <p:spPr>
          <a:xfrm flipV="1">
            <a:off x="3944386" y="4520585"/>
            <a:ext cx="688126" cy="1"/>
          </a:xfrm>
          <a:prstGeom prst="straightConnector1">
            <a:avLst/>
          </a:prstGeom>
          <a:ln w="57150" cap="flat" cmpd="sng" algn="ctr">
            <a:solidFill>
              <a:srgbClr val="FF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825963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內容版面配置區 14">
            <a:extLst>
              <a:ext uri="{FF2B5EF4-FFF2-40B4-BE49-F238E27FC236}">
                <a16:creationId xmlns:a16="http://schemas.microsoft.com/office/drawing/2014/main" id="{33DEFAA5-B3C2-44BC-B5F3-7403F54D9F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3842" y="1621238"/>
            <a:ext cx="7564315" cy="4613560"/>
          </a:xfr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a:xfrm>
            <a:off x="838200" y="365125"/>
            <a:ext cx="10515600" cy="1325563"/>
          </a:xfrm>
        </p:spPr>
        <p:txBody>
          <a:bodyPr/>
          <a:lstStyle/>
          <a:p>
            <a:r>
              <a:rPr lang="en-US" altLang="zh-TW" dirty="0"/>
              <a:t>Step 18 –</a:t>
            </a:r>
            <a:r>
              <a:rPr lang="zh-TW" altLang="en-US" dirty="0"/>
              <a:t> 確認</a:t>
            </a:r>
            <a:r>
              <a:rPr lang="en-US" altLang="zh-TW" dirty="0"/>
              <a:t>Policy</a:t>
            </a:r>
            <a:r>
              <a:rPr lang="zh-TW" altLang="en-US" dirty="0"/>
              <a:t>已存在</a:t>
            </a:r>
          </a:p>
        </p:txBody>
      </p:sp>
      <p:sp>
        <p:nvSpPr>
          <p:cNvPr id="5" name="矩形 4">
            <a:extLst>
              <a:ext uri="{FF2B5EF4-FFF2-40B4-BE49-F238E27FC236}">
                <a16:creationId xmlns:a16="http://schemas.microsoft.com/office/drawing/2014/main" id="{67182FDF-86EB-47BA-96B5-AFF06331DF6F}"/>
              </a:ext>
            </a:extLst>
          </p:cNvPr>
          <p:cNvSpPr/>
          <p:nvPr/>
        </p:nvSpPr>
        <p:spPr>
          <a:xfrm>
            <a:off x="4586405" y="4540684"/>
            <a:ext cx="4714777" cy="3709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Tree>
    <p:extLst>
      <p:ext uri="{BB962C8B-B14F-4D97-AF65-F5344CB8AC3E}">
        <p14:creationId xmlns:p14="http://schemas.microsoft.com/office/powerpoint/2010/main" val="51147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15A77A5-D49F-9F40-ACB0-A8F6B22A5336}"/>
              </a:ext>
            </a:extLst>
          </p:cNvPr>
          <p:cNvSpPr>
            <a:spLocks noGrp="1"/>
          </p:cNvSpPr>
          <p:nvPr>
            <p:ph type="title"/>
          </p:nvPr>
        </p:nvSpPr>
        <p:spPr/>
        <p:txBody>
          <a:bodyPr/>
          <a:lstStyle/>
          <a:p>
            <a:r>
              <a:rPr lang="en-US" altLang="zh-TW" dirty="0"/>
              <a:t>AWS</a:t>
            </a:r>
            <a:r>
              <a:rPr lang="zh-TW" altLang="en-US" dirty="0"/>
              <a:t>服務 </a:t>
            </a:r>
            <a:r>
              <a:rPr lang="en-US" altLang="zh-TW" dirty="0"/>
              <a:t>(3/3)</a:t>
            </a:r>
            <a:endParaRPr lang="zh-TW" altLang="en-US" dirty="0"/>
          </a:p>
        </p:txBody>
      </p:sp>
      <p:sp>
        <p:nvSpPr>
          <p:cNvPr id="6" name="內容版面配置區 5">
            <a:extLst>
              <a:ext uri="{FF2B5EF4-FFF2-40B4-BE49-F238E27FC236}">
                <a16:creationId xmlns:a16="http://schemas.microsoft.com/office/drawing/2014/main" id="{DCB0E3BD-2840-E645-8DEF-82A560F2A6EB}"/>
              </a:ext>
            </a:extLst>
          </p:cNvPr>
          <p:cNvSpPr>
            <a:spLocks noGrp="1"/>
          </p:cNvSpPr>
          <p:nvPr>
            <p:ph idx="1"/>
          </p:nvPr>
        </p:nvSpPr>
        <p:spPr/>
        <p:txBody>
          <a:bodyPr/>
          <a:lstStyle/>
          <a:p>
            <a:endParaRPr lang="en-US" altLang="zh-TW" dirty="0"/>
          </a:p>
          <a:p>
            <a:endParaRPr lang="en-US" altLang="zh-TW" dirty="0"/>
          </a:p>
        </p:txBody>
      </p:sp>
      <p:pic>
        <p:nvPicPr>
          <p:cNvPr id="8" name="圖片 7">
            <a:extLst>
              <a:ext uri="{FF2B5EF4-FFF2-40B4-BE49-F238E27FC236}">
                <a16:creationId xmlns:a16="http://schemas.microsoft.com/office/drawing/2014/main" id="{68D068DD-7C53-2B48-81F4-2EA5F1983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75832"/>
            <a:ext cx="10515600" cy="5184775"/>
          </a:xfrm>
          <a:prstGeom prst="rect">
            <a:avLst/>
          </a:prstGeom>
        </p:spPr>
      </p:pic>
    </p:spTree>
    <p:extLst>
      <p:ext uri="{BB962C8B-B14F-4D97-AF65-F5344CB8AC3E}">
        <p14:creationId xmlns:p14="http://schemas.microsoft.com/office/powerpoint/2010/main" val="1324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0E07B0E1-C09F-4F53-B241-4C2CD030CD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0104" y="1573002"/>
            <a:ext cx="7571792" cy="4855195"/>
          </a:xfr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a:xfrm>
            <a:off x="838200" y="365125"/>
            <a:ext cx="10515600" cy="1325563"/>
          </a:xfrm>
        </p:spPr>
        <p:txBody>
          <a:bodyPr/>
          <a:lstStyle/>
          <a:p>
            <a:r>
              <a:rPr lang="en-US" altLang="zh-TW" dirty="0"/>
              <a:t>Step 19 –</a:t>
            </a:r>
            <a:r>
              <a:rPr lang="zh-TW" altLang="en-US" dirty="0"/>
              <a:t> 創建</a:t>
            </a:r>
            <a:r>
              <a:rPr lang="en-US" altLang="zh-TW" dirty="0"/>
              <a:t>Certificates</a:t>
            </a:r>
            <a:endParaRPr lang="zh-TW" altLang="en-US" dirty="0"/>
          </a:p>
        </p:txBody>
      </p:sp>
      <p:sp>
        <p:nvSpPr>
          <p:cNvPr id="5" name="矩形 4">
            <a:extLst>
              <a:ext uri="{FF2B5EF4-FFF2-40B4-BE49-F238E27FC236}">
                <a16:creationId xmlns:a16="http://schemas.microsoft.com/office/drawing/2014/main" id="{67182FDF-86EB-47BA-96B5-AFF06331DF6F}"/>
              </a:ext>
            </a:extLst>
          </p:cNvPr>
          <p:cNvSpPr/>
          <p:nvPr/>
        </p:nvSpPr>
        <p:spPr>
          <a:xfrm>
            <a:off x="2286954" y="5722033"/>
            <a:ext cx="701444" cy="2993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11" name="群組 10">
            <a:extLst>
              <a:ext uri="{FF2B5EF4-FFF2-40B4-BE49-F238E27FC236}">
                <a16:creationId xmlns:a16="http://schemas.microsoft.com/office/drawing/2014/main" id="{32C5C488-60E5-4D38-A6D1-21682E50D6CD}"/>
              </a:ext>
            </a:extLst>
          </p:cNvPr>
          <p:cNvGrpSpPr/>
          <p:nvPr/>
        </p:nvGrpSpPr>
        <p:grpSpPr>
          <a:xfrm flipH="1">
            <a:off x="3058013" y="5516723"/>
            <a:ext cx="806322" cy="806322"/>
            <a:chOff x="4536098" y="5059673"/>
            <a:chExt cx="722644" cy="722644"/>
          </a:xfrm>
        </p:grpSpPr>
        <p:pic>
          <p:nvPicPr>
            <p:cNvPr id="12" name="圖形 11" descr="手背向前食指朝右指索引">
              <a:extLst>
                <a:ext uri="{FF2B5EF4-FFF2-40B4-BE49-F238E27FC236}">
                  <a16:creationId xmlns:a16="http://schemas.microsoft.com/office/drawing/2014/main" id="{DA68AF43-7E31-43DF-A11D-64C7184082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098" y="5059673"/>
              <a:ext cx="722644" cy="722644"/>
            </a:xfrm>
            <a:prstGeom prst="rect">
              <a:avLst/>
            </a:prstGeom>
          </p:spPr>
        </p:pic>
        <p:sp>
          <p:nvSpPr>
            <p:cNvPr id="13" name="文字方塊 12">
              <a:extLst>
                <a:ext uri="{FF2B5EF4-FFF2-40B4-BE49-F238E27FC236}">
                  <a16:creationId xmlns:a16="http://schemas.microsoft.com/office/drawing/2014/main" id="{979D1222-DE7C-407C-973A-AD7172455EEA}"/>
                </a:ext>
              </a:extLst>
            </p:cNvPr>
            <p:cNvSpPr txBox="1"/>
            <p:nvPr/>
          </p:nvSpPr>
          <p:spPr>
            <a:xfrm>
              <a:off x="4644729" y="5220964"/>
              <a:ext cx="338554" cy="461665"/>
            </a:xfrm>
            <a:prstGeom prst="rect">
              <a:avLst/>
            </a:prstGeom>
            <a:noFill/>
          </p:spPr>
          <p:txBody>
            <a:bodyPr wrap="none" rtlCol="0">
              <a:spAutoFit/>
            </a:bodyPr>
            <a:lstStyle/>
            <a:p>
              <a:r>
                <a:rPr lang="en-US" altLang="zh-TW" sz="2400" dirty="0">
                  <a:solidFill>
                    <a:schemeClr val="bg1"/>
                  </a:solidFill>
                </a:rPr>
                <a:t>1</a:t>
              </a:r>
              <a:endParaRPr lang="zh-TW" altLang="en-US" sz="2400" dirty="0">
                <a:solidFill>
                  <a:schemeClr val="bg1"/>
                </a:solidFill>
              </a:endParaRPr>
            </a:p>
          </p:txBody>
        </p:sp>
      </p:grpSp>
      <p:sp>
        <p:nvSpPr>
          <p:cNvPr id="19" name="矩形 18">
            <a:extLst>
              <a:ext uri="{FF2B5EF4-FFF2-40B4-BE49-F238E27FC236}">
                <a16:creationId xmlns:a16="http://schemas.microsoft.com/office/drawing/2014/main" id="{B1C8AD19-D782-40F8-B9DE-1BBB1246563D}"/>
              </a:ext>
            </a:extLst>
          </p:cNvPr>
          <p:cNvSpPr/>
          <p:nvPr/>
        </p:nvSpPr>
        <p:spPr>
          <a:xfrm>
            <a:off x="8715736" y="2227738"/>
            <a:ext cx="682601" cy="4408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20" name="群組 19">
            <a:extLst>
              <a:ext uri="{FF2B5EF4-FFF2-40B4-BE49-F238E27FC236}">
                <a16:creationId xmlns:a16="http://schemas.microsoft.com/office/drawing/2014/main" id="{60861442-6897-4DD4-A007-33278B25B62F}"/>
              </a:ext>
            </a:extLst>
          </p:cNvPr>
          <p:cNvGrpSpPr/>
          <p:nvPr/>
        </p:nvGrpSpPr>
        <p:grpSpPr>
          <a:xfrm>
            <a:off x="9469262" y="2092243"/>
            <a:ext cx="806322" cy="806322"/>
            <a:chOff x="6497445" y="5748630"/>
            <a:chExt cx="722644" cy="722644"/>
          </a:xfrm>
        </p:grpSpPr>
        <p:pic>
          <p:nvPicPr>
            <p:cNvPr id="21" name="圖形 20" descr="手背向前食指朝右指索引">
              <a:extLst>
                <a:ext uri="{FF2B5EF4-FFF2-40B4-BE49-F238E27FC236}">
                  <a16:creationId xmlns:a16="http://schemas.microsoft.com/office/drawing/2014/main" id="{79ECA8A8-B7BB-44FB-99EA-01A99CDEC2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497445" y="5748630"/>
              <a:ext cx="722644" cy="722644"/>
            </a:xfrm>
            <a:prstGeom prst="rect">
              <a:avLst/>
            </a:prstGeom>
          </p:spPr>
        </p:pic>
        <p:sp>
          <p:nvSpPr>
            <p:cNvPr id="22" name="文字方塊 21">
              <a:extLst>
                <a:ext uri="{FF2B5EF4-FFF2-40B4-BE49-F238E27FC236}">
                  <a16:creationId xmlns:a16="http://schemas.microsoft.com/office/drawing/2014/main" id="{24A8C6B4-91DE-49FD-9CA6-58C162D6038A}"/>
                </a:ext>
              </a:extLst>
            </p:cNvPr>
            <p:cNvSpPr txBox="1"/>
            <p:nvPr/>
          </p:nvSpPr>
          <p:spPr>
            <a:xfrm>
              <a:off x="6792045" y="5910159"/>
              <a:ext cx="338554" cy="461665"/>
            </a:xfrm>
            <a:prstGeom prst="rect">
              <a:avLst/>
            </a:prstGeom>
            <a:noFill/>
          </p:spPr>
          <p:txBody>
            <a:bodyPr wrap="none" rtlCol="0">
              <a:spAutoFit/>
            </a:bodyPr>
            <a:lstStyle/>
            <a:p>
              <a:r>
                <a:rPr lang="en-US" altLang="zh-TW" sz="2400" dirty="0">
                  <a:solidFill>
                    <a:schemeClr val="bg1"/>
                  </a:solidFill>
                </a:rPr>
                <a:t>2</a:t>
              </a:r>
              <a:endParaRPr lang="zh-TW" altLang="en-US" sz="2400" dirty="0">
                <a:solidFill>
                  <a:schemeClr val="bg1"/>
                </a:solidFill>
              </a:endParaRPr>
            </a:p>
          </p:txBody>
        </p:sp>
      </p:grpSp>
    </p:spTree>
    <p:extLst>
      <p:ext uri="{BB962C8B-B14F-4D97-AF65-F5344CB8AC3E}">
        <p14:creationId xmlns:p14="http://schemas.microsoft.com/office/powerpoint/2010/main" val="22068862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a:extLst>
              <a:ext uri="{FF2B5EF4-FFF2-40B4-BE49-F238E27FC236}">
                <a16:creationId xmlns:a16="http://schemas.microsoft.com/office/drawing/2014/main" id="{2D99929A-D49C-4DA0-A4FD-F4C7045699C7}"/>
              </a:ext>
            </a:extLst>
          </p:cNvPr>
          <p:cNvPicPr>
            <a:picLocks noGrp="1" noChangeAspect="1"/>
          </p:cNvPicPr>
          <p:nvPr>
            <p:ph idx="1"/>
          </p:nvPr>
        </p:nvPicPr>
        <p:blipFill>
          <a:blip r:embed="rId2"/>
          <a:stretch>
            <a:fillRect/>
          </a:stretch>
        </p:blipFill>
        <p:spPr>
          <a:xfrm>
            <a:off x="1890712" y="1802282"/>
            <a:ext cx="8410575" cy="4143375"/>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a:xfrm>
            <a:off x="838200" y="365125"/>
            <a:ext cx="10515600" cy="1325563"/>
          </a:xfrm>
        </p:spPr>
        <p:txBody>
          <a:bodyPr/>
          <a:lstStyle/>
          <a:p>
            <a:r>
              <a:rPr lang="en-US" altLang="zh-TW" dirty="0"/>
              <a:t>Step 20 –</a:t>
            </a:r>
            <a:r>
              <a:rPr lang="zh-TW" altLang="en-US" dirty="0"/>
              <a:t> 設定</a:t>
            </a:r>
            <a:r>
              <a:rPr lang="en-US" altLang="zh-TW" dirty="0"/>
              <a:t>Certificates</a:t>
            </a:r>
            <a:endParaRPr lang="zh-TW" altLang="en-US" dirty="0"/>
          </a:p>
        </p:txBody>
      </p:sp>
      <p:sp>
        <p:nvSpPr>
          <p:cNvPr id="5" name="矩形 4">
            <a:extLst>
              <a:ext uri="{FF2B5EF4-FFF2-40B4-BE49-F238E27FC236}">
                <a16:creationId xmlns:a16="http://schemas.microsoft.com/office/drawing/2014/main" id="{67182FDF-86EB-47BA-96B5-AFF06331DF6F}"/>
              </a:ext>
            </a:extLst>
          </p:cNvPr>
          <p:cNvSpPr/>
          <p:nvPr/>
        </p:nvSpPr>
        <p:spPr>
          <a:xfrm>
            <a:off x="7373635" y="3437575"/>
            <a:ext cx="2713340" cy="4641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17" name="圖形 16" descr="手背向前食指朝右指索引">
            <a:extLst>
              <a:ext uri="{FF2B5EF4-FFF2-40B4-BE49-F238E27FC236}">
                <a16:creationId xmlns:a16="http://schemas.microsoft.com/office/drawing/2014/main" id="{10365E3B-0AEB-4C26-B26E-6AD3218F3E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121700" y="3365491"/>
            <a:ext cx="722644" cy="722644"/>
          </a:xfrm>
          <a:prstGeom prst="rect">
            <a:avLst/>
          </a:prstGeom>
        </p:spPr>
      </p:pic>
    </p:spTree>
    <p:extLst>
      <p:ext uri="{BB962C8B-B14F-4D97-AF65-F5344CB8AC3E}">
        <p14:creationId xmlns:p14="http://schemas.microsoft.com/office/powerpoint/2010/main" val="97952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a:extLst>
              <a:ext uri="{FF2B5EF4-FFF2-40B4-BE49-F238E27FC236}">
                <a16:creationId xmlns:a16="http://schemas.microsoft.com/office/drawing/2014/main" id="{FA6AEF53-18E6-41A1-8BC6-6FE48191C459}"/>
              </a:ext>
            </a:extLst>
          </p:cNvPr>
          <p:cNvPicPr>
            <a:picLocks noGrp="1" noChangeAspect="1"/>
          </p:cNvPicPr>
          <p:nvPr>
            <p:ph idx="1"/>
          </p:nvPr>
        </p:nvPicPr>
        <p:blipFill>
          <a:blip r:embed="rId2"/>
          <a:stretch>
            <a:fillRect/>
          </a:stretch>
        </p:blipFill>
        <p:spPr>
          <a:xfrm>
            <a:off x="2734268" y="1550780"/>
            <a:ext cx="6723464" cy="4793528"/>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a:xfrm>
            <a:off x="838200" y="365125"/>
            <a:ext cx="10515600" cy="1325563"/>
          </a:xfrm>
        </p:spPr>
        <p:txBody>
          <a:bodyPr/>
          <a:lstStyle/>
          <a:p>
            <a:r>
              <a:rPr lang="en-US" altLang="zh-TW" dirty="0"/>
              <a:t>Step 21 –</a:t>
            </a:r>
            <a:r>
              <a:rPr lang="zh-TW" altLang="en-US" dirty="0"/>
              <a:t> 下載憑證</a:t>
            </a:r>
          </a:p>
        </p:txBody>
      </p:sp>
      <p:sp>
        <p:nvSpPr>
          <p:cNvPr id="5" name="矩形 4">
            <a:extLst>
              <a:ext uri="{FF2B5EF4-FFF2-40B4-BE49-F238E27FC236}">
                <a16:creationId xmlns:a16="http://schemas.microsoft.com/office/drawing/2014/main" id="{67182FDF-86EB-47BA-96B5-AFF06331DF6F}"/>
              </a:ext>
            </a:extLst>
          </p:cNvPr>
          <p:cNvSpPr/>
          <p:nvPr/>
        </p:nvSpPr>
        <p:spPr>
          <a:xfrm>
            <a:off x="5194300" y="4976551"/>
            <a:ext cx="422838" cy="2571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10" name="矩形 9">
            <a:extLst>
              <a:ext uri="{FF2B5EF4-FFF2-40B4-BE49-F238E27FC236}">
                <a16:creationId xmlns:a16="http://schemas.microsoft.com/office/drawing/2014/main" id="{727D1945-CF0C-47A7-904D-70C310901D59}"/>
              </a:ext>
            </a:extLst>
          </p:cNvPr>
          <p:cNvSpPr/>
          <p:nvPr/>
        </p:nvSpPr>
        <p:spPr>
          <a:xfrm>
            <a:off x="4642739" y="3935969"/>
            <a:ext cx="2216116" cy="8417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11" name="群組 10">
            <a:extLst>
              <a:ext uri="{FF2B5EF4-FFF2-40B4-BE49-F238E27FC236}">
                <a16:creationId xmlns:a16="http://schemas.microsoft.com/office/drawing/2014/main" id="{32C5C488-60E5-4D38-A6D1-21682E50D6CD}"/>
              </a:ext>
            </a:extLst>
          </p:cNvPr>
          <p:cNvGrpSpPr/>
          <p:nvPr/>
        </p:nvGrpSpPr>
        <p:grpSpPr>
          <a:xfrm flipH="1">
            <a:off x="6938030" y="4066682"/>
            <a:ext cx="722644" cy="722644"/>
            <a:chOff x="4536098" y="5059673"/>
            <a:chExt cx="722644" cy="722644"/>
          </a:xfrm>
        </p:grpSpPr>
        <p:pic>
          <p:nvPicPr>
            <p:cNvPr id="12" name="圖形 11" descr="手背向前食指朝右指索引">
              <a:extLst>
                <a:ext uri="{FF2B5EF4-FFF2-40B4-BE49-F238E27FC236}">
                  <a16:creationId xmlns:a16="http://schemas.microsoft.com/office/drawing/2014/main" id="{DA68AF43-7E31-43DF-A11D-64C7184082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098" y="5059673"/>
              <a:ext cx="722644" cy="722644"/>
            </a:xfrm>
            <a:prstGeom prst="rect">
              <a:avLst/>
            </a:prstGeom>
          </p:spPr>
        </p:pic>
        <p:sp>
          <p:nvSpPr>
            <p:cNvPr id="13" name="文字方塊 12">
              <a:extLst>
                <a:ext uri="{FF2B5EF4-FFF2-40B4-BE49-F238E27FC236}">
                  <a16:creationId xmlns:a16="http://schemas.microsoft.com/office/drawing/2014/main" id="{979D1222-DE7C-407C-973A-AD7172455EEA}"/>
                </a:ext>
              </a:extLst>
            </p:cNvPr>
            <p:cNvSpPr txBox="1"/>
            <p:nvPr/>
          </p:nvSpPr>
          <p:spPr>
            <a:xfrm>
              <a:off x="4644729" y="5220964"/>
              <a:ext cx="338554" cy="461665"/>
            </a:xfrm>
            <a:prstGeom prst="rect">
              <a:avLst/>
            </a:prstGeom>
            <a:noFill/>
          </p:spPr>
          <p:txBody>
            <a:bodyPr wrap="none" rtlCol="0">
              <a:spAutoFit/>
            </a:bodyPr>
            <a:lstStyle/>
            <a:p>
              <a:r>
                <a:rPr lang="en-US" altLang="zh-TW" sz="2400" dirty="0">
                  <a:solidFill>
                    <a:schemeClr val="bg1"/>
                  </a:solidFill>
                </a:rPr>
                <a:t>1</a:t>
              </a:r>
              <a:endParaRPr lang="zh-TW" altLang="en-US" sz="2400" dirty="0">
                <a:solidFill>
                  <a:schemeClr val="bg1"/>
                </a:solidFill>
              </a:endParaRPr>
            </a:p>
          </p:txBody>
        </p:sp>
      </p:grpSp>
      <p:grpSp>
        <p:nvGrpSpPr>
          <p:cNvPr id="18" name="群組 17">
            <a:extLst>
              <a:ext uri="{FF2B5EF4-FFF2-40B4-BE49-F238E27FC236}">
                <a16:creationId xmlns:a16="http://schemas.microsoft.com/office/drawing/2014/main" id="{A449B59A-85D2-4E85-9E52-0BD6EAD25D4F}"/>
              </a:ext>
            </a:extLst>
          </p:cNvPr>
          <p:cNvGrpSpPr/>
          <p:nvPr/>
        </p:nvGrpSpPr>
        <p:grpSpPr>
          <a:xfrm>
            <a:off x="5684738" y="4834358"/>
            <a:ext cx="722644" cy="722644"/>
            <a:chOff x="6497445" y="5748630"/>
            <a:chExt cx="722644" cy="722644"/>
          </a:xfrm>
        </p:grpSpPr>
        <p:pic>
          <p:nvPicPr>
            <p:cNvPr id="19" name="圖形 18" descr="手背向前食指朝右指索引">
              <a:extLst>
                <a:ext uri="{FF2B5EF4-FFF2-40B4-BE49-F238E27FC236}">
                  <a16:creationId xmlns:a16="http://schemas.microsoft.com/office/drawing/2014/main" id="{3828B216-FCC6-4866-8A3A-0BA11B087E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497445" y="5748630"/>
              <a:ext cx="722644" cy="722644"/>
            </a:xfrm>
            <a:prstGeom prst="rect">
              <a:avLst/>
            </a:prstGeom>
          </p:spPr>
        </p:pic>
        <p:sp>
          <p:nvSpPr>
            <p:cNvPr id="20" name="文字方塊 19">
              <a:extLst>
                <a:ext uri="{FF2B5EF4-FFF2-40B4-BE49-F238E27FC236}">
                  <a16:creationId xmlns:a16="http://schemas.microsoft.com/office/drawing/2014/main" id="{F2257197-B1E2-4FA2-9B44-8C38F6B879E9}"/>
                </a:ext>
              </a:extLst>
            </p:cNvPr>
            <p:cNvSpPr txBox="1"/>
            <p:nvPr/>
          </p:nvSpPr>
          <p:spPr>
            <a:xfrm>
              <a:off x="6792045" y="5910159"/>
              <a:ext cx="338554" cy="461665"/>
            </a:xfrm>
            <a:prstGeom prst="rect">
              <a:avLst/>
            </a:prstGeom>
            <a:noFill/>
          </p:spPr>
          <p:txBody>
            <a:bodyPr wrap="none" rtlCol="0">
              <a:spAutoFit/>
            </a:bodyPr>
            <a:lstStyle/>
            <a:p>
              <a:r>
                <a:rPr lang="en-US" altLang="zh-TW" sz="2400" dirty="0">
                  <a:solidFill>
                    <a:schemeClr val="bg1"/>
                  </a:solidFill>
                </a:rPr>
                <a:t>2</a:t>
              </a:r>
              <a:endParaRPr lang="zh-TW" altLang="en-US" sz="2400" dirty="0">
                <a:solidFill>
                  <a:schemeClr val="bg1"/>
                </a:solidFill>
              </a:endParaRPr>
            </a:p>
          </p:txBody>
        </p:sp>
      </p:grpSp>
    </p:spTree>
    <p:extLst>
      <p:ext uri="{BB962C8B-B14F-4D97-AF65-F5344CB8AC3E}">
        <p14:creationId xmlns:p14="http://schemas.microsoft.com/office/powerpoint/2010/main" val="11976427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a:extLst>
              <a:ext uri="{FF2B5EF4-FFF2-40B4-BE49-F238E27FC236}">
                <a16:creationId xmlns:a16="http://schemas.microsoft.com/office/drawing/2014/main" id="{12DFE0A0-942B-427B-8EFD-680A37009C30}"/>
              </a:ext>
            </a:extLst>
          </p:cNvPr>
          <p:cNvPicPr>
            <a:picLocks noGrp="1" noChangeAspect="1"/>
          </p:cNvPicPr>
          <p:nvPr>
            <p:ph idx="1"/>
          </p:nvPr>
        </p:nvPicPr>
        <p:blipFill>
          <a:blip r:embed="rId2"/>
          <a:stretch>
            <a:fillRect/>
          </a:stretch>
        </p:blipFill>
        <p:spPr>
          <a:xfrm>
            <a:off x="1538168" y="1744600"/>
            <a:ext cx="9115664" cy="4351338"/>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22 – </a:t>
            </a:r>
            <a:r>
              <a:rPr lang="zh-TW" altLang="en-US" dirty="0"/>
              <a:t>下載</a:t>
            </a:r>
            <a:r>
              <a:rPr lang="en-US" altLang="zh-TW" dirty="0"/>
              <a:t>CA</a:t>
            </a:r>
            <a:r>
              <a:rPr lang="zh-TW" altLang="en-US" dirty="0"/>
              <a:t> </a:t>
            </a:r>
            <a:r>
              <a:rPr lang="en-US" altLang="zh-TW" dirty="0"/>
              <a:t>root</a:t>
            </a:r>
            <a:endParaRPr lang="zh-TW" altLang="en-US" dirty="0"/>
          </a:p>
        </p:txBody>
      </p:sp>
      <p:sp>
        <p:nvSpPr>
          <p:cNvPr id="5" name="矩形 4">
            <a:extLst>
              <a:ext uri="{FF2B5EF4-FFF2-40B4-BE49-F238E27FC236}">
                <a16:creationId xmlns:a16="http://schemas.microsoft.com/office/drawing/2014/main" id="{67182FDF-86EB-47BA-96B5-AFF06331DF6F}"/>
              </a:ext>
            </a:extLst>
          </p:cNvPr>
          <p:cNvSpPr/>
          <p:nvPr/>
        </p:nvSpPr>
        <p:spPr>
          <a:xfrm>
            <a:off x="3211210" y="4857156"/>
            <a:ext cx="1094090" cy="2682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19" name="圖形 18" descr="手背向前食指朝右指索引">
            <a:extLst>
              <a:ext uri="{FF2B5EF4-FFF2-40B4-BE49-F238E27FC236}">
                <a16:creationId xmlns:a16="http://schemas.microsoft.com/office/drawing/2014/main" id="{1C161BA5-E88E-438D-BD35-5C54DCFA93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340025" y="4696652"/>
            <a:ext cx="722644" cy="722644"/>
          </a:xfrm>
          <a:prstGeom prst="rect">
            <a:avLst/>
          </a:prstGeom>
        </p:spPr>
      </p:pic>
    </p:spTree>
    <p:extLst>
      <p:ext uri="{BB962C8B-B14F-4D97-AF65-F5344CB8AC3E}">
        <p14:creationId xmlns:p14="http://schemas.microsoft.com/office/powerpoint/2010/main" val="11745865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a:extLst>
              <a:ext uri="{FF2B5EF4-FFF2-40B4-BE49-F238E27FC236}">
                <a16:creationId xmlns:a16="http://schemas.microsoft.com/office/drawing/2014/main" id="{392F37FC-0C5E-4702-9713-50C43C8ABF27}"/>
              </a:ext>
            </a:extLst>
          </p:cNvPr>
          <p:cNvPicPr>
            <a:picLocks noGrp="1" noChangeAspect="1"/>
          </p:cNvPicPr>
          <p:nvPr>
            <p:ph idx="1"/>
          </p:nvPr>
        </p:nvPicPr>
        <p:blipFill>
          <a:blip r:embed="rId2"/>
          <a:stretch>
            <a:fillRect/>
          </a:stretch>
        </p:blipFill>
        <p:spPr>
          <a:xfrm>
            <a:off x="3819525" y="2341110"/>
            <a:ext cx="4552950" cy="3019425"/>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23 – </a:t>
            </a:r>
            <a:r>
              <a:rPr lang="zh-TW" altLang="en-US" dirty="0"/>
              <a:t>下載</a:t>
            </a:r>
            <a:r>
              <a:rPr lang="en-US" altLang="zh-TW" dirty="0"/>
              <a:t>CA</a:t>
            </a:r>
            <a:r>
              <a:rPr lang="zh-TW" altLang="en-US" dirty="0"/>
              <a:t> </a:t>
            </a:r>
            <a:r>
              <a:rPr lang="en-US" altLang="zh-TW" dirty="0"/>
              <a:t>root</a:t>
            </a:r>
            <a:r>
              <a:rPr lang="zh-TW" altLang="en-US" dirty="0"/>
              <a:t> </a:t>
            </a:r>
            <a:r>
              <a:rPr lang="en-US" altLang="zh-TW" dirty="0"/>
              <a:t>(1/2)</a:t>
            </a:r>
            <a:endParaRPr lang="zh-TW" altLang="en-US" dirty="0"/>
          </a:p>
        </p:txBody>
      </p:sp>
      <p:sp>
        <p:nvSpPr>
          <p:cNvPr id="5" name="矩形 4">
            <a:extLst>
              <a:ext uri="{FF2B5EF4-FFF2-40B4-BE49-F238E27FC236}">
                <a16:creationId xmlns:a16="http://schemas.microsoft.com/office/drawing/2014/main" id="{67182FDF-86EB-47BA-96B5-AFF06331DF6F}"/>
              </a:ext>
            </a:extLst>
          </p:cNvPr>
          <p:cNvSpPr/>
          <p:nvPr/>
        </p:nvSpPr>
        <p:spPr>
          <a:xfrm>
            <a:off x="3714750" y="2320735"/>
            <a:ext cx="4695825" cy="3039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17" name="文字方塊 16">
            <a:extLst>
              <a:ext uri="{FF2B5EF4-FFF2-40B4-BE49-F238E27FC236}">
                <a16:creationId xmlns:a16="http://schemas.microsoft.com/office/drawing/2014/main" id="{6719A382-FAAE-412B-A64E-568D6C4C7CC2}"/>
              </a:ext>
            </a:extLst>
          </p:cNvPr>
          <p:cNvSpPr txBox="1"/>
          <p:nvPr/>
        </p:nvSpPr>
        <p:spPr>
          <a:xfrm>
            <a:off x="9025675" y="3641004"/>
            <a:ext cx="1800493" cy="369332"/>
          </a:xfrm>
          <a:prstGeom prst="rect">
            <a:avLst/>
          </a:prstGeom>
          <a:noFill/>
        </p:spPr>
        <p:txBody>
          <a:bodyPr wrap="none" rtlCol="0">
            <a:spAutoFit/>
          </a:bodyPr>
          <a:lstStyle/>
          <a:p>
            <a:r>
              <a:rPr lang="zh-TW" altLang="en-US" dirty="0">
                <a:solidFill>
                  <a:srgbClr val="FF0000"/>
                </a:solidFill>
              </a:rPr>
              <a:t>按右鍵另存新檔</a:t>
            </a:r>
          </a:p>
        </p:txBody>
      </p:sp>
      <p:cxnSp>
        <p:nvCxnSpPr>
          <p:cNvPr id="18" name="直線單箭頭接點 17">
            <a:extLst>
              <a:ext uri="{FF2B5EF4-FFF2-40B4-BE49-F238E27FC236}">
                <a16:creationId xmlns:a16="http://schemas.microsoft.com/office/drawing/2014/main" id="{5AFF96AE-824D-41E3-ADDD-67AB1D9E306B}"/>
              </a:ext>
            </a:extLst>
          </p:cNvPr>
          <p:cNvCxnSpPr>
            <a:cxnSpLocks/>
            <a:stCxn id="5" idx="3"/>
            <a:endCxn id="17" idx="1"/>
          </p:cNvCxnSpPr>
          <p:nvPr/>
        </p:nvCxnSpPr>
        <p:spPr>
          <a:xfrm flipV="1">
            <a:off x="8410575" y="3825670"/>
            <a:ext cx="615100" cy="14965"/>
          </a:xfrm>
          <a:prstGeom prst="straightConnector1">
            <a:avLst/>
          </a:prstGeom>
          <a:ln w="57150" cap="flat" cmpd="sng" algn="ctr">
            <a:solidFill>
              <a:srgbClr val="FF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79184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41027A-9CAF-4447-9A8D-F82C54221DF2}"/>
              </a:ext>
            </a:extLst>
          </p:cNvPr>
          <p:cNvSpPr>
            <a:spLocks noGrp="1"/>
          </p:cNvSpPr>
          <p:nvPr>
            <p:ph type="title"/>
          </p:nvPr>
        </p:nvSpPr>
        <p:spPr>
          <a:xfrm>
            <a:off x="838200" y="365125"/>
            <a:ext cx="10515600" cy="1325563"/>
          </a:xfrm>
        </p:spPr>
        <p:txBody>
          <a:bodyPr/>
          <a:lstStyle/>
          <a:p>
            <a:r>
              <a:rPr lang="en-US" altLang="zh-TW" dirty="0"/>
              <a:t>Step 24 – </a:t>
            </a:r>
            <a:r>
              <a:rPr lang="zh-TW" altLang="en-US" dirty="0"/>
              <a:t>下載</a:t>
            </a:r>
            <a:r>
              <a:rPr lang="en-US" altLang="zh-TW" dirty="0"/>
              <a:t>CA</a:t>
            </a:r>
            <a:r>
              <a:rPr lang="zh-TW" altLang="en-US" dirty="0"/>
              <a:t> </a:t>
            </a:r>
            <a:r>
              <a:rPr lang="en-US" altLang="zh-TW" dirty="0"/>
              <a:t>root</a:t>
            </a:r>
            <a:r>
              <a:rPr lang="zh-TW" altLang="en-US" dirty="0"/>
              <a:t> </a:t>
            </a:r>
            <a:r>
              <a:rPr lang="en-US" altLang="zh-TW" dirty="0"/>
              <a:t>(2/2)</a:t>
            </a:r>
            <a:endParaRPr lang="zh-TW" altLang="en-US" dirty="0"/>
          </a:p>
        </p:txBody>
      </p:sp>
      <p:pic>
        <p:nvPicPr>
          <p:cNvPr id="4" name="內容版面配置區 3">
            <a:extLst>
              <a:ext uri="{FF2B5EF4-FFF2-40B4-BE49-F238E27FC236}">
                <a16:creationId xmlns:a16="http://schemas.microsoft.com/office/drawing/2014/main" id="{39976EFD-4CA3-43A9-9ADA-0D6E830AFFA1}"/>
              </a:ext>
            </a:extLst>
          </p:cNvPr>
          <p:cNvPicPr>
            <a:picLocks noGrp="1" noChangeAspect="1"/>
          </p:cNvPicPr>
          <p:nvPr>
            <p:ph idx="1"/>
          </p:nvPr>
        </p:nvPicPr>
        <p:blipFill rotWithShape="1">
          <a:blip r:embed="rId3"/>
          <a:srcRect l="1" r="621"/>
          <a:stretch/>
        </p:blipFill>
        <p:spPr>
          <a:xfrm>
            <a:off x="2400231" y="1628857"/>
            <a:ext cx="7345653" cy="4351338"/>
          </a:xfrm>
          <a:prstGeom prst="rect">
            <a:avLst/>
          </a:prstGeom>
        </p:spPr>
      </p:pic>
      <p:sp>
        <p:nvSpPr>
          <p:cNvPr id="5" name="矩形 4">
            <a:extLst>
              <a:ext uri="{FF2B5EF4-FFF2-40B4-BE49-F238E27FC236}">
                <a16:creationId xmlns:a16="http://schemas.microsoft.com/office/drawing/2014/main" id="{A8D9128F-41E5-4F81-8075-AE7EF922ACE9}"/>
              </a:ext>
            </a:extLst>
          </p:cNvPr>
          <p:cNvSpPr/>
          <p:nvPr/>
        </p:nvSpPr>
        <p:spPr>
          <a:xfrm>
            <a:off x="3398375" y="5097082"/>
            <a:ext cx="619125" cy="2190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6" name="文字方塊 5">
            <a:extLst>
              <a:ext uri="{FF2B5EF4-FFF2-40B4-BE49-F238E27FC236}">
                <a16:creationId xmlns:a16="http://schemas.microsoft.com/office/drawing/2014/main" id="{2EADBC10-AB3B-4096-ACA7-9ABF5242FB6A}"/>
              </a:ext>
            </a:extLst>
          </p:cNvPr>
          <p:cNvSpPr txBox="1"/>
          <p:nvPr/>
        </p:nvSpPr>
        <p:spPr>
          <a:xfrm>
            <a:off x="4391026" y="4652216"/>
            <a:ext cx="1835835" cy="369332"/>
          </a:xfrm>
          <a:prstGeom prst="rect">
            <a:avLst/>
          </a:prstGeom>
          <a:noFill/>
        </p:spPr>
        <p:txBody>
          <a:bodyPr wrap="square" rtlCol="0">
            <a:spAutoFit/>
          </a:bodyPr>
          <a:lstStyle/>
          <a:p>
            <a:r>
              <a:rPr lang="zh-TW" altLang="en-US" dirty="0">
                <a:solidFill>
                  <a:srgbClr val="FF0000"/>
                </a:solidFill>
              </a:rPr>
              <a:t>輸入</a:t>
            </a:r>
            <a:r>
              <a:rPr lang="en-US" altLang="zh-TW" dirty="0">
                <a:solidFill>
                  <a:srgbClr val="FF0000"/>
                </a:solidFill>
              </a:rPr>
              <a:t>root-CA.crt</a:t>
            </a:r>
            <a:endParaRPr lang="zh-TW" altLang="en-US" dirty="0">
              <a:solidFill>
                <a:srgbClr val="FF0000"/>
              </a:solidFill>
            </a:endParaRPr>
          </a:p>
        </p:txBody>
      </p:sp>
      <p:sp>
        <p:nvSpPr>
          <p:cNvPr id="9" name="矩形 8">
            <a:extLst>
              <a:ext uri="{FF2B5EF4-FFF2-40B4-BE49-F238E27FC236}">
                <a16:creationId xmlns:a16="http://schemas.microsoft.com/office/drawing/2014/main" id="{7E009CA1-14F2-4F94-8799-E218DE0E20FD}"/>
              </a:ext>
            </a:extLst>
          </p:cNvPr>
          <p:cNvSpPr/>
          <p:nvPr/>
        </p:nvSpPr>
        <p:spPr>
          <a:xfrm>
            <a:off x="3398376" y="5593357"/>
            <a:ext cx="485774" cy="2190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15" name="文字方塊 14">
            <a:extLst>
              <a:ext uri="{FF2B5EF4-FFF2-40B4-BE49-F238E27FC236}">
                <a16:creationId xmlns:a16="http://schemas.microsoft.com/office/drawing/2014/main" id="{02A413A2-139E-485A-A6C3-B2BA27E96C3F}"/>
              </a:ext>
            </a:extLst>
          </p:cNvPr>
          <p:cNvSpPr txBox="1"/>
          <p:nvPr/>
        </p:nvSpPr>
        <p:spPr>
          <a:xfrm>
            <a:off x="4438650" y="5835233"/>
            <a:ext cx="1835835" cy="369332"/>
          </a:xfrm>
          <a:prstGeom prst="rect">
            <a:avLst/>
          </a:prstGeom>
          <a:noFill/>
        </p:spPr>
        <p:txBody>
          <a:bodyPr wrap="square" rtlCol="0">
            <a:spAutoFit/>
          </a:bodyPr>
          <a:lstStyle/>
          <a:p>
            <a:r>
              <a:rPr lang="zh-TW" altLang="en-US" dirty="0">
                <a:solidFill>
                  <a:srgbClr val="FF0000"/>
                </a:solidFill>
              </a:rPr>
              <a:t>選擇所有檔案</a:t>
            </a:r>
          </a:p>
        </p:txBody>
      </p:sp>
      <p:cxnSp>
        <p:nvCxnSpPr>
          <p:cNvPr id="16" name="接點: 肘形 15">
            <a:extLst>
              <a:ext uri="{FF2B5EF4-FFF2-40B4-BE49-F238E27FC236}">
                <a16:creationId xmlns:a16="http://schemas.microsoft.com/office/drawing/2014/main" id="{58D8AF6F-75FD-46D4-9FDE-0E59EA39FD96}"/>
              </a:ext>
            </a:extLst>
          </p:cNvPr>
          <p:cNvCxnSpPr>
            <a:cxnSpLocks/>
            <a:stCxn id="5" idx="0"/>
            <a:endCxn id="6" idx="1"/>
          </p:cNvCxnSpPr>
          <p:nvPr/>
        </p:nvCxnSpPr>
        <p:spPr>
          <a:xfrm rot="5400000" flipH="1" flipV="1">
            <a:off x="3919382" y="4625438"/>
            <a:ext cx="260200" cy="683088"/>
          </a:xfrm>
          <a:prstGeom prst="bentConnector2">
            <a:avLst/>
          </a:prstGeom>
          <a:ln w="57150" cap="flat" cmpd="sng" algn="ctr">
            <a:solidFill>
              <a:srgbClr val="FF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接點: 肘形 18">
            <a:extLst>
              <a:ext uri="{FF2B5EF4-FFF2-40B4-BE49-F238E27FC236}">
                <a16:creationId xmlns:a16="http://schemas.microsoft.com/office/drawing/2014/main" id="{FAAC0493-DC16-4013-B140-E770BDAA7CDB}"/>
              </a:ext>
            </a:extLst>
          </p:cNvPr>
          <p:cNvCxnSpPr>
            <a:cxnSpLocks/>
            <a:stCxn id="9" idx="2"/>
            <a:endCxn id="15" idx="1"/>
          </p:cNvCxnSpPr>
          <p:nvPr/>
        </p:nvCxnSpPr>
        <p:spPr>
          <a:xfrm rot="16200000" flipH="1">
            <a:off x="3936223" y="5517471"/>
            <a:ext cx="207467" cy="797387"/>
          </a:xfrm>
          <a:prstGeom prst="bentConnector2">
            <a:avLst/>
          </a:prstGeom>
          <a:ln w="57150" cap="flat" cmpd="sng" algn="ctr">
            <a:solidFill>
              <a:srgbClr val="FF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6" name="圖形 25" descr="手背向前食指朝右指索引">
            <a:extLst>
              <a:ext uri="{FF2B5EF4-FFF2-40B4-BE49-F238E27FC236}">
                <a16:creationId xmlns:a16="http://schemas.microsoft.com/office/drawing/2014/main" id="{1256DEE5-0B5B-4A9A-B850-DD6BCE052C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23600" y="5462684"/>
            <a:ext cx="722644" cy="722644"/>
          </a:xfrm>
          <a:prstGeom prst="rect">
            <a:avLst/>
          </a:prstGeom>
        </p:spPr>
      </p:pic>
      <p:sp>
        <p:nvSpPr>
          <p:cNvPr id="27" name="矩形 26">
            <a:extLst>
              <a:ext uri="{FF2B5EF4-FFF2-40B4-BE49-F238E27FC236}">
                <a16:creationId xmlns:a16="http://schemas.microsoft.com/office/drawing/2014/main" id="{1EDBB269-8C73-4093-90B4-D3416026B9BD}"/>
              </a:ext>
            </a:extLst>
          </p:cNvPr>
          <p:cNvSpPr/>
          <p:nvPr/>
        </p:nvSpPr>
        <p:spPr>
          <a:xfrm>
            <a:off x="8053390" y="5587583"/>
            <a:ext cx="823910" cy="3524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12" name="文字方塊 11">
            <a:extLst>
              <a:ext uri="{FF2B5EF4-FFF2-40B4-BE49-F238E27FC236}">
                <a16:creationId xmlns:a16="http://schemas.microsoft.com/office/drawing/2014/main" id="{B7D75818-6F7C-4637-8065-7100723014B8}"/>
              </a:ext>
            </a:extLst>
          </p:cNvPr>
          <p:cNvSpPr txBox="1"/>
          <p:nvPr/>
        </p:nvSpPr>
        <p:spPr>
          <a:xfrm>
            <a:off x="8713087" y="6019899"/>
            <a:ext cx="1143670" cy="369332"/>
          </a:xfrm>
          <a:prstGeom prst="rect">
            <a:avLst/>
          </a:prstGeom>
          <a:noFill/>
        </p:spPr>
        <p:txBody>
          <a:bodyPr wrap="square" rtlCol="0">
            <a:spAutoFit/>
          </a:bodyPr>
          <a:lstStyle/>
          <a:p>
            <a:r>
              <a:rPr lang="zh-TW" altLang="en-US" dirty="0">
                <a:solidFill>
                  <a:srgbClr val="FF0000"/>
                </a:solidFill>
              </a:rPr>
              <a:t>點選存檔</a:t>
            </a:r>
          </a:p>
        </p:txBody>
      </p:sp>
    </p:spTree>
    <p:extLst>
      <p:ext uri="{BB962C8B-B14F-4D97-AF65-F5344CB8AC3E}">
        <p14:creationId xmlns:p14="http://schemas.microsoft.com/office/powerpoint/2010/main" val="27584317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內容版面配置區 8">
            <a:extLst>
              <a:ext uri="{FF2B5EF4-FFF2-40B4-BE49-F238E27FC236}">
                <a16:creationId xmlns:a16="http://schemas.microsoft.com/office/drawing/2014/main" id="{70C4AE94-DE38-4434-A762-9B0C36EA5E19}"/>
              </a:ext>
            </a:extLst>
          </p:cNvPr>
          <p:cNvPicPr>
            <a:picLocks noGrp="1" noChangeAspect="1"/>
          </p:cNvPicPr>
          <p:nvPr>
            <p:ph idx="1"/>
          </p:nvPr>
        </p:nvPicPr>
        <p:blipFill>
          <a:blip r:embed="rId2"/>
          <a:stretch>
            <a:fillRect/>
          </a:stretch>
        </p:blipFill>
        <p:spPr>
          <a:xfrm>
            <a:off x="2734268" y="1550780"/>
            <a:ext cx="6723464" cy="4793528"/>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25 –</a:t>
            </a:r>
            <a:r>
              <a:rPr lang="zh-TW" altLang="en-US" dirty="0"/>
              <a:t> 下載憑證</a:t>
            </a:r>
          </a:p>
        </p:txBody>
      </p:sp>
      <p:grpSp>
        <p:nvGrpSpPr>
          <p:cNvPr id="11" name="群組 10">
            <a:extLst>
              <a:ext uri="{FF2B5EF4-FFF2-40B4-BE49-F238E27FC236}">
                <a16:creationId xmlns:a16="http://schemas.microsoft.com/office/drawing/2014/main" id="{32C5C488-60E5-4D38-A6D1-21682E50D6CD}"/>
              </a:ext>
            </a:extLst>
          </p:cNvPr>
          <p:cNvGrpSpPr/>
          <p:nvPr/>
        </p:nvGrpSpPr>
        <p:grpSpPr>
          <a:xfrm flipH="1">
            <a:off x="5230267" y="5042887"/>
            <a:ext cx="722644" cy="722644"/>
            <a:chOff x="4536098" y="5059673"/>
            <a:chExt cx="722644" cy="722644"/>
          </a:xfrm>
        </p:grpSpPr>
        <p:pic>
          <p:nvPicPr>
            <p:cNvPr id="12" name="圖形 11" descr="手背向前食指朝右指索引">
              <a:extLst>
                <a:ext uri="{FF2B5EF4-FFF2-40B4-BE49-F238E27FC236}">
                  <a16:creationId xmlns:a16="http://schemas.microsoft.com/office/drawing/2014/main" id="{DA68AF43-7E31-43DF-A11D-64C7184082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098" y="5059673"/>
              <a:ext cx="722644" cy="722644"/>
            </a:xfrm>
            <a:prstGeom prst="rect">
              <a:avLst/>
            </a:prstGeom>
          </p:spPr>
        </p:pic>
        <p:sp>
          <p:nvSpPr>
            <p:cNvPr id="13" name="文字方塊 12">
              <a:extLst>
                <a:ext uri="{FF2B5EF4-FFF2-40B4-BE49-F238E27FC236}">
                  <a16:creationId xmlns:a16="http://schemas.microsoft.com/office/drawing/2014/main" id="{979D1222-DE7C-407C-973A-AD7172455EEA}"/>
                </a:ext>
              </a:extLst>
            </p:cNvPr>
            <p:cNvSpPr txBox="1"/>
            <p:nvPr/>
          </p:nvSpPr>
          <p:spPr>
            <a:xfrm>
              <a:off x="4644729" y="5220964"/>
              <a:ext cx="338554" cy="461665"/>
            </a:xfrm>
            <a:prstGeom prst="rect">
              <a:avLst/>
            </a:prstGeom>
            <a:noFill/>
          </p:spPr>
          <p:txBody>
            <a:bodyPr wrap="none" rtlCol="0">
              <a:spAutoFit/>
            </a:bodyPr>
            <a:lstStyle/>
            <a:p>
              <a:r>
                <a:rPr lang="en-US" altLang="zh-TW" sz="2400" dirty="0">
                  <a:solidFill>
                    <a:schemeClr val="bg1"/>
                  </a:solidFill>
                </a:rPr>
                <a:t>1</a:t>
              </a:r>
              <a:endParaRPr lang="zh-TW" altLang="en-US" sz="2400" dirty="0">
                <a:solidFill>
                  <a:schemeClr val="bg1"/>
                </a:solidFill>
              </a:endParaRPr>
            </a:p>
          </p:txBody>
        </p:sp>
      </p:grpSp>
      <p:sp>
        <p:nvSpPr>
          <p:cNvPr id="17" name="矩形 16">
            <a:extLst>
              <a:ext uri="{FF2B5EF4-FFF2-40B4-BE49-F238E27FC236}">
                <a16:creationId xmlns:a16="http://schemas.microsoft.com/office/drawing/2014/main" id="{A48EAF0B-1B08-4388-9F69-DE468D4EF876}"/>
              </a:ext>
            </a:extLst>
          </p:cNvPr>
          <p:cNvSpPr/>
          <p:nvPr/>
        </p:nvSpPr>
        <p:spPr>
          <a:xfrm>
            <a:off x="4640580" y="5177693"/>
            <a:ext cx="516862" cy="3390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18" name="群組 17">
            <a:extLst>
              <a:ext uri="{FF2B5EF4-FFF2-40B4-BE49-F238E27FC236}">
                <a16:creationId xmlns:a16="http://schemas.microsoft.com/office/drawing/2014/main" id="{A449B59A-85D2-4E85-9E52-0BD6EAD25D4F}"/>
              </a:ext>
            </a:extLst>
          </p:cNvPr>
          <p:cNvGrpSpPr/>
          <p:nvPr/>
        </p:nvGrpSpPr>
        <p:grpSpPr>
          <a:xfrm>
            <a:off x="9089080" y="5915329"/>
            <a:ext cx="722644" cy="722644"/>
            <a:chOff x="6497445" y="5748630"/>
            <a:chExt cx="722644" cy="722644"/>
          </a:xfrm>
        </p:grpSpPr>
        <p:pic>
          <p:nvPicPr>
            <p:cNvPr id="19" name="圖形 18" descr="手背向前食指朝右指索引">
              <a:extLst>
                <a:ext uri="{FF2B5EF4-FFF2-40B4-BE49-F238E27FC236}">
                  <a16:creationId xmlns:a16="http://schemas.microsoft.com/office/drawing/2014/main" id="{3828B216-FCC6-4866-8A3A-0BA11B087E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497445" y="5748630"/>
              <a:ext cx="722644" cy="722644"/>
            </a:xfrm>
            <a:prstGeom prst="rect">
              <a:avLst/>
            </a:prstGeom>
          </p:spPr>
        </p:pic>
        <p:sp>
          <p:nvSpPr>
            <p:cNvPr id="20" name="文字方塊 19">
              <a:extLst>
                <a:ext uri="{FF2B5EF4-FFF2-40B4-BE49-F238E27FC236}">
                  <a16:creationId xmlns:a16="http://schemas.microsoft.com/office/drawing/2014/main" id="{F2257197-B1E2-4FA2-9B44-8C38F6B879E9}"/>
                </a:ext>
              </a:extLst>
            </p:cNvPr>
            <p:cNvSpPr txBox="1"/>
            <p:nvPr/>
          </p:nvSpPr>
          <p:spPr>
            <a:xfrm>
              <a:off x="6792045" y="5910159"/>
              <a:ext cx="338554" cy="461665"/>
            </a:xfrm>
            <a:prstGeom prst="rect">
              <a:avLst/>
            </a:prstGeom>
            <a:noFill/>
          </p:spPr>
          <p:txBody>
            <a:bodyPr wrap="none" rtlCol="0">
              <a:spAutoFit/>
            </a:bodyPr>
            <a:lstStyle/>
            <a:p>
              <a:r>
                <a:rPr lang="en-US" altLang="zh-TW" sz="2400" dirty="0">
                  <a:solidFill>
                    <a:schemeClr val="bg1"/>
                  </a:solidFill>
                </a:rPr>
                <a:t>2</a:t>
              </a:r>
              <a:endParaRPr lang="zh-TW" altLang="en-US" sz="2400" dirty="0">
                <a:solidFill>
                  <a:schemeClr val="bg1"/>
                </a:solidFill>
              </a:endParaRPr>
            </a:p>
          </p:txBody>
        </p:sp>
      </p:grpSp>
      <p:sp>
        <p:nvSpPr>
          <p:cNvPr id="24" name="矩形 23">
            <a:extLst>
              <a:ext uri="{FF2B5EF4-FFF2-40B4-BE49-F238E27FC236}">
                <a16:creationId xmlns:a16="http://schemas.microsoft.com/office/drawing/2014/main" id="{5E0D21A6-04F8-444A-9DFC-DA574A3F1029}"/>
              </a:ext>
            </a:extLst>
          </p:cNvPr>
          <p:cNvSpPr/>
          <p:nvPr/>
        </p:nvSpPr>
        <p:spPr>
          <a:xfrm>
            <a:off x="8244840" y="5993185"/>
            <a:ext cx="777228" cy="3390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Tree>
    <p:extLst>
      <p:ext uri="{BB962C8B-B14F-4D97-AF65-F5344CB8AC3E}">
        <p14:creationId xmlns:p14="http://schemas.microsoft.com/office/powerpoint/2010/main" val="39078084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D8A9B5AF-C703-4C6D-AB8D-5CE7D6456CC6}"/>
              </a:ext>
            </a:extLst>
          </p:cNvPr>
          <p:cNvPicPr>
            <a:picLocks noGrp="1" noChangeAspect="1"/>
          </p:cNvPicPr>
          <p:nvPr>
            <p:ph idx="1"/>
          </p:nvPr>
        </p:nvPicPr>
        <p:blipFill>
          <a:blip r:embed="rId2"/>
          <a:stretch>
            <a:fillRect/>
          </a:stretch>
        </p:blipFill>
        <p:spPr>
          <a:xfrm>
            <a:off x="1963406" y="1590731"/>
            <a:ext cx="8270533" cy="4691063"/>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26 –</a:t>
            </a:r>
            <a:r>
              <a:rPr lang="zh-TW" altLang="en-US" dirty="0"/>
              <a:t> 選擇</a:t>
            </a:r>
            <a:r>
              <a:rPr lang="en-US" altLang="zh-TW" dirty="0"/>
              <a:t>Policy</a:t>
            </a:r>
            <a:endParaRPr lang="zh-TW" altLang="en-US" dirty="0"/>
          </a:p>
        </p:txBody>
      </p:sp>
      <p:sp>
        <p:nvSpPr>
          <p:cNvPr id="5" name="矩形 4">
            <a:extLst>
              <a:ext uri="{FF2B5EF4-FFF2-40B4-BE49-F238E27FC236}">
                <a16:creationId xmlns:a16="http://schemas.microsoft.com/office/drawing/2014/main" id="{67182FDF-86EB-47BA-96B5-AFF06331DF6F}"/>
              </a:ext>
            </a:extLst>
          </p:cNvPr>
          <p:cNvSpPr/>
          <p:nvPr/>
        </p:nvSpPr>
        <p:spPr>
          <a:xfrm>
            <a:off x="4427220" y="4308014"/>
            <a:ext cx="1069991" cy="2451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10" name="矩形 9">
            <a:extLst>
              <a:ext uri="{FF2B5EF4-FFF2-40B4-BE49-F238E27FC236}">
                <a16:creationId xmlns:a16="http://schemas.microsoft.com/office/drawing/2014/main" id="{727D1945-CF0C-47A7-904D-70C310901D59}"/>
              </a:ext>
            </a:extLst>
          </p:cNvPr>
          <p:cNvSpPr/>
          <p:nvPr/>
        </p:nvSpPr>
        <p:spPr>
          <a:xfrm>
            <a:off x="8856344" y="5473230"/>
            <a:ext cx="962026" cy="3996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11" name="群組 10">
            <a:extLst>
              <a:ext uri="{FF2B5EF4-FFF2-40B4-BE49-F238E27FC236}">
                <a16:creationId xmlns:a16="http://schemas.microsoft.com/office/drawing/2014/main" id="{32C5C488-60E5-4D38-A6D1-21682E50D6CD}"/>
              </a:ext>
            </a:extLst>
          </p:cNvPr>
          <p:cNvGrpSpPr/>
          <p:nvPr/>
        </p:nvGrpSpPr>
        <p:grpSpPr>
          <a:xfrm flipH="1">
            <a:off x="5566661" y="4142003"/>
            <a:ext cx="722644" cy="722644"/>
            <a:chOff x="4536098" y="5059673"/>
            <a:chExt cx="722644" cy="722644"/>
          </a:xfrm>
        </p:grpSpPr>
        <p:pic>
          <p:nvPicPr>
            <p:cNvPr id="12" name="圖形 11" descr="手背向前食指朝右指索引">
              <a:extLst>
                <a:ext uri="{FF2B5EF4-FFF2-40B4-BE49-F238E27FC236}">
                  <a16:creationId xmlns:a16="http://schemas.microsoft.com/office/drawing/2014/main" id="{DA68AF43-7E31-43DF-A11D-64C7184082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098" y="5059673"/>
              <a:ext cx="722644" cy="722644"/>
            </a:xfrm>
            <a:prstGeom prst="rect">
              <a:avLst/>
            </a:prstGeom>
          </p:spPr>
        </p:pic>
        <p:sp>
          <p:nvSpPr>
            <p:cNvPr id="13" name="文字方塊 12">
              <a:extLst>
                <a:ext uri="{FF2B5EF4-FFF2-40B4-BE49-F238E27FC236}">
                  <a16:creationId xmlns:a16="http://schemas.microsoft.com/office/drawing/2014/main" id="{979D1222-DE7C-407C-973A-AD7172455EEA}"/>
                </a:ext>
              </a:extLst>
            </p:cNvPr>
            <p:cNvSpPr txBox="1"/>
            <p:nvPr/>
          </p:nvSpPr>
          <p:spPr>
            <a:xfrm>
              <a:off x="4644729" y="5220964"/>
              <a:ext cx="338554" cy="461665"/>
            </a:xfrm>
            <a:prstGeom prst="rect">
              <a:avLst/>
            </a:prstGeom>
            <a:noFill/>
          </p:spPr>
          <p:txBody>
            <a:bodyPr wrap="none" rtlCol="0">
              <a:spAutoFit/>
            </a:bodyPr>
            <a:lstStyle/>
            <a:p>
              <a:r>
                <a:rPr lang="en-US" altLang="zh-TW" sz="2400" dirty="0">
                  <a:solidFill>
                    <a:schemeClr val="bg1"/>
                  </a:solidFill>
                </a:rPr>
                <a:t>1</a:t>
              </a:r>
              <a:endParaRPr lang="zh-TW" altLang="en-US" sz="2400" dirty="0">
                <a:solidFill>
                  <a:schemeClr val="bg1"/>
                </a:solidFill>
              </a:endParaRPr>
            </a:p>
          </p:txBody>
        </p:sp>
      </p:grpSp>
      <p:grpSp>
        <p:nvGrpSpPr>
          <p:cNvPr id="14" name="群組 13">
            <a:extLst>
              <a:ext uri="{FF2B5EF4-FFF2-40B4-BE49-F238E27FC236}">
                <a16:creationId xmlns:a16="http://schemas.microsoft.com/office/drawing/2014/main" id="{6018C623-AD34-4A89-AEDB-7E5DEC9709EE}"/>
              </a:ext>
            </a:extLst>
          </p:cNvPr>
          <p:cNvGrpSpPr/>
          <p:nvPr/>
        </p:nvGrpSpPr>
        <p:grpSpPr>
          <a:xfrm>
            <a:off x="9887820" y="5385586"/>
            <a:ext cx="722644" cy="722644"/>
            <a:chOff x="6497445" y="5748630"/>
            <a:chExt cx="722644" cy="722644"/>
          </a:xfrm>
        </p:grpSpPr>
        <p:pic>
          <p:nvPicPr>
            <p:cNvPr id="15" name="圖形 14" descr="手背向前食指朝右指索引">
              <a:extLst>
                <a:ext uri="{FF2B5EF4-FFF2-40B4-BE49-F238E27FC236}">
                  <a16:creationId xmlns:a16="http://schemas.microsoft.com/office/drawing/2014/main" id="{48D23BDE-C687-47E1-9A58-49D8CF65F7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497445" y="5748630"/>
              <a:ext cx="722644" cy="722644"/>
            </a:xfrm>
            <a:prstGeom prst="rect">
              <a:avLst/>
            </a:prstGeom>
          </p:spPr>
        </p:pic>
        <p:sp>
          <p:nvSpPr>
            <p:cNvPr id="16" name="文字方塊 15">
              <a:extLst>
                <a:ext uri="{FF2B5EF4-FFF2-40B4-BE49-F238E27FC236}">
                  <a16:creationId xmlns:a16="http://schemas.microsoft.com/office/drawing/2014/main" id="{3C115015-392B-4DBB-A570-A12BABB2E16D}"/>
                </a:ext>
              </a:extLst>
            </p:cNvPr>
            <p:cNvSpPr txBox="1"/>
            <p:nvPr/>
          </p:nvSpPr>
          <p:spPr>
            <a:xfrm>
              <a:off x="6792045" y="5910159"/>
              <a:ext cx="338554" cy="461665"/>
            </a:xfrm>
            <a:prstGeom prst="rect">
              <a:avLst/>
            </a:prstGeom>
            <a:noFill/>
          </p:spPr>
          <p:txBody>
            <a:bodyPr wrap="none" rtlCol="0">
              <a:spAutoFit/>
            </a:bodyPr>
            <a:lstStyle/>
            <a:p>
              <a:r>
                <a:rPr lang="en-US" altLang="zh-TW" sz="2400" dirty="0">
                  <a:solidFill>
                    <a:schemeClr val="bg1"/>
                  </a:solidFill>
                </a:rPr>
                <a:t>2</a:t>
              </a:r>
              <a:endParaRPr lang="zh-TW" altLang="en-US" sz="2400" dirty="0">
                <a:solidFill>
                  <a:schemeClr val="bg1"/>
                </a:solidFill>
              </a:endParaRPr>
            </a:p>
          </p:txBody>
        </p:sp>
      </p:grpSp>
    </p:spTree>
    <p:extLst>
      <p:ext uri="{BB962C8B-B14F-4D97-AF65-F5344CB8AC3E}">
        <p14:creationId xmlns:p14="http://schemas.microsoft.com/office/powerpoint/2010/main" val="41229500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內容版面配置區 11">
            <a:extLst>
              <a:ext uri="{FF2B5EF4-FFF2-40B4-BE49-F238E27FC236}">
                <a16:creationId xmlns:a16="http://schemas.microsoft.com/office/drawing/2014/main" id="{6FB8BCE3-4EF2-4E28-B22C-D17A575D6299}"/>
              </a:ext>
            </a:extLst>
          </p:cNvPr>
          <p:cNvPicPr>
            <a:picLocks noGrp="1" noChangeAspect="1"/>
          </p:cNvPicPr>
          <p:nvPr>
            <p:ph idx="1"/>
          </p:nvPr>
        </p:nvPicPr>
        <p:blipFill>
          <a:blip r:embed="rId2"/>
          <a:stretch>
            <a:fillRect/>
          </a:stretch>
        </p:blipFill>
        <p:spPr>
          <a:xfrm>
            <a:off x="2181772" y="1551660"/>
            <a:ext cx="7828455" cy="4808340"/>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27 –</a:t>
            </a:r>
            <a:r>
              <a:rPr lang="zh-TW" altLang="en-US" dirty="0"/>
              <a:t> 確認</a:t>
            </a:r>
            <a:r>
              <a:rPr lang="en-US" altLang="zh-TW" dirty="0"/>
              <a:t>Certificates</a:t>
            </a:r>
            <a:r>
              <a:rPr lang="zh-TW" altLang="en-US" dirty="0"/>
              <a:t>已存在</a:t>
            </a:r>
          </a:p>
        </p:txBody>
      </p:sp>
      <p:sp>
        <p:nvSpPr>
          <p:cNvPr id="18" name="矩形 17">
            <a:extLst>
              <a:ext uri="{FF2B5EF4-FFF2-40B4-BE49-F238E27FC236}">
                <a16:creationId xmlns:a16="http://schemas.microsoft.com/office/drawing/2014/main" id="{20D3566D-128B-46E9-8451-19E0EF64FE92}"/>
              </a:ext>
            </a:extLst>
          </p:cNvPr>
          <p:cNvSpPr/>
          <p:nvPr/>
        </p:nvSpPr>
        <p:spPr>
          <a:xfrm>
            <a:off x="4516191" y="4570096"/>
            <a:ext cx="4921853" cy="3429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19" name="圖形 18" descr="手背向前食指朝右指索引">
            <a:extLst>
              <a:ext uri="{FF2B5EF4-FFF2-40B4-BE49-F238E27FC236}">
                <a16:creationId xmlns:a16="http://schemas.microsoft.com/office/drawing/2014/main" id="{2973A886-0AD9-495F-8188-39F426543B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484012" y="4401642"/>
            <a:ext cx="722644" cy="722644"/>
          </a:xfrm>
          <a:prstGeom prst="rect">
            <a:avLst/>
          </a:prstGeom>
        </p:spPr>
      </p:pic>
      <p:sp>
        <p:nvSpPr>
          <p:cNvPr id="9" name="文字方塊 8">
            <a:extLst>
              <a:ext uri="{FF2B5EF4-FFF2-40B4-BE49-F238E27FC236}">
                <a16:creationId xmlns:a16="http://schemas.microsoft.com/office/drawing/2014/main" id="{05C62AB1-58D2-48D2-9D9D-651EAFAE489C}"/>
              </a:ext>
            </a:extLst>
          </p:cNvPr>
          <p:cNvSpPr txBox="1"/>
          <p:nvPr/>
        </p:nvSpPr>
        <p:spPr>
          <a:xfrm>
            <a:off x="9187106" y="4999409"/>
            <a:ext cx="1835835" cy="646331"/>
          </a:xfrm>
          <a:prstGeom prst="rect">
            <a:avLst/>
          </a:prstGeom>
          <a:noFill/>
        </p:spPr>
        <p:txBody>
          <a:bodyPr wrap="square" rtlCol="0">
            <a:spAutoFit/>
          </a:bodyPr>
          <a:lstStyle/>
          <a:p>
            <a:r>
              <a:rPr lang="zh-TW" altLang="en-US" dirty="0">
                <a:solidFill>
                  <a:srgbClr val="FF0000"/>
                </a:solidFill>
              </a:rPr>
              <a:t>確認存在後，</a:t>
            </a:r>
            <a:endParaRPr lang="en-US" altLang="zh-TW" dirty="0">
              <a:solidFill>
                <a:srgbClr val="FF0000"/>
              </a:solidFill>
            </a:endParaRPr>
          </a:p>
          <a:p>
            <a:r>
              <a:rPr lang="zh-TW" altLang="en-US" dirty="0">
                <a:solidFill>
                  <a:srgbClr val="FF0000"/>
                </a:solidFill>
              </a:rPr>
              <a:t>請點擊進入。</a:t>
            </a:r>
          </a:p>
        </p:txBody>
      </p:sp>
    </p:spTree>
    <p:extLst>
      <p:ext uri="{BB962C8B-B14F-4D97-AF65-F5344CB8AC3E}">
        <p14:creationId xmlns:p14="http://schemas.microsoft.com/office/powerpoint/2010/main" val="27987993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875E49A2-084B-4B56-8116-D32E1E41CA22}"/>
              </a:ext>
            </a:extLst>
          </p:cNvPr>
          <p:cNvPicPr>
            <a:picLocks noGrp="1" noChangeAspect="1"/>
          </p:cNvPicPr>
          <p:nvPr>
            <p:ph idx="1"/>
          </p:nvPr>
        </p:nvPicPr>
        <p:blipFill>
          <a:blip r:embed="rId2"/>
          <a:stretch>
            <a:fillRect/>
          </a:stretch>
        </p:blipFill>
        <p:spPr>
          <a:xfrm>
            <a:off x="2162175" y="1944432"/>
            <a:ext cx="7867650" cy="3743325"/>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28 – </a:t>
            </a:r>
            <a:r>
              <a:rPr lang="zh-TW" altLang="en-US" dirty="0"/>
              <a:t>確認</a:t>
            </a:r>
            <a:r>
              <a:rPr lang="en-US" altLang="zh-TW" dirty="0"/>
              <a:t>Policy</a:t>
            </a:r>
            <a:r>
              <a:rPr lang="zh-TW" altLang="en-US" dirty="0"/>
              <a:t>對應</a:t>
            </a:r>
          </a:p>
        </p:txBody>
      </p:sp>
      <p:sp>
        <p:nvSpPr>
          <p:cNvPr id="10" name="矩形 9">
            <a:extLst>
              <a:ext uri="{FF2B5EF4-FFF2-40B4-BE49-F238E27FC236}">
                <a16:creationId xmlns:a16="http://schemas.microsoft.com/office/drawing/2014/main" id="{727D1945-CF0C-47A7-904D-70C310901D59}"/>
              </a:ext>
            </a:extLst>
          </p:cNvPr>
          <p:cNvSpPr/>
          <p:nvPr/>
        </p:nvSpPr>
        <p:spPr>
          <a:xfrm>
            <a:off x="2342386" y="4146128"/>
            <a:ext cx="647701" cy="3464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18" name="矩形 17">
            <a:extLst>
              <a:ext uri="{FF2B5EF4-FFF2-40B4-BE49-F238E27FC236}">
                <a16:creationId xmlns:a16="http://schemas.microsoft.com/office/drawing/2014/main" id="{20D3566D-128B-46E9-8451-19E0EF64FE92}"/>
              </a:ext>
            </a:extLst>
          </p:cNvPr>
          <p:cNvSpPr/>
          <p:nvPr/>
        </p:nvSpPr>
        <p:spPr>
          <a:xfrm>
            <a:off x="3990886" y="4322041"/>
            <a:ext cx="2422913" cy="8770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17" name="文字方塊 16">
            <a:extLst>
              <a:ext uri="{FF2B5EF4-FFF2-40B4-BE49-F238E27FC236}">
                <a16:creationId xmlns:a16="http://schemas.microsoft.com/office/drawing/2014/main" id="{C52E1EF7-5AED-496E-810C-CC69C7ED2AB0}"/>
              </a:ext>
            </a:extLst>
          </p:cNvPr>
          <p:cNvSpPr txBox="1"/>
          <p:nvPr/>
        </p:nvSpPr>
        <p:spPr>
          <a:xfrm>
            <a:off x="7213901" y="4575921"/>
            <a:ext cx="1835835" cy="369332"/>
          </a:xfrm>
          <a:prstGeom prst="rect">
            <a:avLst/>
          </a:prstGeom>
          <a:noFill/>
        </p:spPr>
        <p:txBody>
          <a:bodyPr wrap="square" rtlCol="0">
            <a:spAutoFit/>
          </a:bodyPr>
          <a:lstStyle/>
          <a:p>
            <a:r>
              <a:rPr lang="zh-TW" altLang="en-US" dirty="0">
                <a:solidFill>
                  <a:srgbClr val="FF0000"/>
                </a:solidFill>
              </a:rPr>
              <a:t>確認對應正確</a:t>
            </a:r>
          </a:p>
        </p:txBody>
      </p:sp>
      <p:cxnSp>
        <p:nvCxnSpPr>
          <p:cNvPr id="19" name="接點: 肘形 18">
            <a:extLst>
              <a:ext uri="{FF2B5EF4-FFF2-40B4-BE49-F238E27FC236}">
                <a16:creationId xmlns:a16="http://schemas.microsoft.com/office/drawing/2014/main" id="{ACCDC9FE-6C04-4D9B-92B9-DC4A5EDA24EA}"/>
              </a:ext>
            </a:extLst>
          </p:cNvPr>
          <p:cNvCxnSpPr>
            <a:cxnSpLocks/>
            <a:stCxn id="18" idx="3"/>
            <a:endCxn id="17" idx="1"/>
          </p:cNvCxnSpPr>
          <p:nvPr/>
        </p:nvCxnSpPr>
        <p:spPr>
          <a:xfrm flipV="1">
            <a:off x="6413799" y="4760587"/>
            <a:ext cx="800102" cy="1"/>
          </a:xfrm>
          <a:prstGeom prst="bentConnector3">
            <a:avLst>
              <a:gd name="adj1" fmla="val 50000"/>
            </a:avLst>
          </a:prstGeom>
          <a:ln w="57150" cap="flat" cmpd="sng" algn="ctr">
            <a:solidFill>
              <a:srgbClr val="FF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0" name="圖形 19" descr="手背向前食指朝右指索引">
            <a:extLst>
              <a:ext uri="{FF2B5EF4-FFF2-40B4-BE49-F238E27FC236}">
                <a16:creationId xmlns:a16="http://schemas.microsoft.com/office/drawing/2014/main" id="{7D0089DD-1049-4FA4-9D17-16AD75EC6E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036387" y="4025746"/>
            <a:ext cx="722644" cy="722644"/>
          </a:xfrm>
          <a:prstGeom prst="rect">
            <a:avLst/>
          </a:prstGeom>
        </p:spPr>
      </p:pic>
    </p:spTree>
    <p:extLst>
      <p:ext uri="{BB962C8B-B14F-4D97-AF65-F5344CB8AC3E}">
        <p14:creationId xmlns:p14="http://schemas.microsoft.com/office/powerpoint/2010/main" val="2261325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15A77A5-D49F-9F40-ACB0-A8F6B22A5336}"/>
              </a:ext>
            </a:extLst>
          </p:cNvPr>
          <p:cNvSpPr>
            <a:spLocks noGrp="1"/>
          </p:cNvSpPr>
          <p:nvPr>
            <p:ph type="title"/>
          </p:nvPr>
        </p:nvSpPr>
        <p:spPr/>
        <p:txBody>
          <a:bodyPr/>
          <a:lstStyle/>
          <a:p>
            <a:r>
              <a:rPr lang="en-US" altLang="zh-TW" dirty="0"/>
              <a:t>AWS</a:t>
            </a:r>
            <a:r>
              <a:rPr lang="zh-TW" altLang="en-US" dirty="0"/>
              <a:t>常用功能</a:t>
            </a:r>
          </a:p>
        </p:txBody>
      </p:sp>
      <p:sp>
        <p:nvSpPr>
          <p:cNvPr id="6" name="內容版面配置區 5">
            <a:extLst>
              <a:ext uri="{FF2B5EF4-FFF2-40B4-BE49-F238E27FC236}">
                <a16:creationId xmlns:a16="http://schemas.microsoft.com/office/drawing/2014/main" id="{DCB0E3BD-2840-E645-8DEF-82A560F2A6EB}"/>
              </a:ext>
            </a:extLst>
          </p:cNvPr>
          <p:cNvSpPr>
            <a:spLocks noGrp="1"/>
          </p:cNvSpPr>
          <p:nvPr>
            <p:ph sz="half" idx="1"/>
          </p:nvPr>
        </p:nvSpPr>
        <p:spPr/>
        <p:txBody>
          <a:bodyPr>
            <a:normAutofit fontScale="85000" lnSpcReduction="20000"/>
          </a:bodyPr>
          <a:lstStyle/>
          <a:p>
            <a:pPr>
              <a:lnSpc>
                <a:spcPct val="150000"/>
              </a:lnSpc>
            </a:pPr>
            <a:r>
              <a:rPr lang="en" altLang="zh-TW" dirty="0"/>
              <a:t>EC2</a:t>
            </a:r>
          </a:p>
          <a:p>
            <a:pPr>
              <a:lnSpc>
                <a:spcPct val="150000"/>
              </a:lnSpc>
            </a:pPr>
            <a:r>
              <a:rPr lang="en" altLang="zh-TW" dirty="0"/>
              <a:t>VPC</a:t>
            </a:r>
          </a:p>
          <a:p>
            <a:pPr>
              <a:lnSpc>
                <a:spcPct val="150000"/>
              </a:lnSpc>
            </a:pPr>
            <a:r>
              <a:rPr lang="en" altLang="zh-TW" dirty="0"/>
              <a:t>S3</a:t>
            </a:r>
            <a:endParaRPr lang="en-US" altLang="zh-TW" dirty="0"/>
          </a:p>
          <a:p>
            <a:pPr>
              <a:lnSpc>
                <a:spcPct val="150000"/>
              </a:lnSpc>
            </a:pPr>
            <a:r>
              <a:rPr lang="en" altLang="zh-TW" dirty="0"/>
              <a:t>RDS</a:t>
            </a:r>
            <a:endParaRPr lang="en-US" altLang="zh-TW" dirty="0"/>
          </a:p>
          <a:p>
            <a:pPr>
              <a:lnSpc>
                <a:spcPct val="150000"/>
              </a:lnSpc>
            </a:pPr>
            <a:r>
              <a:rPr lang="en" altLang="zh-TW" dirty="0"/>
              <a:t>SES</a:t>
            </a:r>
            <a:endParaRPr lang="en-US" altLang="zh-TW" dirty="0"/>
          </a:p>
          <a:p>
            <a:pPr>
              <a:lnSpc>
                <a:spcPct val="150000"/>
              </a:lnSpc>
            </a:pPr>
            <a:r>
              <a:rPr lang="en" altLang="zh-TW" dirty="0"/>
              <a:t>SNS</a:t>
            </a:r>
          </a:p>
          <a:p>
            <a:pPr>
              <a:lnSpc>
                <a:spcPct val="150000"/>
              </a:lnSpc>
            </a:pPr>
            <a:r>
              <a:rPr lang="en" altLang="zh-TW" dirty="0"/>
              <a:t>CloudFront</a:t>
            </a:r>
            <a:endParaRPr lang="en-US" altLang="zh-TW" dirty="0"/>
          </a:p>
        </p:txBody>
      </p:sp>
      <p:sp>
        <p:nvSpPr>
          <p:cNvPr id="8" name="內容版面配置區 7">
            <a:extLst>
              <a:ext uri="{FF2B5EF4-FFF2-40B4-BE49-F238E27FC236}">
                <a16:creationId xmlns:a16="http://schemas.microsoft.com/office/drawing/2014/main" id="{32A8A34B-162F-4D40-9CC3-696A30039C77}"/>
              </a:ext>
            </a:extLst>
          </p:cNvPr>
          <p:cNvSpPr>
            <a:spLocks noGrp="1"/>
          </p:cNvSpPr>
          <p:nvPr>
            <p:ph sz="half" idx="2"/>
          </p:nvPr>
        </p:nvSpPr>
        <p:spPr/>
        <p:txBody>
          <a:bodyPr>
            <a:normAutofit fontScale="85000" lnSpcReduction="20000"/>
          </a:bodyPr>
          <a:lstStyle/>
          <a:p>
            <a:pPr>
              <a:lnSpc>
                <a:spcPct val="170000"/>
              </a:lnSpc>
            </a:pPr>
            <a:r>
              <a:rPr lang="en" altLang="zh-TW" dirty="0"/>
              <a:t>IAM</a:t>
            </a:r>
            <a:endParaRPr lang="en-US" altLang="zh-TW" dirty="0"/>
          </a:p>
          <a:p>
            <a:pPr>
              <a:lnSpc>
                <a:spcPct val="170000"/>
              </a:lnSpc>
            </a:pPr>
            <a:r>
              <a:rPr lang="en" altLang="zh-TW" dirty="0"/>
              <a:t>Elastic Load Balancer /</a:t>
            </a:r>
            <a:r>
              <a:rPr lang="zh-TW" altLang="en-US" dirty="0"/>
              <a:t> </a:t>
            </a:r>
            <a:r>
              <a:rPr lang="en" altLang="zh-TW" dirty="0"/>
              <a:t>Auto Scaling</a:t>
            </a:r>
            <a:endParaRPr lang="en-US" altLang="zh-TW" dirty="0"/>
          </a:p>
          <a:p>
            <a:pPr>
              <a:lnSpc>
                <a:spcPct val="170000"/>
              </a:lnSpc>
            </a:pPr>
            <a:r>
              <a:rPr lang="en" altLang="zh-TW" dirty="0"/>
              <a:t>ElasticCache</a:t>
            </a:r>
            <a:endParaRPr lang="en-US" altLang="zh-TW" dirty="0"/>
          </a:p>
          <a:p>
            <a:pPr>
              <a:lnSpc>
                <a:spcPct val="170000"/>
              </a:lnSpc>
            </a:pPr>
            <a:r>
              <a:rPr lang="en" altLang="zh-TW" dirty="0"/>
              <a:t>Certificate Manager</a:t>
            </a:r>
          </a:p>
          <a:p>
            <a:pPr>
              <a:lnSpc>
                <a:spcPct val="170000"/>
              </a:lnSpc>
            </a:pPr>
            <a:r>
              <a:rPr lang="zh-TW" altLang="en-US" dirty="0">
                <a:hlinkClick r:id="rId2"/>
              </a:rPr>
              <a:t>相關免費方案</a:t>
            </a:r>
            <a:endParaRPr kumimoji="1" lang="zh-TW" altLang="en-US" dirty="0"/>
          </a:p>
        </p:txBody>
      </p:sp>
    </p:spTree>
    <p:extLst>
      <p:ext uri="{BB962C8B-B14F-4D97-AF65-F5344CB8AC3E}">
        <p14:creationId xmlns:p14="http://schemas.microsoft.com/office/powerpoint/2010/main" val="38135112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364A06E1-73A4-4D46-AD2F-053D059355C7}"/>
              </a:ext>
            </a:extLst>
          </p:cNvPr>
          <p:cNvPicPr>
            <a:picLocks noGrp="1" noChangeAspect="1"/>
          </p:cNvPicPr>
          <p:nvPr>
            <p:ph idx="1"/>
          </p:nvPr>
        </p:nvPicPr>
        <p:blipFill>
          <a:blip r:embed="rId2"/>
          <a:stretch>
            <a:fillRect/>
          </a:stretch>
        </p:blipFill>
        <p:spPr>
          <a:xfrm>
            <a:off x="1504950" y="1766894"/>
            <a:ext cx="9182100" cy="4191000"/>
          </a:xfrm>
          <a:prstGeom prst="rect">
            <a:avLst/>
          </a:prstGeom>
        </p:spPr>
      </p:pic>
      <p:sp>
        <p:nvSpPr>
          <p:cNvPr id="2" name="標題 1">
            <a:extLst>
              <a:ext uri="{FF2B5EF4-FFF2-40B4-BE49-F238E27FC236}">
                <a16:creationId xmlns:a16="http://schemas.microsoft.com/office/drawing/2014/main" id="{65F5D16E-69E5-4F2D-A144-74C178D0BB12}"/>
              </a:ext>
            </a:extLst>
          </p:cNvPr>
          <p:cNvSpPr>
            <a:spLocks noGrp="1"/>
          </p:cNvSpPr>
          <p:nvPr>
            <p:ph type="title"/>
          </p:nvPr>
        </p:nvSpPr>
        <p:spPr>
          <a:xfrm>
            <a:off x="838200" y="365125"/>
            <a:ext cx="10515600" cy="1325563"/>
          </a:xfrm>
        </p:spPr>
        <p:txBody>
          <a:bodyPr/>
          <a:lstStyle/>
          <a:p>
            <a:r>
              <a:rPr lang="en-US" altLang="zh-TW" dirty="0"/>
              <a:t>Step 29 –</a:t>
            </a:r>
            <a:r>
              <a:rPr lang="zh-TW" altLang="en-US" dirty="0"/>
              <a:t> 選擇</a:t>
            </a:r>
            <a:r>
              <a:rPr lang="en-US" altLang="zh-TW" dirty="0"/>
              <a:t>Things</a:t>
            </a:r>
            <a:r>
              <a:rPr lang="zh-TW" altLang="en-US" dirty="0"/>
              <a:t>對應 </a:t>
            </a:r>
            <a:r>
              <a:rPr lang="en-US" altLang="zh-TW" dirty="0"/>
              <a:t>(1/2)</a:t>
            </a:r>
            <a:endParaRPr lang="zh-TW" altLang="en-US" dirty="0"/>
          </a:p>
        </p:txBody>
      </p:sp>
      <p:sp>
        <p:nvSpPr>
          <p:cNvPr id="8" name="矩形 7">
            <a:extLst>
              <a:ext uri="{FF2B5EF4-FFF2-40B4-BE49-F238E27FC236}">
                <a16:creationId xmlns:a16="http://schemas.microsoft.com/office/drawing/2014/main" id="{A5A3E7CE-2106-421C-8CE6-C6E3B3039F6E}"/>
              </a:ext>
            </a:extLst>
          </p:cNvPr>
          <p:cNvSpPr/>
          <p:nvPr/>
        </p:nvSpPr>
        <p:spPr>
          <a:xfrm>
            <a:off x="8825729" y="5084040"/>
            <a:ext cx="837042" cy="2415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12" name="圖形 11" descr="手背向前食指朝右指索引">
            <a:extLst>
              <a:ext uri="{FF2B5EF4-FFF2-40B4-BE49-F238E27FC236}">
                <a16:creationId xmlns:a16="http://schemas.microsoft.com/office/drawing/2014/main" id="{E77D5FEE-742D-44B3-91B4-2AEDCE77D0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709071" y="4906975"/>
            <a:ext cx="722644" cy="722644"/>
          </a:xfrm>
          <a:prstGeom prst="rect">
            <a:avLst/>
          </a:prstGeom>
        </p:spPr>
      </p:pic>
    </p:spTree>
    <p:extLst>
      <p:ext uri="{BB962C8B-B14F-4D97-AF65-F5344CB8AC3E}">
        <p14:creationId xmlns:p14="http://schemas.microsoft.com/office/powerpoint/2010/main" val="5677465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48A85501-7318-40D6-A410-983B4BA53C40}"/>
              </a:ext>
            </a:extLst>
          </p:cNvPr>
          <p:cNvPicPr>
            <a:picLocks noGrp="1" noChangeAspect="1"/>
          </p:cNvPicPr>
          <p:nvPr>
            <p:ph idx="1"/>
          </p:nvPr>
        </p:nvPicPr>
        <p:blipFill>
          <a:blip r:embed="rId2"/>
          <a:stretch>
            <a:fillRect/>
          </a:stretch>
        </p:blipFill>
        <p:spPr>
          <a:xfrm>
            <a:off x="2553143" y="1805324"/>
            <a:ext cx="7085714" cy="4276190"/>
          </a:xfrm>
          <a:prstGeom prst="rect">
            <a:avLst/>
          </a:prstGeom>
        </p:spPr>
      </p:pic>
      <p:sp>
        <p:nvSpPr>
          <p:cNvPr id="2" name="標題 1">
            <a:extLst>
              <a:ext uri="{FF2B5EF4-FFF2-40B4-BE49-F238E27FC236}">
                <a16:creationId xmlns:a16="http://schemas.microsoft.com/office/drawing/2014/main" id="{8C04B390-D4A3-44F5-A98D-5D148A457B7C}"/>
              </a:ext>
            </a:extLst>
          </p:cNvPr>
          <p:cNvSpPr>
            <a:spLocks noGrp="1"/>
          </p:cNvSpPr>
          <p:nvPr>
            <p:ph type="title"/>
          </p:nvPr>
        </p:nvSpPr>
        <p:spPr/>
        <p:txBody>
          <a:bodyPr/>
          <a:lstStyle/>
          <a:p>
            <a:r>
              <a:rPr lang="en-US" altLang="zh-TW" dirty="0"/>
              <a:t>Step 30 –</a:t>
            </a:r>
            <a:r>
              <a:rPr lang="zh-TW" altLang="en-US" dirty="0"/>
              <a:t> 選擇</a:t>
            </a:r>
            <a:r>
              <a:rPr lang="en-US" altLang="zh-TW" dirty="0"/>
              <a:t>Things</a:t>
            </a:r>
            <a:r>
              <a:rPr lang="zh-TW" altLang="en-US" dirty="0"/>
              <a:t>對應 </a:t>
            </a:r>
            <a:r>
              <a:rPr lang="en-US" altLang="zh-TW" dirty="0"/>
              <a:t>(2/2)</a:t>
            </a:r>
            <a:endParaRPr lang="zh-TW" altLang="en-US" dirty="0"/>
          </a:p>
        </p:txBody>
      </p:sp>
      <p:sp>
        <p:nvSpPr>
          <p:cNvPr id="8" name="矩形 7">
            <a:extLst>
              <a:ext uri="{FF2B5EF4-FFF2-40B4-BE49-F238E27FC236}">
                <a16:creationId xmlns:a16="http://schemas.microsoft.com/office/drawing/2014/main" id="{E4197064-4E03-4C07-9FCF-8D6CA0E57BBF}"/>
              </a:ext>
            </a:extLst>
          </p:cNvPr>
          <p:cNvSpPr/>
          <p:nvPr/>
        </p:nvSpPr>
        <p:spPr>
          <a:xfrm>
            <a:off x="2904636" y="4612547"/>
            <a:ext cx="1334659" cy="3288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9" name="矩形 8">
            <a:extLst>
              <a:ext uri="{FF2B5EF4-FFF2-40B4-BE49-F238E27FC236}">
                <a16:creationId xmlns:a16="http://schemas.microsoft.com/office/drawing/2014/main" id="{04B47DD2-5BFB-48F2-A008-87C840062316}"/>
              </a:ext>
            </a:extLst>
          </p:cNvPr>
          <p:cNvSpPr/>
          <p:nvPr/>
        </p:nvSpPr>
        <p:spPr>
          <a:xfrm>
            <a:off x="8639530" y="5419979"/>
            <a:ext cx="790575" cy="4785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10" name="群組 9">
            <a:extLst>
              <a:ext uri="{FF2B5EF4-FFF2-40B4-BE49-F238E27FC236}">
                <a16:creationId xmlns:a16="http://schemas.microsoft.com/office/drawing/2014/main" id="{3DA05BE1-D59C-41A7-BCD5-111D79FA750B}"/>
              </a:ext>
            </a:extLst>
          </p:cNvPr>
          <p:cNvGrpSpPr/>
          <p:nvPr/>
        </p:nvGrpSpPr>
        <p:grpSpPr>
          <a:xfrm flipH="1">
            <a:off x="4305174" y="4489510"/>
            <a:ext cx="722644" cy="722644"/>
            <a:chOff x="4536098" y="5059673"/>
            <a:chExt cx="722644" cy="722644"/>
          </a:xfrm>
        </p:grpSpPr>
        <p:pic>
          <p:nvPicPr>
            <p:cNvPr id="11" name="圖形 10" descr="手背向前食指朝右指索引">
              <a:extLst>
                <a:ext uri="{FF2B5EF4-FFF2-40B4-BE49-F238E27FC236}">
                  <a16:creationId xmlns:a16="http://schemas.microsoft.com/office/drawing/2014/main" id="{4A525343-9388-456F-9701-8367D3AD0E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098" y="5059673"/>
              <a:ext cx="722644" cy="722644"/>
            </a:xfrm>
            <a:prstGeom prst="rect">
              <a:avLst/>
            </a:prstGeom>
          </p:spPr>
        </p:pic>
        <p:sp>
          <p:nvSpPr>
            <p:cNvPr id="12" name="文字方塊 11">
              <a:extLst>
                <a:ext uri="{FF2B5EF4-FFF2-40B4-BE49-F238E27FC236}">
                  <a16:creationId xmlns:a16="http://schemas.microsoft.com/office/drawing/2014/main" id="{B0339786-CA43-49AD-9A1A-AB477E8B715F}"/>
                </a:ext>
              </a:extLst>
            </p:cNvPr>
            <p:cNvSpPr txBox="1"/>
            <p:nvPr/>
          </p:nvSpPr>
          <p:spPr>
            <a:xfrm>
              <a:off x="4644729" y="5220964"/>
              <a:ext cx="338554" cy="461665"/>
            </a:xfrm>
            <a:prstGeom prst="rect">
              <a:avLst/>
            </a:prstGeom>
            <a:noFill/>
          </p:spPr>
          <p:txBody>
            <a:bodyPr wrap="none" rtlCol="0">
              <a:spAutoFit/>
            </a:bodyPr>
            <a:lstStyle/>
            <a:p>
              <a:r>
                <a:rPr lang="en-US" altLang="zh-TW" sz="2400" dirty="0">
                  <a:solidFill>
                    <a:schemeClr val="bg1"/>
                  </a:solidFill>
                </a:rPr>
                <a:t>1</a:t>
              </a:r>
              <a:endParaRPr lang="zh-TW" altLang="en-US" sz="2400" dirty="0">
                <a:solidFill>
                  <a:schemeClr val="bg1"/>
                </a:solidFill>
              </a:endParaRPr>
            </a:p>
          </p:txBody>
        </p:sp>
      </p:grpSp>
      <p:grpSp>
        <p:nvGrpSpPr>
          <p:cNvPr id="13" name="群組 12">
            <a:extLst>
              <a:ext uri="{FF2B5EF4-FFF2-40B4-BE49-F238E27FC236}">
                <a16:creationId xmlns:a16="http://schemas.microsoft.com/office/drawing/2014/main" id="{62AB46DE-846F-47B2-9609-F383BD0ACD2E}"/>
              </a:ext>
            </a:extLst>
          </p:cNvPr>
          <p:cNvGrpSpPr/>
          <p:nvPr/>
        </p:nvGrpSpPr>
        <p:grpSpPr>
          <a:xfrm>
            <a:off x="9499556" y="5358870"/>
            <a:ext cx="722644" cy="722644"/>
            <a:chOff x="6497445" y="5748630"/>
            <a:chExt cx="722644" cy="722644"/>
          </a:xfrm>
        </p:grpSpPr>
        <p:pic>
          <p:nvPicPr>
            <p:cNvPr id="14" name="圖形 13" descr="手背向前食指朝右指索引">
              <a:extLst>
                <a:ext uri="{FF2B5EF4-FFF2-40B4-BE49-F238E27FC236}">
                  <a16:creationId xmlns:a16="http://schemas.microsoft.com/office/drawing/2014/main" id="{7CCE098C-6B2D-4DB7-8723-2E3AE9198B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497445" y="5748630"/>
              <a:ext cx="722644" cy="722644"/>
            </a:xfrm>
            <a:prstGeom prst="rect">
              <a:avLst/>
            </a:prstGeom>
          </p:spPr>
        </p:pic>
        <p:sp>
          <p:nvSpPr>
            <p:cNvPr id="15" name="文字方塊 14">
              <a:extLst>
                <a:ext uri="{FF2B5EF4-FFF2-40B4-BE49-F238E27FC236}">
                  <a16:creationId xmlns:a16="http://schemas.microsoft.com/office/drawing/2014/main" id="{64B11A8F-E013-418C-B318-D5079454E945}"/>
                </a:ext>
              </a:extLst>
            </p:cNvPr>
            <p:cNvSpPr txBox="1"/>
            <p:nvPr/>
          </p:nvSpPr>
          <p:spPr>
            <a:xfrm>
              <a:off x="6792045" y="5910159"/>
              <a:ext cx="338554" cy="461665"/>
            </a:xfrm>
            <a:prstGeom prst="rect">
              <a:avLst/>
            </a:prstGeom>
            <a:noFill/>
          </p:spPr>
          <p:txBody>
            <a:bodyPr wrap="none" rtlCol="0">
              <a:spAutoFit/>
            </a:bodyPr>
            <a:lstStyle/>
            <a:p>
              <a:r>
                <a:rPr lang="en-US" altLang="zh-TW" sz="2400" dirty="0">
                  <a:solidFill>
                    <a:schemeClr val="bg1"/>
                  </a:solidFill>
                </a:rPr>
                <a:t>2</a:t>
              </a:r>
              <a:endParaRPr lang="zh-TW" altLang="en-US" sz="2400" dirty="0">
                <a:solidFill>
                  <a:schemeClr val="bg1"/>
                </a:solidFill>
              </a:endParaRPr>
            </a:p>
          </p:txBody>
        </p:sp>
      </p:grpSp>
    </p:spTree>
    <p:extLst>
      <p:ext uri="{BB962C8B-B14F-4D97-AF65-F5344CB8AC3E}">
        <p14:creationId xmlns:p14="http://schemas.microsoft.com/office/powerpoint/2010/main" val="11670818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a:extLst>
              <a:ext uri="{FF2B5EF4-FFF2-40B4-BE49-F238E27FC236}">
                <a16:creationId xmlns:a16="http://schemas.microsoft.com/office/drawing/2014/main" id="{6DCCD4B7-B499-40D9-8F7A-FFF52C35140C}"/>
              </a:ext>
            </a:extLst>
          </p:cNvPr>
          <p:cNvPicPr>
            <a:picLocks noGrp="1" noChangeAspect="1"/>
          </p:cNvPicPr>
          <p:nvPr>
            <p:ph idx="1"/>
          </p:nvPr>
        </p:nvPicPr>
        <p:blipFill>
          <a:blip r:embed="rId3"/>
          <a:stretch>
            <a:fillRect/>
          </a:stretch>
        </p:blipFill>
        <p:spPr>
          <a:xfrm>
            <a:off x="1381125" y="1763519"/>
            <a:ext cx="9429750" cy="4267200"/>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r>
              <a:rPr lang="en-US" altLang="zh-TW" dirty="0"/>
              <a:t>Step 31 –</a:t>
            </a:r>
            <a:r>
              <a:rPr lang="zh-TW" altLang="en-US" dirty="0"/>
              <a:t> 確認</a:t>
            </a:r>
            <a:r>
              <a:rPr lang="en-US" altLang="zh-TW" dirty="0"/>
              <a:t>Things</a:t>
            </a:r>
            <a:r>
              <a:rPr lang="zh-TW" altLang="en-US" dirty="0"/>
              <a:t>對應</a:t>
            </a:r>
          </a:p>
        </p:txBody>
      </p:sp>
      <p:sp>
        <p:nvSpPr>
          <p:cNvPr id="10" name="矩形 9">
            <a:extLst>
              <a:ext uri="{FF2B5EF4-FFF2-40B4-BE49-F238E27FC236}">
                <a16:creationId xmlns:a16="http://schemas.microsoft.com/office/drawing/2014/main" id="{727D1945-CF0C-47A7-904D-70C310901D59}"/>
              </a:ext>
            </a:extLst>
          </p:cNvPr>
          <p:cNvSpPr/>
          <p:nvPr/>
        </p:nvSpPr>
        <p:spPr>
          <a:xfrm>
            <a:off x="3949262" y="4874571"/>
            <a:ext cx="615500" cy="3464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grpSp>
        <p:nvGrpSpPr>
          <p:cNvPr id="11" name="群組 10">
            <a:extLst>
              <a:ext uri="{FF2B5EF4-FFF2-40B4-BE49-F238E27FC236}">
                <a16:creationId xmlns:a16="http://schemas.microsoft.com/office/drawing/2014/main" id="{32C5C488-60E5-4D38-A6D1-21682E50D6CD}"/>
              </a:ext>
            </a:extLst>
          </p:cNvPr>
          <p:cNvGrpSpPr/>
          <p:nvPr/>
        </p:nvGrpSpPr>
        <p:grpSpPr>
          <a:xfrm flipH="1">
            <a:off x="4634210" y="4740564"/>
            <a:ext cx="722644" cy="722644"/>
            <a:chOff x="4536098" y="5059673"/>
            <a:chExt cx="722644" cy="722644"/>
          </a:xfrm>
        </p:grpSpPr>
        <p:pic>
          <p:nvPicPr>
            <p:cNvPr id="12" name="圖形 11" descr="手背向前食指朝右指索引">
              <a:extLst>
                <a:ext uri="{FF2B5EF4-FFF2-40B4-BE49-F238E27FC236}">
                  <a16:creationId xmlns:a16="http://schemas.microsoft.com/office/drawing/2014/main" id="{DA68AF43-7E31-43DF-A11D-64C7184082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36098" y="5059673"/>
              <a:ext cx="722644" cy="722644"/>
            </a:xfrm>
            <a:prstGeom prst="rect">
              <a:avLst/>
            </a:prstGeom>
          </p:spPr>
        </p:pic>
        <p:sp>
          <p:nvSpPr>
            <p:cNvPr id="13" name="文字方塊 12">
              <a:extLst>
                <a:ext uri="{FF2B5EF4-FFF2-40B4-BE49-F238E27FC236}">
                  <a16:creationId xmlns:a16="http://schemas.microsoft.com/office/drawing/2014/main" id="{979D1222-DE7C-407C-973A-AD7172455EEA}"/>
                </a:ext>
              </a:extLst>
            </p:cNvPr>
            <p:cNvSpPr txBox="1"/>
            <p:nvPr/>
          </p:nvSpPr>
          <p:spPr>
            <a:xfrm>
              <a:off x="4644729" y="5220964"/>
              <a:ext cx="338554" cy="461665"/>
            </a:xfrm>
            <a:prstGeom prst="rect">
              <a:avLst/>
            </a:prstGeom>
            <a:noFill/>
          </p:spPr>
          <p:txBody>
            <a:bodyPr wrap="none" rtlCol="0">
              <a:spAutoFit/>
            </a:bodyPr>
            <a:lstStyle/>
            <a:p>
              <a:r>
                <a:rPr lang="en-US" altLang="zh-TW" sz="2400" dirty="0">
                  <a:solidFill>
                    <a:schemeClr val="bg1"/>
                  </a:solidFill>
                </a:rPr>
                <a:t>1</a:t>
              </a:r>
              <a:endParaRPr lang="zh-TW" altLang="en-US" sz="2400" dirty="0">
                <a:solidFill>
                  <a:schemeClr val="bg1"/>
                </a:solidFill>
              </a:endParaRPr>
            </a:p>
          </p:txBody>
        </p:sp>
      </p:grpSp>
      <p:sp>
        <p:nvSpPr>
          <p:cNvPr id="18" name="矩形 17">
            <a:extLst>
              <a:ext uri="{FF2B5EF4-FFF2-40B4-BE49-F238E27FC236}">
                <a16:creationId xmlns:a16="http://schemas.microsoft.com/office/drawing/2014/main" id="{20D3566D-128B-46E9-8451-19E0EF64FE92}"/>
              </a:ext>
            </a:extLst>
          </p:cNvPr>
          <p:cNvSpPr/>
          <p:nvPr/>
        </p:nvSpPr>
        <p:spPr>
          <a:xfrm>
            <a:off x="5426302" y="4728989"/>
            <a:ext cx="1923622" cy="7226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17" name="文字方塊 16">
            <a:extLst>
              <a:ext uri="{FF2B5EF4-FFF2-40B4-BE49-F238E27FC236}">
                <a16:creationId xmlns:a16="http://schemas.microsoft.com/office/drawing/2014/main" id="{C52E1EF7-5AED-496E-810C-CC69C7ED2AB0}"/>
              </a:ext>
            </a:extLst>
          </p:cNvPr>
          <p:cNvSpPr txBox="1"/>
          <p:nvPr/>
        </p:nvSpPr>
        <p:spPr>
          <a:xfrm>
            <a:off x="8290092" y="4895314"/>
            <a:ext cx="1835835" cy="369332"/>
          </a:xfrm>
          <a:prstGeom prst="rect">
            <a:avLst/>
          </a:prstGeom>
          <a:noFill/>
        </p:spPr>
        <p:txBody>
          <a:bodyPr wrap="square" rtlCol="0">
            <a:spAutoFit/>
          </a:bodyPr>
          <a:lstStyle/>
          <a:p>
            <a:r>
              <a:rPr lang="zh-TW" altLang="en-US" dirty="0">
                <a:solidFill>
                  <a:srgbClr val="FF0000"/>
                </a:solidFill>
              </a:rPr>
              <a:t>確認對應正確</a:t>
            </a:r>
          </a:p>
        </p:txBody>
      </p:sp>
      <p:cxnSp>
        <p:nvCxnSpPr>
          <p:cNvPr id="19" name="接點: 肘形 18">
            <a:extLst>
              <a:ext uri="{FF2B5EF4-FFF2-40B4-BE49-F238E27FC236}">
                <a16:creationId xmlns:a16="http://schemas.microsoft.com/office/drawing/2014/main" id="{ACCDC9FE-6C04-4D9B-92B9-DC4A5EDA24EA}"/>
              </a:ext>
            </a:extLst>
          </p:cNvPr>
          <p:cNvCxnSpPr>
            <a:cxnSpLocks/>
            <a:stCxn id="18" idx="3"/>
            <a:endCxn id="17" idx="1"/>
          </p:cNvCxnSpPr>
          <p:nvPr/>
        </p:nvCxnSpPr>
        <p:spPr>
          <a:xfrm flipV="1">
            <a:off x="7349924" y="5079980"/>
            <a:ext cx="940168" cy="10331"/>
          </a:xfrm>
          <a:prstGeom prst="straightConnector1">
            <a:avLst/>
          </a:prstGeom>
          <a:ln w="57150" cap="flat" cmpd="sng" algn="ctr">
            <a:solidFill>
              <a:srgbClr val="FF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01003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F8543A-3125-46E1-8920-718C0E2977BD}"/>
              </a:ext>
            </a:extLst>
          </p:cNvPr>
          <p:cNvSpPr>
            <a:spLocks noGrp="1"/>
          </p:cNvSpPr>
          <p:nvPr>
            <p:ph type="title"/>
          </p:nvPr>
        </p:nvSpPr>
        <p:spPr/>
        <p:txBody>
          <a:bodyPr/>
          <a:lstStyle/>
          <a:p>
            <a:pPr algn="just"/>
            <a:r>
              <a:rPr lang="en-US" altLang="zh-TW" dirty="0"/>
              <a:t>Step 32 – </a:t>
            </a:r>
            <a:r>
              <a:rPr lang="en-US" altLang="zh-TW" dirty="0" err="1"/>
              <a:t>LinkIt</a:t>
            </a:r>
            <a:r>
              <a:rPr lang="en-US" altLang="zh-TW" dirty="0"/>
              <a:t> 7688 Duo</a:t>
            </a:r>
            <a:r>
              <a:rPr lang="zh-TW" altLang="en-US" dirty="0"/>
              <a:t>接</a:t>
            </a:r>
            <a:r>
              <a:rPr lang="en-US" altLang="zh-TW" dirty="0"/>
              <a:t>DHT 22</a:t>
            </a:r>
            <a:endParaRPr lang="zh-TW" altLang="en-US" dirty="0"/>
          </a:p>
        </p:txBody>
      </p:sp>
      <p:pic>
        <p:nvPicPr>
          <p:cNvPr id="1026" name="Picture 2" descr="未提供說明。">
            <a:extLst>
              <a:ext uri="{FF2B5EF4-FFF2-40B4-BE49-F238E27FC236}">
                <a16:creationId xmlns:a16="http://schemas.microsoft.com/office/drawing/2014/main" id="{C99CD1C0-D065-3B4E-9EBC-B83E167AD08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821" t="8669" b="3771"/>
          <a:stretch/>
        </p:blipFill>
        <p:spPr bwMode="auto">
          <a:xfrm>
            <a:off x="4391891" y="1732163"/>
            <a:ext cx="3408218" cy="4363869"/>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55BD730A-3D9D-B54E-990C-FE2E04134998}"/>
              </a:ext>
            </a:extLst>
          </p:cNvPr>
          <p:cNvSpPr txBox="1"/>
          <p:nvPr/>
        </p:nvSpPr>
        <p:spPr>
          <a:xfrm>
            <a:off x="988540" y="2371929"/>
            <a:ext cx="3280253" cy="646331"/>
          </a:xfrm>
          <a:prstGeom prst="rect">
            <a:avLst/>
          </a:prstGeom>
          <a:noFill/>
        </p:spPr>
        <p:txBody>
          <a:bodyPr wrap="square" rtlCol="0">
            <a:spAutoFit/>
          </a:bodyPr>
          <a:lstStyle/>
          <a:p>
            <a:r>
              <a:rPr kumimoji="1" lang="zh-TW" altLang="en-US" dirty="0">
                <a:solidFill>
                  <a:srgbClr val="FF0000"/>
                </a:solidFill>
              </a:rPr>
              <a:t>記得接上</a:t>
            </a:r>
            <a:r>
              <a:rPr kumimoji="1" lang="en-US" altLang="zh-TW" dirty="0">
                <a:solidFill>
                  <a:srgbClr val="FF0000"/>
                </a:solidFill>
              </a:rPr>
              <a:t>Micro USB</a:t>
            </a:r>
            <a:r>
              <a:rPr kumimoji="1" lang="zh-TW" altLang="en-US" dirty="0">
                <a:solidFill>
                  <a:srgbClr val="FF0000"/>
                </a:solidFill>
              </a:rPr>
              <a:t>讓它開機，</a:t>
            </a:r>
            <a:br>
              <a:rPr kumimoji="1" lang="en-US" altLang="zh-TW" dirty="0">
                <a:solidFill>
                  <a:srgbClr val="FF0000"/>
                </a:solidFill>
              </a:rPr>
            </a:br>
            <a:r>
              <a:rPr kumimoji="1" lang="zh-TW" altLang="en-US" dirty="0">
                <a:solidFill>
                  <a:srgbClr val="FF0000"/>
                </a:solidFill>
              </a:rPr>
              <a:t>並確認有連到同一個網路底下。</a:t>
            </a:r>
          </a:p>
        </p:txBody>
      </p:sp>
      <p:cxnSp>
        <p:nvCxnSpPr>
          <p:cNvPr id="6" name="直線箭頭接點 5">
            <a:extLst>
              <a:ext uri="{FF2B5EF4-FFF2-40B4-BE49-F238E27FC236}">
                <a16:creationId xmlns:a16="http://schemas.microsoft.com/office/drawing/2014/main" id="{FBCB534E-E85B-3C44-8E9B-886A5A50E7E5}"/>
              </a:ext>
            </a:extLst>
          </p:cNvPr>
          <p:cNvCxnSpPr>
            <a:cxnSpLocks/>
            <a:stCxn id="4" idx="2"/>
          </p:cNvCxnSpPr>
          <p:nvPr/>
        </p:nvCxnSpPr>
        <p:spPr>
          <a:xfrm rot="16200000" flipH="1">
            <a:off x="2257825" y="3389102"/>
            <a:ext cx="2638128" cy="1896444"/>
          </a:xfrm>
          <a:prstGeom prst="bentConnector3">
            <a:avLst>
              <a:gd name="adj1" fmla="val 10021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3812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F8543A-3125-46E1-8920-718C0E2977BD}"/>
              </a:ext>
            </a:extLst>
          </p:cNvPr>
          <p:cNvSpPr>
            <a:spLocks noGrp="1"/>
          </p:cNvSpPr>
          <p:nvPr>
            <p:ph type="title"/>
          </p:nvPr>
        </p:nvSpPr>
        <p:spPr/>
        <p:txBody>
          <a:bodyPr/>
          <a:lstStyle/>
          <a:p>
            <a:pPr algn="just"/>
            <a:r>
              <a:rPr lang="en-US" altLang="zh-TW" dirty="0"/>
              <a:t>Step 33 – Arduino</a:t>
            </a:r>
            <a:r>
              <a:rPr lang="zh-TW" altLang="en-US" dirty="0"/>
              <a:t>安裝程式庫</a:t>
            </a:r>
          </a:p>
        </p:txBody>
      </p:sp>
      <p:sp>
        <p:nvSpPr>
          <p:cNvPr id="3" name="內容版面配置區 2">
            <a:extLst>
              <a:ext uri="{FF2B5EF4-FFF2-40B4-BE49-F238E27FC236}">
                <a16:creationId xmlns:a16="http://schemas.microsoft.com/office/drawing/2014/main" id="{B2D8C95A-D2AC-4F66-AC4C-764FE7F8E483}"/>
              </a:ext>
            </a:extLst>
          </p:cNvPr>
          <p:cNvSpPr>
            <a:spLocks noGrp="1"/>
          </p:cNvSpPr>
          <p:nvPr>
            <p:ph idx="1"/>
          </p:nvPr>
        </p:nvSpPr>
        <p:spPr/>
        <p:txBody>
          <a:bodyPr>
            <a:normAutofit/>
          </a:bodyPr>
          <a:lstStyle/>
          <a:p>
            <a:pPr marL="514350" indent="-514350" algn="just">
              <a:buFont typeface="+mj-lt"/>
              <a:buAutoNum type="arabicPeriod"/>
            </a:pPr>
            <a:r>
              <a:rPr lang="zh-TW" altLang="en-US" sz="2400" dirty="0"/>
              <a:t>開啟</a:t>
            </a:r>
            <a:r>
              <a:rPr lang="en-US" altLang="zh-TW" sz="2400" dirty="0"/>
              <a:t>Arduino</a:t>
            </a:r>
            <a:r>
              <a:rPr lang="zh-TW" altLang="en-US" sz="2400" dirty="0"/>
              <a:t> </a:t>
            </a:r>
            <a:r>
              <a:rPr lang="en-US" altLang="zh-TW" sz="2400" dirty="0"/>
              <a:t>IDE</a:t>
            </a:r>
            <a:r>
              <a:rPr lang="zh-TW" altLang="en-US" sz="2400" dirty="0"/>
              <a:t>。</a:t>
            </a:r>
            <a:endParaRPr lang="en-US" altLang="zh-TW" sz="2400" dirty="0"/>
          </a:p>
          <a:p>
            <a:pPr marL="514350" indent="-514350" algn="just">
              <a:buFont typeface="+mj-lt"/>
              <a:buAutoNum type="arabicPeriod"/>
            </a:pPr>
            <a:r>
              <a:rPr lang="zh-TW" altLang="en-US" sz="2400" dirty="0"/>
              <a:t>點擊草稿碼→匯入程式庫→管理程式庫→輸入</a:t>
            </a:r>
            <a:r>
              <a:rPr lang="en-US" altLang="zh-TW" sz="2400" dirty="0" err="1"/>
              <a:t>dht</a:t>
            </a:r>
            <a:r>
              <a:rPr lang="zh-TW" altLang="en-US" sz="2400" dirty="0"/>
              <a:t>→選擇</a:t>
            </a:r>
            <a:r>
              <a:rPr lang="en-US" altLang="zh-TW" sz="2400" dirty="0"/>
              <a:t>DHT sensor library</a:t>
            </a:r>
            <a:r>
              <a:rPr lang="zh-TW" altLang="en-US" sz="2400" dirty="0"/>
              <a:t>安裝。</a:t>
            </a:r>
            <a:endParaRPr lang="en-US" altLang="zh-TW" sz="2400" dirty="0"/>
          </a:p>
        </p:txBody>
      </p:sp>
      <p:pic>
        <p:nvPicPr>
          <p:cNvPr id="12" name="內容版面配置區 11">
            <a:extLst>
              <a:ext uri="{FF2B5EF4-FFF2-40B4-BE49-F238E27FC236}">
                <a16:creationId xmlns:a16="http://schemas.microsoft.com/office/drawing/2014/main" id="{B47DD115-F9BA-47D9-B1AE-425E39399523}"/>
              </a:ext>
            </a:extLst>
          </p:cNvPr>
          <p:cNvPicPr>
            <a:picLocks noGrp="1" noChangeAspect="1"/>
          </p:cNvPicPr>
          <p:nvPr>
            <p:ph sz="half" idx="4294967295"/>
          </p:nvPr>
        </p:nvPicPr>
        <p:blipFill>
          <a:blip r:embed="rId3"/>
          <a:stretch>
            <a:fillRect/>
          </a:stretch>
        </p:blipFill>
        <p:spPr>
          <a:xfrm>
            <a:off x="2897981" y="2783328"/>
            <a:ext cx="6396038" cy="3595247"/>
          </a:xfrm>
          <a:prstGeom prst="rect">
            <a:avLst/>
          </a:prstGeom>
        </p:spPr>
      </p:pic>
      <p:sp>
        <p:nvSpPr>
          <p:cNvPr id="13" name="矩形 12">
            <a:extLst>
              <a:ext uri="{FF2B5EF4-FFF2-40B4-BE49-F238E27FC236}">
                <a16:creationId xmlns:a16="http://schemas.microsoft.com/office/drawing/2014/main" id="{8632349F-E00B-4E69-A7B2-5CB5B081597C}"/>
              </a:ext>
            </a:extLst>
          </p:cNvPr>
          <p:cNvSpPr/>
          <p:nvPr/>
        </p:nvSpPr>
        <p:spPr>
          <a:xfrm>
            <a:off x="2900363" y="3236279"/>
            <a:ext cx="6246344" cy="10499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Tree>
    <p:extLst>
      <p:ext uri="{BB962C8B-B14F-4D97-AF65-F5344CB8AC3E}">
        <p14:creationId xmlns:p14="http://schemas.microsoft.com/office/powerpoint/2010/main" val="32721802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C440FBA8-9A69-4A77-A6C7-24EE1DB5ACC6}"/>
              </a:ext>
            </a:extLst>
          </p:cNvPr>
          <p:cNvSpPr>
            <a:spLocks noGrp="1"/>
          </p:cNvSpPr>
          <p:nvPr>
            <p:ph idx="1"/>
          </p:nvPr>
        </p:nvSpPr>
        <p:spPr/>
        <p:txBody>
          <a:bodyPr>
            <a:normAutofit/>
          </a:bodyPr>
          <a:lstStyle/>
          <a:p>
            <a:pPr marL="0" indent="0">
              <a:buNone/>
            </a:pPr>
            <a:r>
              <a:rPr lang="zh-TW" altLang="en-US" sz="2200" dirty="0"/>
              <a:t>下載網址：</a:t>
            </a:r>
            <a:r>
              <a:rPr lang="zh-TW" altLang="en-US" sz="2200" dirty="0">
                <a:hlinkClick r:id="rId2"/>
              </a:rPr>
              <a:t>https://github.com/Seeed-Studio/Grove_Temperature_And_Humidity_Sensor</a:t>
            </a:r>
            <a:endParaRPr lang="zh-TW" altLang="en-US" sz="2200" dirty="0"/>
          </a:p>
          <a:p>
            <a:endParaRPr lang="zh-TW" altLang="en-US" sz="2400" dirty="0"/>
          </a:p>
        </p:txBody>
      </p:sp>
      <p:sp>
        <p:nvSpPr>
          <p:cNvPr id="2" name="標題 1">
            <a:extLst>
              <a:ext uri="{FF2B5EF4-FFF2-40B4-BE49-F238E27FC236}">
                <a16:creationId xmlns:a16="http://schemas.microsoft.com/office/drawing/2014/main" id="{FF3E5A5E-C174-4F85-83E0-CB353AEEA289}"/>
              </a:ext>
            </a:extLst>
          </p:cNvPr>
          <p:cNvSpPr>
            <a:spLocks noGrp="1"/>
          </p:cNvSpPr>
          <p:nvPr>
            <p:ph type="title"/>
          </p:nvPr>
        </p:nvSpPr>
        <p:spPr/>
        <p:txBody>
          <a:bodyPr/>
          <a:lstStyle/>
          <a:p>
            <a:r>
              <a:rPr lang="en-US" altLang="zh-TW" dirty="0"/>
              <a:t>Step 34 –</a:t>
            </a:r>
            <a:r>
              <a:rPr lang="zh-TW" altLang="en-US" dirty="0"/>
              <a:t> 下載</a:t>
            </a:r>
            <a:r>
              <a:rPr lang="en-US" altLang="zh-TW" dirty="0"/>
              <a:t>Library</a:t>
            </a:r>
            <a:endParaRPr lang="zh-TW" altLang="en-US" dirty="0"/>
          </a:p>
        </p:txBody>
      </p:sp>
      <p:pic>
        <p:nvPicPr>
          <p:cNvPr id="7" name="內容版面配置區 3">
            <a:extLst>
              <a:ext uri="{FF2B5EF4-FFF2-40B4-BE49-F238E27FC236}">
                <a16:creationId xmlns:a16="http://schemas.microsoft.com/office/drawing/2014/main" id="{0E521788-2EA0-4EC9-B90B-E7925F5F78AD}"/>
              </a:ext>
            </a:extLst>
          </p:cNvPr>
          <p:cNvPicPr>
            <a:picLocks noChangeAspect="1"/>
          </p:cNvPicPr>
          <p:nvPr/>
        </p:nvPicPr>
        <p:blipFill rotWithShape="1">
          <a:blip r:embed="rId3">
            <a:extLst>
              <a:ext uri="{28A0092B-C50C-407E-A947-70E740481C1C}">
                <a14:useLocalDpi xmlns:a14="http://schemas.microsoft.com/office/drawing/2010/main" val="0"/>
              </a:ext>
            </a:extLst>
          </a:blip>
          <a:srcRect t="1215"/>
          <a:stretch/>
        </p:blipFill>
        <p:spPr>
          <a:xfrm>
            <a:off x="2442652" y="2465406"/>
            <a:ext cx="7306695" cy="3566642"/>
          </a:xfrm>
          <a:prstGeom prst="rect">
            <a:avLst/>
          </a:prstGeom>
        </p:spPr>
      </p:pic>
    </p:spTree>
    <p:extLst>
      <p:ext uri="{BB962C8B-B14F-4D97-AF65-F5344CB8AC3E}">
        <p14:creationId xmlns:p14="http://schemas.microsoft.com/office/powerpoint/2010/main" val="4074550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DDA43D-9769-4163-9813-1FD1CFF5D98C}"/>
              </a:ext>
            </a:extLst>
          </p:cNvPr>
          <p:cNvSpPr>
            <a:spLocks noGrp="1"/>
          </p:cNvSpPr>
          <p:nvPr>
            <p:ph type="title"/>
          </p:nvPr>
        </p:nvSpPr>
        <p:spPr/>
        <p:txBody>
          <a:bodyPr/>
          <a:lstStyle/>
          <a:p>
            <a:r>
              <a:rPr lang="en-US" altLang="zh-TW" dirty="0"/>
              <a:t>Step 35 – </a:t>
            </a:r>
            <a:r>
              <a:rPr lang="zh-TW" altLang="en-US" dirty="0"/>
              <a:t>匯入</a:t>
            </a:r>
            <a:r>
              <a:rPr lang="en-US" altLang="zh-TW" dirty="0"/>
              <a:t>Library</a:t>
            </a:r>
            <a:endParaRPr lang="zh-TW" altLang="en-US" dirty="0"/>
          </a:p>
        </p:txBody>
      </p:sp>
      <p:pic>
        <p:nvPicPr>
          <p:cNvPr id="4" name="內容版面配置區 3">
            <a:extLst>
              <a:ext uri="{FF2B5EF4-FFF2-40B4-BE49-F238E27FC236}">
                <a16:creationId xmlns:a16="http://schemas.microsoft.com/office/drawing/2014/main" id="{9AF08EED-329C-4A06-BB27-15D0E80C5C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38" t="985" r="861" b="2635"/>
          <a:stretch/>
        </p:blipFill>
        <p:spPr>
          <a:xfrm>
            <a:off x="2577242" y="1753132"/>
            <a:ext cx="7037515" cy="3882788"/>
          </a:xfrm>
          <a:prstGeom prst="rect">
            <a:avLst/>
          </a:prstGeom>
        </p:spPr>
      </p:pic>
    </p:spTree>
    <p:extLst>
      <p:ext uri="{BB962C8B-B14F-4D97-AF65-F5344CB8AC3E}">
        <p14:creationId xmlns:p14="http://schemas.microsoft.com/office/powerpoint/2010/main" val="39584632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F8543A-3125-46E1-8920-718C0E2977BD}"/>
              </a:ext>
            </a:extLst>
          </p:cNvPr>
          <p:cNvSpPr>
            <a:spLocks noGrp="1"/>
          </p:cNvSpPr>
          <p:nvPr>
            <p:ph type="title"/>
          </p:nvPr>
        </p:nvSpPr>
        <p:spPr/>
        <p:txBody>
          <a:bodyPr/>
          <a:lstStyle/>
          <a:p>
            <a:pPr algn="just"/>
            <a:r>
              <a:rPr lang="en-US" altLang="zh-TW" dirty="0"/>
              <a:t>Step 36 – Arduino IDE</a:t>
            </a:r>
            <a:r>
              <a:rPr lang="zh-TW" altLang="en-US" dirty="0"/>
              <a:t>端程式撰寫</a:t>
            </a:r>
          </a:p>
        </p:txBody>
      </p:sp>
      <p:sp>
        <p:nvSpPr>
          <p:cNvPr id="3" name="內容版面配置區 2">
            <a:extLst>
              <a:ext uri="{FF2B5EF4-FFF2-40B4-BE49-F238E27FC236}">
                <a16:creationId xmlns:a16="http://schemas.microsoft.com/office/drawing/2014/main" id="{B2D8C95A-D2AC-4F66-AC4C-764FE7F8E483}"/>
              </a:ext>
            </a:extLst>
          </p:cNvPr>
          <p:cNvSpPr>
            <a:spLocks noGrp="1"/>
          </p:cNvSpPr>
          <p:nvPr>
            <p:ph idx="1"/>
          </p:nvPr>
        </p:nvSpPr>
        <p:spPr/>
        <p:txBody>
          <a:bodyPr>
            <a:normAutofit lnSpcReduction="10000"/>
          </a:bodyPr>
          <a:lstStyle/>
          <a:p>
            <a:pPr marL="514350" indent="-514350" algn="just">
              <a:buFont typeface="+mj-lt"/>
              <a:buAutoNum type="arabicPeriod"/>
            </a:pPr>
            <a:r>
              <a:rPr lang="zh-TW" altLang="en-US" sz="2400" dirty="0"/>
              <a:t>點擊</a:t>
            </a:r>
            <a:r>
              <a:rPr lang="en-US" altLang="zh-TW" sz="2400" dirty="0"/>
              <a:t>File</a:t>
            </a:r>
            <a:r>
              <a:rPr lang="zh-TW" altLang="en-US" sz="2400" dirty="0"/>
              <a:t>→</a:t>
            </a:r>
            <a:r>
              <a:rPr lang="en-US" altLang="zh-TW" sz="2400" dirty="0"/>
              <a:t>New</a:t>
            </a:r>
            <a:r>
              <a:rPr lang="zh-TW" altLang="en-US" sz="2400" dirty="0"/>
              <a:t>並輸入程式。</a:t>
            </a:r>
            <a:endParaRPr lang="en-US" altLang="zh-TW" sz="2400" dirty="0"/>
          </a:p>
          <a:p>
            <a:pPr marL="514350" indent="-514350" algn="just">
              <a:buFont typeface="+mj-lt"/>
              <a:buAutoNum type="arabicPeriod"/>
            </a:pPr>
            <a:r>
              <a:rPr lang="zh-TW" altLang="en-US" sz="2400" dirty="0"/>
              <a:t>點擊編譯   。</a:t>
            </a:r>
            <a:endParaRPr lang="en-US" altLang="zh-TW" sz="2400" dirty="0"/>
          </a:p>
          <a:p>
            <a:pPr marL="514350" indent="-514350" algn="just">
              <a:buFont typeface="+mj-lt"/>
              <a:buAutoNum type="arabicPeriod"/>
            </a:pPr>
            <a:r>
              <a:rPr lang="zh-TW" altLang="en-US" sz="2400" dirty="0"/>
              <a:t>點擊上傳   。</a:t>
            </a:r>
            <a:endParaRPr lang="en-US" altLang="zh-TW" sz="2400" dirty="0"/>
          </a:p>
          <a:p>
            <a:pPr marL="0" indent="0" algn="just">
              <a:buNone/>
            </a:pPr>
            <a:endParaRPr lang="en-US" altLang="zh-TW" sz="2400" dirty="0"/>
          </a:p>
          <a:p>
            <a:pPr marL="0" indent="0" algn="just">
              <a:buNone/>
            </a:pPr>
            <a:endParaRPr lang="en-US" altLang="zh-TW" sz="2400" dirty="0"/>
          </a:p>
          <a:p>
            <a:pPr marL="0" indent="0" algn="just">
              <a:buNone/>
            </a:pPr>
            <a:endParaRPr lang="en-US" altLang="zh-TW" sz="2400" dirty="0"/>
          </a:p>
          <a:p>
            <a:pPr marL="0" indent="0" algn="just">
              <a:buNone/>
            </a:pPr>
            <a:endParaRPr lang="en-US" altLang="zh-TW" sz="2400" dirty="0"/>
          </a:p>
          <a:p>
            <a:pPr marL="0" indent="0" algn="just">
              <a:buNone/>
            </a:pPr>
            <a:endParaRPr lang="en-US" altLang="zh-TW" sz="2400" dirty="0"/>
          </a:p>
          <a:p>
            <a:pPr marL="0" indent="0" algn="just">
              <a:buNone/>
            </a:pPr>
            <a:r>
              <a:rPr lang="en-US" altLang="zh-TW" sz="2400" dirty="0"/>
              <a:t>MCU</a:t>
            </a:r>
            <a:r>
              <a:rPr lang="zh-TW" altLang="en-US" sz="2400" dirty="0"/>
              <a:t>程式碼</a:t>
            </a:r>
            <a:r>
              <a:rPr lang="en-US" altLang="zh-TW" sz="2400" dirty="0"/>
              <a:t>: </a:t>
            </a:r>
            <a:r>
              <a:rPr lang="zh-TW" altLang="en-US" sz="2400" dirty="0"/>
              <a:t>請至以下</a:t>
            </a:r>
            <a:r>
              <a:rPr lang="en-US" altLang="zh-TW" sz="2400" dirty="0">
                <a:hlinkClick r:id="rId3"/>
              </a:rPr>
              <a:t>https://gitlab.com/jyoulin/awsiot.git</a:t>
            </a:r>
            <a:r>
              <a:rPr lang="zh-TW" altLang="en-US" sz="2400" dirty="0"/>
              <a:t>複製。</a:t>
            </a:r>
            <a:endParaRPr lang="en-US" altLang="zh-TW" sz="2400" dirty="0"/>
          </a:p>
          <a:p>
            <a:pPr marL="0" indent="0" algn="just">
              <a:buNone/>
            </a:pPr>
            <a:r>
              <a:rPr lang="en-US" altLang="zh-TW" sz="2400" dirty="0"/>
              <a:t>Note: </a:t>
            </a:r>
            <a:r>
              <a:rPr lang="zh-TW" altLang="en-US" sz="2400" dirty="0"/>
              <a:t>讀取溫溼度感測數值後，透過</a:t>
            </a:r>
            <a:r>
              <a:rPr lang="en-US" altLang="zh-TW" sz="2400" dirty="0"/>
              <a:t>Bridge</a:t>
            </a:r>
            <a:r>
              <a:rPr lang="zh-TW" altLang="en-US" sz="2400" dirty="0"/>
              <a:t>將數值傳送到</a:t>
            </a:r>
            <a:r>
              <a:rPr lang="en-US" altLang="zh-TW" sz="2400" dirty="0"/>
              <a:t>MPU</a:t>
            </a:r>
            <a:r>
              <a:rPr lang="zh-TW" altLang="en-US" sz="2400" dirty="0"/>
              <a:t>。</a:t>
            </a:r>
            <a:endParaRPr lang="en-US" altLang="zh-TW" sz="2400" dirty="0"/>
          </a:p>
        </p:txBody>
      </p:sp>
      <p:pic>
        <p:nvPicPr>
          <p:cNvPr id="6" name="圖片 5">
            <a:extLst>
              <a:ext uri="{FF2B5EF4-FFF2-40B4-BE49-F238E27FC236}">
                <a16:creationId xmlns:a16="http://schemas.microsoft.com/office/drawing/2014/main" id="{3A5EF050-FBB1-45B2-AAC9-35D1ED147E88}"/>
              </a:ext>
            </a:extLst>
          </p:cNvPr>
          <p:cNvPicPr>
            <a:picLocks noChangeAspect="1"/>
          </p:cNvPicPr>
          <p:nvPr/>
        </p:nvPicPr>
        <p:blipFill rotWithShape="1">
          <a:blip r:embed="rId4"/>
          <a:srcRect l="5833" r="1" b="6183"/>
          <a:stretch/>
        </p:blipFill>
        <p:spPr>
          <a:xfrm>
            <a:off x="2678905" y="2234308"/>
            <a:ext cx="269081" cy="277019"/>
          </a:xfrm>
          <a:prstGeom prst="rect">
            <a:avLst/>
          </a:prstGeom>
        </p:spPr>
      </p:pic>
      <p:pic>
        <p:nvPicPr>
          <p:cNvPr id="7" name="圖片 6">
            <a:extLst>
              <a:ext uri="{FF2B5EF4-FFF2-40B4-BE49-F238E27FC236}">
                <a16:creationId xmlns:a16="http://schemas.microsoft.com/office/drawing/2014/main" id="{4D5BD5F6-BFFD-4613-9FEF-BBC02FA2F755}"/>
              </a:ext>
            </a:extLst>
          </p:cNvPr>
          <p:cNvPicPr>
            <a:picLocks noChangeAspect="1"/>
          </p:cNvPicPr>
          <p:nvPr/>
        </p:nvPicPr>
        <p:blipFill>
          <a:blip r:embed="rId5"/>
          <a:stretch>
            <a:fillRect/>
          </a:stretch>
        </p:blipFill>
        <p:spPr>
          <a:xfrm>
            <a:off x="2662236" y="2690716"/>
            <a:ext cx="285750" cy="295275"/>
          </a:xfrm>
          <a:prstGeom prst="rect">
            <a:avLst/>
          </a:prstGeom>
        </p:spPr>
      </p:pic>
      <p:pic>
        <p:nvPicPr>
          <p:cNvPr id="13" name="圖片 12">
            <a:extLst>
              <a:ext uri="{FF2B5EF4-FFF2-40B4-BE49-F238E27FC236}">
                <a16:creationId xmlns:a16="http://schemas.microsoft.com/office/drawing/2014/main" id="{B25384A9-75E2-4216-B047-E2F8D2AF41FD}"/>
              </a:ext>
            </a:extLst>
          </p:cNvPr>
          <p:cNvPicPr>
            <a:picLocks noChangeAspect="1"/>
          </p:cNvPicPr>
          <p:nvPr/>
        </p:nvPicPr>
        <p:blipFill rotWithShape="1">
          <a:blip r:embed="rId6"/>
          <a:srcRect t="9751" b="14472"/>
          <a:stretch/>
        </p:blipFill>
        <p:spPr>
          <a:xfrm>
            <a:off x="5199529" y="1825625"/>
            <a:ext cx="6705601" cy="3323592"/>
          </a:xfrm>
          <a:prstGeom prst="rect">
            <a:avLst/>
          </a:prstGeom>
        </p:spPr>
      </p:pic>
    </p:spTree>
    <p:extLst>
      <p:ext uri="{BB962C8B-B14F-4D97-AF65-F5344CB8AC3E}">
        <p14:creationId xmlns:p14="http://schemas.microsoft.com/office/powerpoint/2010/main" val="41345085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a:extLst>
              <a:ext uri="{FF2B5EF4-FFF2-40B4-BE49-F238E27FC236}">
                <a16:creationId xmlns:a16="http://schemas.microsoft.com/office/drawing/2014/main" id="{8555DC56-F29E-4B42-AB90-347842D4591C}"/>
              </a:ext>
            </a:extLst>
          </p:cNvPr>
          <p:cNvPicPr>
            <a:picLocks noGrp="1" noChangeAspect="1"/>
          </p:cNvPicPr>
          <p:nvPr>
            <p:ph sz="half" idx="2"/>
          </p:nvPr>
        </p:nvPicPr>
        <p:blipFill>
          <a:blip r:embed="rId2"/>
          <a:stretch>
            <a:fillRect/>
          </a:stretch>
        </p:blipFill>
        <p:spPr>
          <a:xfrm>
            <a:off x="6499304" y="1690688"/>
            <a:ext cx="4542944" cy="4431647"/>
          </a:xfrm>
          <a:prstGeom prst="rect">
            <a:avLst/>
          </a:prstGeom>
        </p:spPr>
      </p:pic>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pPr algn="just"/>
            <a:r>
              <a:rPr lang="en-US" altLang="zh-TW" dirty="0"/>
              <a:t>Step 37 –</a:t>
            </a:r>
            <a:r>
              <a:rPr lang="zh-TW" altLang="en-US" dirty="0"/>
              <a:t> 安裝套件</a:t>
            </a:r>
          </a:p>
        </p:txBody>
      </p:sp>
      <p:sp>
        <p:nvSpPr>
          <p:cNvPr id="4" name="內容版面配置區 3">
            <a:extLst>
              <a:ext uri="{FF2B5EF4-FFF2-40B4-BE49-F238E27FC236}">
                <a16:creationId xmlns:a16="http://schemas.microsoft.com/office/drawing/2014/main" id="{64972204-006E-4BF3-8864-3159F8F98CBB}"/>
              </a:ext>
            </a:extLst>
          </p:cNvPr>
          <p:cNvSpPr>
            <a:spLocks noGrp="1"/>
          </p:cNvSpPr>
          <p:nvPr>
            <p:ph sz="half" idx="1"/>
          </p:nvPr>
        </p:nvSpPr>
        <p:spPr>
          <a:xfrm>
            <a:off x="838200" y="1825625"/>
            <a:ext cx="5181600" cy="4667250"/>
          </a:xfrm>
        </p:spPr>
        <p:txBody>
          <a:bodyPr>
            <a:normAutofit fontScale="92500" lnSpcReduction="20000"/>
          </a:bodyPr>
          <a:lstStyle/>
          <a:p>
            <a:pPr marL="514350" indent="-514350" algn="just">
              <a:buFont typeface="+mj-lt"/>
              <a:buAutoNum type="arabicPeriod"/>
            </a:pPr>
            <a:r>
              <a:rPr lang="zh-TW" altLang="en-US" sz="2400" dirty="0"/>
              <a:t>開啟</a:t>
            </a:r>
            <a:r>
              <a:rPr lang="en-US" altLang="zh-TW" sz="2400" dirty="0"/>
              <a:t>Putty</a:t>
            </a:r>
          </a:p>
          <a:p>
            <a:pPr marL="514350" indent="-514350" algn="just">
              <a:buFont typeface="+mj-lt"/>
              <a:buAutoNum type="arabicPeriod"/>
            </a:pPr>
            <a:r>
              <a:rPr lang="zh-TW" altLang="en-US" sz="2400" dirty="0"/>
              <a:t>輸入</a:t>
            </a:r>
            <a:r>
              <a:rPr lang="en-US" altLang="zh-TW" sz="2400" dirty="0" err="1"/>
              <a:t>LinkIt</a:t>
            </a:r>
            <a:r>
              <a:rPr lang="en-US" altLang="zh-TW" sz="2400" dirty="0"/>
              <a:t> 7688 Duo</a:t>
            </a:r>
            <a:r>
              <a:rPr lang="zh-TW" altLang="en-US" sz="2400" dirty="0"/>
              <a:t> </a:t>
            </a:r>
            <a:r>
              <a:rPr lang="en-US" altLang="zh-TW" sz="2400" dirty="0"/>
              <a:t>IP</a:t>
            </a:r>
            <a:r>
              <a:rPr lang="zh-TW" altLang="en-US" sz="2400" dirty="0"/>
              <a:t>與</a:t>
            </a:r>
            <a:r>
              <a:rPr lang="en-US" altLang="zh-TW" sz="2400" dirty="0"/>
              <a:t>Port</a:t>
            </a:r>
          </a:p>
          <a:p>
            <a:pPr marL="514350" indent="-514350" algn="just">
              <a:buFont typeface="+mj-lt"/>
              <a:buAutoNum type="arabicPeriod"/>
            </a:pPr>
            <a:r>
              <a:rPr lang="zh-TW" altLang="en-US" sz="2400" dirty="0"/>
              <a:t>輸入帳號與密碼進行登入</a:t>
            </a:r>
            <a:endParaRPr lang="en-US" altLang="zh-TW" sz="2400" dirty="0"/>
          </a:p>
          <a:p>
            <a:pPr marL="514350" indent="-514350" algn="just">
              <a:buFont typeface="+mj-lt"/>
              <a:buAutoNum type="arabicPeriod"/>
            </a:pPr>
            <a:r>
              <a:rPr lang="en-US" altLang="zh-TW" sz="2400" dirty="0"/>
              <a:t>update </a:t>
            </a:r>
            <a:r>
              <a:rPr lang="en-US" altLang="zh-TW" sz="2400" dirty="0" err="1"/>
              <a:t>opkg</a:t>
            </a:r>
            <a:r>
              <a:rPr lang="en-US" altLang="zh-TW" sz="2400" dirty="0"/>
              <a:t> &amp; disable bridge</a:t>
            </a:r>
          </a:p>
          <a:p>
            <a:pPr lvl="1" algn="just"/>
            <a:r>
              <a:rPr lang="en-US" altLang="zh-TW" sz="2000" dirty="0" err="1"/>
              <a:t>opkg</a:t>
            </a:r>
            <a:r>
              <a:rPr lang="en-US" altLang="zh-TW" sz="2000" dirty="0"/>
              <a:t> update  </a:t>
            </a:r>
            <a:endParaRPr lang="en-US" altLang="zh-TW" sz="2400" dirty="0"/>
          </a:p>
          <a:p>
            <a:pPr lvl="1" algn="just"/>
            <a:r>
              <a:rPr lang="en-US" altLang="zh-TW" sz="2000" dirty="0" err="1"/>
              <a:t>uci</a:t>
            </a:r>
            <a:r>
              <a:rPr lang="en-US" altLang="zh-TW" sz="2000" dirty="0"/>
              <a:t> set </a:t>
            </a:r>
            <a:r>
              <a:rPr lang="en-US" altLang="zh-TW" sz="2000" dirty="0" err="1"/>
              <a:t>yunbridge.config.disabled</a:t>
            </a:r>
            <a:r>
              <a:rPr lang="en-US" altLang="zh-TW" sz="2000" dirty="0"/>
              <a:t>=0  </a:t>
            </a:r>
          </a:p>
          <a:p>
            <a:pPr lvl="1" algn="just"/>
            <a:r>
              <a:rPr lang="en-US" altLang="zh-TW" sz="2000" dirty="0" err="1"/>
              <a:t>uci</a:t>
            </a:r>
            <a:r>
              <a:rPr lang="en-US" altLang="zh-TW" sz="2000" dirty="0"/>
              <a:t> commit </a:t>
            </a:r>
          </a:p>
          <a:p>
            <a:pPr lvl="1" algn="just"/>
            <a:r>
              <a:rPr lang="en-US" altLang="zh-TW" sz="2000" dirty="0"/>
              <a:t>reboot</a:t>
            </a:r>
          </a:p>
          <a:p>
            <a:pPr marL="514350" indent="-514350" algn="just">
              <a:buFont typeface="+mj-lt"/>
              <a:buAutoNum type="arabicPeriod"/>
            </a:pPr>
            <a:r>
              <a:rPr lang="zh-TW" altLang="en-US" sz="2400" dirty="0"/>
              <a:t>使用</a:t>
            </a:r>
            <a:r>
              <a:rPr lang="en-US" altLang="zh-TW" sz="2400" dirty="0"/>
              <a:t>Putty</a:t>
            </a:r>
            <a:r>
              <a:rPr lang="zh-TW" altLang="en-US" sz="2400" dirty="0"/>
              <a:t>重新登入</a:t>
            </a:r>
            <a:endParaRPr lang="en-US" altLang="zh-TW" sz="2400" dirty="0"/>
          </a:p>
          <a:p>
            <a:pPr marL="514350" indent="-514350" algn="just">
              <a:buFont typeface="+mj-lt"/>
              <a:buAutoNum type="arabicPeriod"/>
            </a:pPr>
            <a:r>
              <a:rPr lang="zh-TW" altLang="en-US" sz="2400" dirty="0"/>
              <a:t>安裝</a:t>
            </a:r>
            <a:r>
              <a:rPr lang="en-US" altLang="zh-TW" sz="2400" dirty="0"/>
              <a:t>sftp</a:t>
            </a:r>
          </a:p>
          <a:p>
            <a:pPr lvl="1" algn="just"/>
            <a:r>
              <a:rPr lang="en-US" altLang="zh-TW" sz="2000" dirty="0" err="1"/>
              <a:t>opkg</a:t>
            </a:r>
            <a:r>
              <a:rPr lang="en-US" altLang="zh-TW" sz="2000" dirty="0"/>
              <a:t> update</a:t>
            </a:r>
          </a:p>
          <a:p>
            <a:pPr lvl="1" algn="just"/>
            <a:r>
              <a:rPr lang="en-US" altLang="zh-TW" sz="2000" dirty="0" err="1"/>
              <a:t>opkg</a:t>
            </a:r>
            <a:r>
              <a:rPr lang="en-US" altLang="zh-TW" sz="2000" dirty="0"/>
              <a:t> install </a:t>
            </a:r>
            <a:r>
              <a:rPr lang="en-US" altLang="zh-TW" sz="2000" dirty="0" err="1"/>
              <a:t>openssh</a:t>
            </a:r>
            <a:r>
              <a:rPr lang="en-US" altLang="zh-TW" sz="2000" dirty="0"/>
              <a:t>-sftp-server</a:t>
            </a:r>
            <a:endParaRPr lang="en-US" altLang="zh-TW" sz="2400" dirty="0"/>
          </a:p>
          <a:p>
            <a:pPr marL="514350" indent="-514350" algn="just">
              <a:buFont typeface="+mj-lt"/>
              <a:buAutoNum type="arabicPeriod"/>
            </a:pPr>
            <a:r>
              <a:rPr lang="zh-TW" altLang="en-US" sz="2400" dirty="0"/>
              <a:t>安裝</a:t>
            </a:r>
            <a:r>
              <a:rPr lang="en-US" altLang="zh-TW" sz="2400" dirty="0" err="1"/>
              <a:t>AWSIoTPythonSDK</a:t>
            </a:r>
            <a:endParaRPr lang="en-US" altLang="zh-TW" sz="2400" dirty="0"/>
          </a:p>
          <a:p>
            <a:pPr lvl="1" algn="just">
              <a:lnSpc>
                <a:spcPct val="100000"/>
              </a:lnSpc>
            </a:pPr>
            <a:r>
              <a:rPr lang="en-US" altLang="zh-TW" sz="2000" dirty="0"/>
              <a:t>pip install </a:t>
            </a:r>
            <a:r>
              <a:rPr lang="en-US" altLang="zh-TW" sz="2000" dirty="0" err="1"/>
              <a:t>AWSIoTPythonSDK</a:t>
            </a:r>
            <a:r>
              <a:rPr lang="en-US" altLang="zh-TW" sz="2000" dirty="0"/>
              <a:t> </a:t>
            </a:r>
          </a:p>
          <a:p>
            <a:pPr lvl="1" algn="just"/>
            <a:endParaRPr lang="en-US" altLang="zh-TW" sz="2000" dirty="0"/>
          </a:p>
          <a:p>
            <a:pPr marL="514350" indent="-514350" algn="just">
              <a:buFont typeface="+mj-lt"/>
              <a:buAutoNum type="arabicPeriod"/>
            </a:pPr>
            <a:endParaRPr lang="en-US" altLang="zh-TW" sz="2400" dirty="0"/>
          </a:p>
        </p:txBody>
      </p:sp>
      <p:sp>
        <p:nvSpPr>
          <p:cNvPr id="6" name="矩形 5">
            <a:extLst>
              <a:ext uri="{FF2B5EF4-FFF2-40B4-BE49-F238E27FC236}">
                <a16:creationId xmlns:a16="http://schemas.microsoft.com/office/drawing/2014/main" id="{53F49393-148D-4B1A-B356-7224292C9E87}"/>
              </a:ext>
            </a:extLst>
          </p:cNvPr>
          <p:cNvSpPr/>
          <p:nvPr/>
        </p:nvSpPr>
        <p:spPr>
          <a:xfrm>
            <a:off x="8090702" y="2615875"/>
            <a:ext cx="2824225" cy="7407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Tree>
    <p:extLst>
      <p:ext uri="{BB962C8B-B14F-4D97-AF65-F5344CB8AC3E}">
        <p14:creationId xmlns:p14="http://schemas.microsoft.com/office/powerpoint/2010/main" val="1259561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661842-DAD7-4BBC-B7B8-AB3FADB630C5}"/>
              </a:ext>
            </a:extLst>
          </p:cNvPr>
          <p:cNvSpPr>
            <a:spLocks noGrp="1"/>
          </p:cNvSpPr>
          <p:nvPr>
            <p:ph type="title"/>
          </p:nvPr>
        </p:nvSpPr>
        <p:spPr/>
        <p:txBody>
          <a:bodyPr/>
          <a:lstStyle/>
          <a:p>
            <a:pPr algn="just"/>
            <a:r>
              <a:rPr lang="en-US" altLang="zh-TW" dirty="0"/>
              <a:t>Step 38 – Python</a:t>
            </a:r>
            <a:r>
              <a:rPr lang="zh-TW" altLang="en-US" dirty="0"/>
              <a:t>端程式撰寫 </a:t>
            </a:r>
            <a:r>
              <a:rPr lang="en-US" altLang="zh-TW" dirty="0"/>
              <a:t>(1/2)</a:t>
            </a:r>
            <a:endParaRPr lang="zh-TW" altLang="en-US" dirty="0"/>
          </a:p>
        </p:txBody>
      </p:sp>
      <p:sp>
        <p:nvSpPr>
          <p:cNvPr id="3" name="內容版面配置區 2">
            <a:extLst>
              <a:ext uri="{FF2B5EF4-FFF2-40B4-BE49-F238E27FC236}">
                <a16:creationId xmlns:a16="http://schemas.microsoft.com/office/drawing/2014/main" id="{AAA7DC9A-5C19-42D3-BD14-037E4364D9A0}"/>
              </a:ext>
            </a:extLst>
          </p:cNvPr>
          <p:cNvSpPr>
            <a:spLocks noGrp="1"/>
          </p:cNvSpPr>
          <p:nvPr>
            <p:ph idx="1"/>
          </p:nvPr>
        </p:nvSpPr>
        <p:spPr>
          <a:xfrm>
            <a:off x="838200" y="1825624"/>
            <a:ext cx="10515600" cy="4505727"/>
          </a:xfrm>
        </p:spPr>
        <p:txBody>
          <a:bodyPr>
            <a:normAutofit/>
          </a:bodyPr>
          <a:lstStyle/>
          <a:p>
            <a:pPr marL="457200" indent="-457200" algn="just">
              <a:buFont typeface="+mj-lt"/>
              <a:buAutoNum type="arabicPeriod"/>
            </a:pPr>
            <a:r>
              <a:rPr lang="zh-TW" altLang="en-US" sz="2400" dirty="0"/>
              <a:t>輸入</a:t>
            </a:r>
            <a:r>
              <a:rPr lang="en-US" altLang="zh-TW" sz="2400" dirty="0"/>
              <a:t>vim ht_aws_time.py</a:t>
            </a:r>
            <a:r>
              <a:rPr lang="zh-TW" altLang="en-US" sz="2400" dirty="0"/>
              <a:t>創建程式。</a:t>
            </a:r>
            <a:endParaRPr lang="en-US" altLang="zh-TW" sz="2400" dirty="0"/>
          </a:p>
          <a:p>
            <a:pPr marL="457200" indent="-457200" algn="just">
              <a:buFont typeface="+mj-lt"/>
              <a:buAutoNum type="arabicPeriod"/>
            </a:pPr>
            <a:r>
              <a:rPr lang="en-US" altLang="zh-TW" sz="2400" dirty="0"/>
              <a:t>MPU</a:t>
            </a:r>
            <a:r>
              <a:rPr lang="zh-TW" altLang="en-US" sz="2400" dirty="0"/>
              <a:t>程式碼請至以下</a:t>
            </a:r>
            <a:r>
              <a:rPr lang="en-US" altLang="zh-TW" sz="2400" dirty="0">
                <a:hlinkClick r:id="rId3"/>
              </a:rPr>
              <a:t>https://gitlab.com/jyoulin/awsiot.git</a:t>
            </a:r>
            <a:r>
              <a:rPr lang="zh-TW" altLang="en-US" sz="2400" dirty="0"/>
              <a:t>複製。</a:t>
            </a:r>
            <a:endParaRPr lang="en-US" altLang="zh-TW" sz="2400" dirty="0"/>
          </a:p>
          <a:p>
            <a:pPr marL="457200" indent="-457200" algn="just">
              <a:buFont typeface="+mj-lt"/>
              <a:buAutoNum type="arabicPeriod"/>
            </a:pPr>
            <a:r>
              <a:rPr lang="zh-TW" altLang="en-US" sz="2400" dirty="0"/>
              <a:t>回到</a:t>
            </a:r>
            <a:r>
              <a:rPr lang="en-US" altLang="zh-TW" sz="2400" dirty="0"/>
              <a:t>Putty</a:t>
            </a:r>
            <a:r>
              <a:rPr lang="zh-TW" altLang="en-US" sz="2400" dirty="0"/>
              <a:t>按下滑鼠右鍵就會貼上，接著進入編輯模式。</a:t>
            </a:r>
            <a:endParaRPr lang="en-US" altLang="zh-TW" sz="2400" dirty="0"/>
          </a:p>
          <a:p>
            <a:pPr marL="457200" indent="-457200" algn="just">
              <a:buFont typeface="+mj-lt"/>
              <a:buAutoNum type="arabicPeriod"/>
            </a:pPr>
            <a:r>
              <a:rPr lang="zh-TW" altLang="en-US" sz="2400" dirty="0"/>
              <a:t>程式碼中</a:t>
            </a:r>
            <a:r>
              <a:rPr lang="zh-TW" altLang="zh-TW" sz="2400" dirty="0"/>
              <a:t>，以下幾項需要修改</a:t>
            </a:r>
            <a:r>
              <a:rPr lang="en-US" altLang="zh-TW" sz="2400" dirty="0"/>
              <a:t>:</a:t>
            </a:r>
          </a:p>
          <a:p>
            <a:pPr lvl="1" algn="just"/>
            <a:r>
              <a:rPr lang="en-US" altLang="zh-TW" sz="2000" dirty="0"/>
              <a:t>host=“XXXXX-ats.iot.us-east-1.amazonaws.com”</a:t>
            </a:r>
            <a:r>
              <a:rPr lang="zh-TW" altLang="en-US" sz="2000" dirty="0"/>
              <a:t>中，</a:t>
            </a:r>
            <a:r>
              <a:rPr lang="en-US" altLang="zh-TW" sz="2000" dirty="0"/>
              <a:t>XXXXX</a:t>
            </a:r>
            <a:r>
              <a:rPr lang="zh-TW" altLang="en-US" sz="2000" dirty="0"/>
              <a:t>請改為</a:t>
            </a:r>
            <a:r>
              <a:rPr lang="en-US" altLang="zh-TW" sz="2000" dirty="0"/>
              <a:t>Step 15</a:t>
            </a:r>
            <a:r>
              <a:rPr lang="zh-TW" altLang="en-US" sz="2000" dirty="0"/>
              <a:t>的</a:t>
            </a:r>
            <a:r>
              <a:rPr lang="en-US" altLang="zh-TW" sz="2000" dirty="0"/>
              <a:t>Host</a:t>
            </a:r>
            <a:r>
              <a:rPr lang="zh-TW" altLang="en-US" sz="2000" dirty="0"/>
              <a:t>值。</a:t>
            </a:r>
            <a:endParaRPr lang="en-US" altLang="zh-TW" sz="2000" dirty="0"/>
          </a:p>
          <a:p>
            <a:pPr lvl="1" algn="just"/>
            <a:r>
              <a:rPr lang="en-US" altLang="zh-TW" sz="2000" dirty="0" err="1"/>
              <a:t>certificatePath</a:t>
            </a:r>
            <a:r>
              <a:rPr lang="en-US" altLang="zh-TW" sz="2000" dirty="0"/>
              <a:t>=</a:t>
            </a:r>
            <a:r>
              <a:rPr lang="zh-TW" altLang="en-US" sz="2000" dirty="0"/>
              <a:t> </a:t>
            </a:r>
            <a:r>
              <a:rPr lang="en-US" altLang="zh-TW" sz="2000" dirty="0"/>
              <a:t>“./aws_7688_test_certifications/XXXXX-certificate.pem.crt”</a:t>
            </a:r>
            <a:r>
              <a:rPr lang="zh-TW" altLang="en-US" sz="2000" dirty="0"/>
              <a:t>，</a:t>
            </a:r>
            <a:r>
              <a:rPr lang="en-US" altLang="zh-TW" sz="2000" dirty="0"/>
              <a:t>XXXXX</a:t>
            </a:r>
            <a:r>
              <a:rPr lang="zh-TW" altLang="en-US" sz="2000" dirty="0"/>
              <a:t>請改為自己的憑證序號，</a:t>
            </a:r>
            <a:r>
              <a:rPr lang="en-US" altLang="zh-TW" sz="2000" dirty="0" err="1"/>
              <a:t>privateKeyPath</a:t>
            </a:r>
            <a:r>
              <a:rPr lang="zh-TW" altLang="en-US" sz="2000" dirty="0"/>
              <a:t>也一樣。</a:t>
            </a:r>
            <a:endParaRPr lang="en-US" altLang="zh-TW" sz="2000" dirty="0"/>
          </a:p>
          <a:p>
            <a:pPr lvl="1" algn="just"/>
            <a:r>
              <a:rPr lang="en-US" altLang="zh-TW" sz="2000" dirty="0" err="1"/>
              <a:t>myAWSIoTMQTTClient</a:t>
            </a:r>
            <a:r>
              <a:rPr lang="zh-TW" altLang="en-US" sz="2000" dirty="0"/>
              <a:t>內的</a:t>
            </a:r>
            <a:r>
              <a:rPr lang="en-US" altLang="zh-TW" sz="2000" dirty="0"/>
              <a:t>“7688_thing”</a:t>
            </a:r>
            <a:r>
              <a:rPr lang="zh-TW" altLang="en-US" sz="2000" dirty="0"/>
              <a:t>是於</a:t>
            </a:r>
            <a:r>
              <a:rPr lang="en-US" altLang="zh-TW" sz="2000" dirty="0"/>
              <a:t>AWS</a:t>
            </a:r>
            <a:r>
              <a:rPr lang="zh-TW" altLang="en-US" sz="2000" dirty="0"/>
              <a:t>平台創建的</a:t>
            </a:r>
            <a:r>
              <a:rPr lang="en-US" altLang="zh-TW" sz="2000" dirty="0"/>
              <a:t>thing</a:t>
            </a:r>
            <a:r>
              <a:rPr lang="zh-TW" altLang="en-US" sz="2000" dirty="0"/>
              <a:t>名稱。</a:t>
            </a:r>
            <a:endParaRPr lang="en-US" altLang="zh-TW" sz="2000" dirty="0"/>
          </a:p>
          <a:p>
            <a:pPr lvl="1" algn="just"/>
            <a:r>
              <a:rPr lang="en-US" altLang="zh-TW" sz="2000" dirty="0" err="1"/>
              <a:t>myAWSIoTMQTTClient.publish</a:t>
            </a:r>
            <a:r>
              <a:rPr lang="zh-TW" altLang="en-US" sz="2000" dirty="0"/>
              <a:t>內的</a:t>
            </a:r>
            <a:r>
              <a:rPr lang="en-US" altLang="zh-TW" sz="2000" dirty="0"/>
              <a:t>“7688_thing_topic”</a:t>
            </a:r>
            <a:r>
              <a:rPr lang="zh-TW" altLang="en-US" sz="2000" dirty="0"/>
              <a:t>為</a:t>
            </a:r>
            <a:r>
              <a:rPr lang="en-US" altLang="zh-TW" sz="2000" dirty="0"/>
              <a:t>Step 51</a:t>
            </a:r>
            <a:r>
              <a:rPr lang="zh-TW" altLang="en-US" sz="2000" dirty="0"/>
              <a:t>的</a:t>
            </a:r>
            <a:r>
              <a:rPr lang="en-US" altLang="zh-TW" sz="2000" dirty="0"/>
              <a:t>Subscription topic</a:t>
            </a:r>
            <a:r>
              <a:rPr lang="zh-TW" altLang="en-US" sz="2000" dirty="0"/>
              <a:t>，記得程式中的</a:t>
            </a:r>
            <a:r>
              <a:rPr lang="en-US" altLang="zh-TW" sz="2000" dirty="0"/>
              <a:t>topic</a:t>
            </a:r>
            <a:r>
              <a:rPr lang="zh-TW" altLang="en-US" sz="2000" dirty="0"/>
              <a:t>名稱一定要與</a:t>
            </a:r>
            <a:r>
              <a:rPr lang="en-US" altLang="zh-TW" sz="2000" dirty="0"/>
              <a:t>AWS Web UI</a:t>
            </a:r>
            <a:r>
              <a:rPr lang="zh-TW" altLang="en-US" sz="2000" dirty="0"/>
              <a:t>的</a:t>
            </a:r>
            <a:r>
              <a:rPr lang="en-US" altLang="zh-TW" sz="2000" dirty="0"/>
              <a:t>topic</a:t>
            </a:r>
            <a:r>
              <a:rPr lang="zh-TW" altLang="en-US" sz="2000" dirty="0"/>
              <a:t>名稱相同。</a:t>
            </a:r>
            <a:endParaRPr lang="en-US" altLang="zh-TW" sz="2000" dirty="0"/>
          </a:p>
          <a:p>
            <a:pPr marL="0" indent="0" algn="just">
              <a:buNone/>
            </a:pPr>
            <a:r>
              <a:rPr lang="en-US" altLang="zh-TW" sz="2400" dirty="0"/>
              <a:t>Note:</a:t>
            </a:r>
            <a:r>
              <a:rPr lang="zh-TW" altLang="en-US" sz="2400" dirty="0"/>
              <a:t> 在系統控制台中，我們輸入的指令就跟</a:t>
            </a:r>
            <a:r>
              <a:rPr lang="en-US" altLang="zh-TW" sz="2400" dirty="0" err="1"/>
              <a:t>linux</a:t>
            </a:r>
            <a:r>
              <a:rPr lang="zh-TW" altLang="en-US" sz="2400" dirty="0"/>
              <a:t>一樣；文字編輯器模式下，按下</a:t>
            </a:r>
            <a:r>
              <a:rPr lang="en-US" altLang="zh-TW" sz="2400" dirty="0" err="1"/>
              <a:t>i</a:t>
            </a:r>
            <a:r>
              <a:rPr lang="zh-TW" altLang="en-US" sz="2400" dirty="0"/>
              <a:t>鍵即輸入模式，按下</a:t>
            </a:r>
            <a:r>
              <a:rPr lang="en-US" altLang="zh-TW" sz="2400" dirty="0"/>
              <a:t>ESC</a:t>
            </a:r>
            <a:r>
              <a:rPr lang="zh-TW" altLang="en-US" sz="2400" dirty="0"/>
              <a:t>即退出該模式，按下</a:t>
            </a:r>
            <a:r>
              <a:rPr lang="en-US" altLang="zh-TW" sz="2400" dirty="0"/>
              <a:t>:</a:t>
            </a:r>
            <a:r>
              <a:rPr lang="zh-TW" altLang="en-US" sz="2400" dirty="0"/>
              <a:t>並輸入</a:t>
            </a:r>
            <a:r>
              <a:rPr lang="en-US" altLang="zh-TW" sz="2400" dirty="0" err="1"/>
              <a:t>wq</a:t>
            </a:r>
            <a:r>
              <a:rPr lang="zh-TW" altLang="en-US" sz="2400" dirty="0"/>
              <a:t>即可儲存並離開。</a:t>
            </a:r>
            <a:endParaRPr lang="en-US" altLang="zh-TW" sz="2400" dirty="0"/>
          </a:p>
          <a:p>
            <a:pPr marL="514350" indent="-514350" algn="just">
              <a:buFont typeface="+mj-lt"/>
              <a:buAutoNum type="arabicPeriod"/>
            </a:pPr>
            <a:endParaRPr lang="zh-TW" altLang="en-US" sz="2400" dirty="0"/>
          </a:p>
        </p:txBody>
      </p:sp>
    </p:spTree>
    <p:extLst>
      <p:ext uri="{BB962C8B-B14F-4D97-AF65-F5344CB8AC3E}">
        <p14:creationId xmlns:p14="http://schemas.microsoft.com/office/powerpoint/2010/main" val="150401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B1D5E4-1CAC-E541-9E54-F6187A0E63B9}"/>
              </a:ext>
            </a:extLst>
          </p:cNvPr>
          <p:cNvSpPr>
            <a:spLocks noGrp="1"/>
          </p:cNvSpPr>
          <p:nvPr>
            <p:ph type="title"/>
          </p:nvPr>
        </p:nvSpPr>
        <p:spPr/>
        <p:txBody>
          <a:bodyPr/>
          <a:lstStyle/>
          <a:p>
            <a:r>
              <a:rPr lang="en" altLang="zh-TW" dirty="0"/>
              <a:t>Elastic Compute Cloud </a:t>
            </a:r>
            <a:r>
              <a:rPr lang="en-US" altLang="zh-TW" dirty="0"/>
              <a:t>(</a:t>
            </a:r>
            <a:r>
              <a:rPr lang="en" altLang="zh-TW" dirty="0"/>
              <a:t>EC2</a:t>
            </a:r>
            <a:r>
              <a:rPr lang="en-US" altLang="zh-TW" dirty="0"/>
              <a:t>)</a:t>
            </a:r>
            <a:endParaRPr kumimoji="1" lang="zh-TW" altLang="en-US" dirty="0"/>
          </a:p>
        </p:txBody>
      </p:sp>
      <p:sp>
        <p:nvSpPr>
          <p:cNvPr id="3" name="內容版面配置區 2">
            <a:extLst>
              <a:ext uri="{FF2B5EF4-FFF2-40B4-BE49-F238E27FC236}">
                <a16:creationId xmlns:a16="http://schemas.microsoft.com/office/drawing/2014/main" id="{292887D5-E007-BB49-B954-182C6F442B9D}"/>
              </a:ext>
            </a:extLst>
          </p:cNvPr>
          <p:cNvSpPr>
            <a:spLocks noGrp="1"/>
          </p:cNvSpPr>
          <p:nvPr>
            <p:ph idx="1"/>
          </p:nvPr>
        </p:nvSpPr>
        <p:spPr/>
        <p:txBody>
          <a:bodyPr>
            <a:normAutofit/>
          </a:bodyPr>
          <a:lstStyle/>
          <a:p>
            <a:pPr>
              <a:lnSpc>
                <a:spcPct val="150000"/>
              </a:lnSpc>
            </a:pPr>
            <a:r>
              <a:rPr lang="zh-TW" altLang="en-US" sz="2400" dirty="0"/>
              <a:t>虛擬機器，可自行設定硬體規格與資源。</a:t>
            </a:r>
            <a:endParaRPr lang="en-US" altLang="zh-TW" sz="2400" dirty="0"/>
          </a:p>
          <a:p>
            <a:pPr>
              <a:lnSpc>
                <a:spcPct val="150000"/>
              </a:lnSpc>
            </a:pPr>
            <a:r>
              <a:rPr lang="zh-TW" altLang="en-US" sz="2400" dirty="0"/>
              <a:t>免費提供每月 </a:t>
            </a:r>
            <a:r>
              <a:rPr lang="en-US" altLang="zh-TW" sz="2400" dirty="0"/>
              <a:t>750 </a:t>
            </a:r>
            <a:r>
              <a:rPr lang="zh-TW" altLang="en-US" sz="2400" dirty="0"/>
              <a:t>小時 </a:t>
            </a:r>
            <a:r>
              <a:rPr lang="en" altLang="zh-TW" sz="2400" dirty="0"/>
              <a:t>t2.micro </a:t>
            </a:r>
            <a:r>
              <a:rPr lang="zh-TW" altLang="en-US" sz="2400" dirty="0"/>
              <a:t>執行個體用量。</a:t>
            </a:r>
            <a:endParaRPr kumimoji="1" lang="en-US" altLang="zh-TW" sz="2400" dirty="0">
              <a:latin typeface="+mn-ea"/>
            </a:endParaRPr>
          </a:p>
          <a:p>
            <a:pPr>
              <a:lnSpc>
                <a:spcPct val="150000"/>
              </a:lnSpc>
            </a:pPr>
            <a:r>
              <a:rPr lang="zh-TW" altLang="en-US" sz="2400" dirty="0">
                <a:latin typeface="+mn-ea"/>
                <a:hlinkClick r:id="rId3"/>
              </a:rPr>
              <a:t>官方介紹</a:t>
            </a:r>
            <a:endParaRPr kumimoji="1" lang="zh-TW" altLang="en-US" sz="2400" dirty="0">
              <a:latin typeface="+mn-ea"/>
            </a:endParaRPr>
          </a:p>
        </p:txBody>
      </p:sp>
    </p:spTree>
    <p:extLst>
      <p:ext uri="{BB962C8B-B14F-4D97-AF65-F5344CB8AC3E}">
        <p14:creationId xmlns:p14="http://schemas.microsoft.com/office/powerpoint/2010/main" val="10642368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FE46B6D4-3DD9-425F-A974-F1FFD0310768}"/>
              </a:ext>
            </a:extLst>
          </p:cNvPr>
          <p:cNvSpPr>
            <a:spLocks noGrp="1"/>
          </p:cNvSpPr>
          <p:nvPr>
            <p:ph type="title"/>
          </p:nvPr>
        </p:nvSpPr>
        <p:spPr/>
        <p:txBody>
          <a:bodyPr/>
          <a:lstStyle/>
          <a:p>
            <a:r>
              <a:rPr lang="en-US" altLang="zh-TW" dirty="0"/>
              <a:t>Step 39 – Python</a:t>
            </a:r>
            <a:r>
              <a:rPr lang="zh-TW" altLang="en-US" dirty="0"/>
              <a:t>端程式撰寫 </a:t>
            </a:r>
            <a:r>
              <a:rPr lang="en-US" altLang="zh-TW" dirty="0"/>
              <a:t>(2/2)</a:t>
            </a:r>
            <a:endParaRPr lang="zh-TW" altLang="en-US" dirty="0"/>
          </a:p>
        </p:txBody>
      </p:sp>
      <p:pic>
        <p:nvPicPr>
          <p:cNvPr id="3" name="圖片 2">
            <a:extLst>
              <a:ext uri="{FF2B5EF4-FFF2-40B4-BE49-F238E27FC236}">
                <a16:creationId xmlns:a16="http://schemas.microsoft.com/office/drawing/2014/main" id="{3201369B-F70F-4F98-8F1E-60D879B0280F}"/>
              </a:ext>
            </a:extLst>
          </p:cNvPr>
          <p:cNvPicPr>
            <a:picLocks noChangeAspect="1"/>
          </p:cNvPicPr>
          <p:nvPr/>
        </p:nvPicPr>
        <p:blipFill rotWithShape="1">
          <a:blip r:embed="rId3">
            <a:extLst>
              <a:ext uri="{28A0092B-C50C-407E-A947-70E740481C1C}">
                <a14:useLocalDpi xmlns:a14="http://schemas.microsoft.com/office/drawing/2010/main" val="0"/>
              </a:ext>
            </a:extLst>
          </a:blip>
          <a:srcRect t="4520" r="45"/>
          <a:stretch/>
        </p:blipFill>
        <p:spPr>
          <a:xfrm>
            <a:off x="379956" y="1452568"/>
            <a:ext cx="5672499" cy="4982432"/>
          </a:xfrm>
          <a:prstGeom prst="rect">
            <a:avLst/>
          </a:prstGeom>
        </p:spPr>
      </p:pic>
      <p:pic>
        <p:nvPicPr>
          <p:cNvPr id="6" name="圖片 5">
            <a:extLst>
              <a:ext uri="{FF2B5EF4-FFF2-40B4-BE49-F238E27FC236}">
                <a16:creationId xmlns:a16="http://schemas.microsoft.com/office/drawing/2014/main" id="{BD9444F7-F598-4CA7-91F8-88F89D7FD304}"/>
              </a:ext>
            </a:extLst>
          </p:cNvPr>
          <p:cNvPicPr>
            <a:picLocks noChangeAspect="1"/>
          </p:cNvPicPr>
          <p:nvPr/>
        </p:nvPicPr>
        <p:blipFill rotWithShape="1">
          <a:blip r:embed="rId4">
            <a:extLst>
              <a:ext uri="{28A0092B-C50C-407E-A947-70E740481C1C}">
                <a14:useLocalDpi xmlns:a14="http://schemas.microsoft.com/office/drawing/2010/main" val="0"/>
              </a:ext>
            </a:extLst>
          </a:blip>
          <a:srcRect t="4520"/>
          <a:stretch/>
        </p:blipFill>
        <p:spPr>
          <a:xfrm>
            <a:off x="6139545" y="1452568"/>
            <a:ext cx="5675057" cy="4982432"/>
          </a:xfrm>
          <a:prstGeom prst="rect">
            <a:avLst/>
          </a:prstGeom>
        </p:spPr>
      </p:pic>
    </p:spTree>
    <p:extLst>
      <p:ext uri="{BB962C8B-B14F-4D97-AF65-F5344CB8AC3E}">
        <p14:creationId xmlns:p14="http://schemas.microsoft.com/office/powerpoint/2010/main" val="33950407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251E7A3-B8C1-4428-9D94-3F7C4D6F3F96}"/>
              </a:ext>
            </a:extLst>
          </p:cNvPr>
          <p:cNvPicPr>
            <a:picLocks noChangeAspect="1"/>
          </p:cNvPicPr>
          <p:nvPr/>
        </p:nvPicPr>
        <p:blipFill rotWithShape="1">
          <a:blip r:embed="rId3"/>
          <a:srcRect l="180" t="592" r="180" b="48880"/>
          <a:stretch/>
        </p:blipFill>
        <p:spPr>
          <a:xfrm>
            <a:off x="1469292" y="2963656"/>
            <a:ext cx="9253415" cy="2926169"/>
          </a:xfrm>
          <a:prstGeom prst="rect">
            <a:avLst/>
          </a:prstGeom>
        </p:spPr>
      </p:pic>
      <p:sp>
        <p:nvSpPr>
          <p:cNvPr id="5" name="內容版面配置區 4">
            <a:extLst>
              <a:ext uri="{FF2B5EF4-FFF2-40B4-BE49-F238E27FC236}">
                <a16:creationId xmlns:a16="http://schemas.microsoft.com/office/drawing/2014/main" id="{D230FBAA-EE0B-44C9-BCEF-D3D3284F819A}"/>
              </a:ext>
            </a:extLst>
          </p:cNvPr>
          <p:cNvSpPr>
            <a:spLocks noGrp="1"/>
          </p:cNvSpPr>
          <p:nvPr>
            <p:ph idx="1"/>
          </p:nvPr>
        </p:nvSpPr>
        <p:spPr/>
        <p:txBody>
          <a:bodyPr>
            <a:normAutofit/>
          </a:bodyPr>
          <a:lstStyle/>
          <a:p>
            <a:pPr marL="457200" indent="-457200" algn="just">
              <a:buFont typeface="+mj-lt"/>
              <a:buAutoNum type="arabicPeriod"/>
            </a:pPr>
            <a:r>
              <a:rPr lang="zh-TW" altLang="en-US" sz="2400" dirty="0"/>
              <a:t>在</a:t>
            </a:r>
            <a:r>
              <a:rPr lang="en-US" altLang="zh-TW" sz="2400" dirty="0"/>
              <a:t>Windows</a:t>
            </a:r>
            <a:r>
              <a:rPr lang="zh-TW" altLang="en-US" sz="2400" dirty="0"/>
              <a:t>下載</a:t>
            </a:r>
            <a:r>
              <a:rPr lang="en-US" altLang="zh-TW" sz="2400" dirty="0"/>
              <a:t>FileZilla Client </a:t>
            </a:r>
            <a:r>
              <a:rPr lang="zh-TW" altLang="en-US" sz="2400" dirty="0"/>
              <a:t>軟體</a:t>
            </a:r>
            <a:r>
              <a:rPr lang="en-US" altLang="zh-TW" sz="2400" dirty="0">
                <a:hlinkClick r:id="rId4"/>
              </a:rPr>
              <a:t>https://filezilla-project.org/</a:t>
            </a:r>
            <a:r>
              <a:rPr lang="zh-TW" altLang="en-US" sz="2400" dirty="0"/>
              <a:t>。</a:t>
            </a:r>
            <a:endParaRPr lang="en-US" altLang="zh-TW" sz="2400" dirty="0"/>
          </a:p>
          <a:p>
            <a:pPr marL="457200" indent="-457200" algn="just">
              <a:buFont typeface="+mj-lt"/>
              <a:buAutoNum type="arabicPeriod"/>
            </a:pPr>
            <a:r>
              <a:rPr lang="zh-TW" altLang="en-US" sz="2400" dirty="0"/>
              <a:t>開啟 </a:t>
            </a:r>
            <a:r>
              <a:rPr lang="en-US" altLang="zh-TW" sz="2400" dirty="0"/>
              <a:t>FileZilla </a:t>
            </a:r>
            <a:r>
              <a:rPr lang="zh-TW" altLang="en-US" sz="2400" dirty="0"/>
              <a:t>並輸入</a:t>
            </a:r>
            <a:r>
              <a:rPr lang="en-US" altLang="zh-TW" sz="2400" dirty="0" err="1"/>
              <a:t>LinkIt</a:t>
            </a:r>
            <a:r>
              <a:rPr lang="en-US" altLang="zh-TW" sz="2400" dirty="0"/>
              <a:t> 7688 Duo</a:t>
            </a:r>
            <a:r>
              <a:rPr lang="zh-TW" altLang="en-US" sz="2400" dirty="0"/>
              <a:t> </a:t>
            </a:r>
            <a:r>
              <a:rPr lang="en-US" altLang="zh-TW" sz="2400" dirty="0"/>
              <a:t>IP </a:t>
            </a:r>
            <a:r>
              <a:rPr lang="zh-TW" altLang="en-US" sz="2400" dirty="0"/>
              <a:t>與使用者名稱及密碼，</a:t>
            </a:r>
            <a:r>
              <a:rPr lang="en-US" altLang="zh-TW" sz="2400" dirty="0"/>
              <a:t>Port</a:t>
            </a:r>
            <a:r>
              <a:rPr lang="zh-TW" altLang="en-US" sz="2400" dirty="0"/>
              <a:t>為</a:t>
            </a:r>
            <a:r>
              <a:rPr lang="en-US" altLang="zh-TW" sz="2400" dirty="0"/>
              <a:t>22</a:t>
            </a:r>
            <a:r>
              <a:rPr lang="zh-TW" altLang="en-US" sz="2400" dirty="0"/>
              <a:t>。</a:t>
            </a:r>
          </a:p>
          <a:p>
            <a:pPr algn="just"/>
            <a:endParaRPr lang="zh-TW" altLang="en-US" sz="2400" dirty="0"/>
          </a:p>
        </p:txBody>
      </p:sp>
      <p:sp>
        <p:nvSpPr>
          <p:cNvPr id="2" name="標題 1">
            <a:extLst>
              <a:ext uri="{FF2B5EF4-FFF2-40B4-BE49-F238E27FC236}">
                <a16:creationId xmlns:a16="http://schemas.microsoft.com/office/drawing/2014/main" id="{C0A67AC8-5AB8-40A3-97EC-0F9AA3123209}"/>
              </a:ext>
            </a:extLst>
          </p:cNvPr>
          <p:cNvSpPr>
            <a:spLocks noGrp="1"/>
          </p:cNvSpPr>
          <p:nvPr>
            <p:ph type="title"/>
          </p:nvPr>
        </p:nvSpPr>
        <p:spPr/>
        <p:txBody>
          <a:bodyPr/>
          <a:lstStyle/>
          <a:p>
            <a:pPr algn="just"/>
            <a:r>
              <a:rPr lang="en-US" altLang="zh-TW" dirty="0"/>
              <a:t>Step 40 –</a:t>
            </a:r>
            <a:r>
              <a:rPr lang="zh-TW" altLang="en-US" dirty="0"/>
              <a:t> </a:t>
            </a:r>
            <a:r>
              <a:rPr lang="en-US" altLang="zh-TW" dirty="0"/>
              <a:t>FileZilla</a:t>
            </a:r>
            <a:endParaRPr lang="zh-TW" altLang="en-US" dirty="0"/>
          </a:p>
        </p:txBody>
      </p:sp>
      <p:sp>
        <p:nvSpPr>
          <p:cNvPr id="10" name="矩形 9">
            <a:extLst>
              <a:ext uri="{FF2B5EF4-FFF2-40B4-BE49-F238E27FC236}">
                <a16:creationId xmlns:a16="http://schemas.microsoft.com/office/drawing/2014/main" id="{727D1945-CF0C-47A7-904D-70C310901D59}"/>
              </a:ext>
            </a:extLst>
          </p:cNvPr>
          <p:cNvSpPr/>
          <p:nvPr/>
        </p:nvSpPr>
        <p:spPr>
          <a:xfrm>
            <a:off x="1415630" y="3635346"/>
            <a:ext cx="7589473" cy="4131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Tree>
    <p:extLst>
      <p:ext uri="{BB962C8B-B14F-4D97-AF65-F5344CB8AC3E}">
        <p14:creationId xmlns:p14="http://schemas.microsoft.com/office/powerpoint/2010/main" val="4780579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1F6048-551B-4CE2-B31E-B9B72447F722}"/>
              </a:ext>
            </a:extLst>
          </p:cNvPr>
          <p:cNvSpPr>
            <a:spLocks noGrp="1"/>
          </p:cNvSpPr>
          <p:nvPr>
            <p:ph type="title"/>
          </p:nvPr>
        </p:nvSpPr>
        <p:spPr/>
        <p:txBody>
          <a:bodyPr/>
          <a:lstStyle/>
          <a:p>
            <a:r>
              <a:rPr lang="en-US" altLang="zh-TW" dirty="0"/>
              <a:t>Step 41 –</a:t>
            </a:r>
            <a:r>
              <a:rPr lang="zh-TW" altLang="en-US" dirty="0"/>
              <a:t> </a:t>
            </a:r>
            <a:r>
              <a:rPr lang="en-US" altLang="zh-TW" dirty="0" err="1"/>
              <a:t>LinkIt</a:t>
            </a:r>
            <a:r>
              <a:rPr lang="en-US" altLang="zh-TW" dirty="0"/>
              <a:t> 7688 Duo</a:t>
            </a:r>
            <a:r>
              <a:rPr lang="zh-TW" altLang="en-US" dirty="0"/>
              <a:t>目錄階層</a:t>
            </a:r>
          </a:p>
        </p:txBody>
      </p:sp>
      <p:sp>
        <p:nvSpPr>
          <p:cNvPr id="5" name="內容版面配置區 4">
            <a:extLst>
              <a:ext uri="{FF2B5EF4-FFF2-40B4-BE49-F238E27FC236}">
                <a16:creationId xmlns:a16="http://schemas.microsoft.com/office/drawing/2014/main" id="{FE595FAA-E3E4-4B34-8AC3-FEFDEDC2A8F4}"/>
              </a:ext>
            </a:extLst>
          </p:cNvPr>
          <p:cNvSpPr>
            <a:spLocks noGrp="1"/>
          </p:cNvSpPr>
          <p:nvPr>
            <p:ph idx="1"/>
          </p:nvPr>
        </p:nvSpPr>
        <p:spPr/>
        <p:txBody>
          <a:bodyPr>
            <a:normAutofit/>
          </a:bodyPr>
          <a:lstStyle/>
          <a:p>
            <a:pPr marL="0" indent="0">
              <a:buNone/>
            </a:pPr>
            <a:r>
              <a:rPr lang="en-US" altLang="zh-TW" sz="2400" dirty="0" err="1"/>
              <a:t>LinkIt</a:t>
            </a:r>
            <a:r>
              <a:rPr lang="en-US" altLang="zh-TW" sz="2400" dirty="0"/>
              <a:t> 7688 Duo</a:t>
            </a:r>
          </a:p>
          <a:p>
            <a:pPr marL="0" indent="0">
              <a:buNone/>
            </a:pPr>
            <a:r>
              <a:rPr lang="zh-TW" altLang="en-US" sz="2400" dirty="0"/>
              <a:t>   </a:t>
            </a:r>
            <a:r>
              <a:rPr lang="en-US" altLang="zh-TW" sz="2400" dirty="0"/>
              <a:t>├─</a:t>
            </a:r>
            <a:r>
              <a:rPr lang="zh-TW" altLang="en-US" sz="2400" dirty="0"/>
              <a:t> </a:t>
            </a:r>
            <a:r>
              <a:rPr lang="en-US" altLang="zh-TW" sz="2400" dirty="0"/>
              <a:t>aws_7688_test_certifications</a:t>
            </a:r>
          </a:p>
          <a:p>
            <a:pPr marL="0" indent="0">
              <a:buNone/>
            </a:pPr>
            <a:r>
              <a:rPr lang="zh-TW" altLang="en-US" sz="2400" dirty="0"/>
              <a:t>   </a:t>
            </a:r>
            <a:r>
              <a:rPr lang="en-US" altLang="zh-TW" sz="2400" dirty="0"/>
              <a:t>│</a:t>
            </a:r>
            <a:r>
              <a:rPr lang="zh-TW" altLang="en-US" sz="2400" dirty="0"/>
              <a:t>    </a:t>
            </a:r>
            <a:r>
              <a:rPr lang="en-US" altLang="zh-TW" sz="2400" dirty="0"/>
              <a:t>├── XXXXX-certificate.pem.crt</a:t>
            </a:r>
          </a:p>
          <a:p>
            <a:pPr marL="0" indent="0">
              <a:buNone/>
            </a:pPr>
            <a:r>
              <a:rPr lang="zh-TW" altLang="en-US" sz="2400" dirty="0"/>
              <a:t>   </a:t>
            </a:r>
            <a:r>
              <a:rPr lang="en-US" altLang="zh-TW" sz="2400" dirty="0"/>
              <a:t>│</a:t>
            </a:r>
            <a:r>
              <a:rPr lang="zh-TW" altLang="en-US" sz="2400" dirty="0"/>
              <a:t>    </a:t>
            </a:r>
            <a:r>
              <a:rPr lang="en-US" altLang="zh-TW" sz="2400" dirty="0"/>
              <a:t>├── XXXXX-</a:t>
            </a:r>
            <a:r>
              <a:rPr lang="en-US" altLang="zh-TW" sz="2400" dirty="0" err="1"/>
              <a:t>private.pem.key</a:t>
            </a:r>
            <a:endParaRPr lang="en-US" altLang="zh-TW" sz="2400" dirty="0"/>
          </a:p>
          <a:p>
            <a:pPr marL="0" indent="0">
              <a:buNone/>
            </a:pPr>
            <a:r>
              <a:rPr lang="zh-TW" altLang="en-US" sz="2400" dirty="0"/>
              <a:t>   </a:t>
            </a:r>
            <a:r>
              <a:rPr lang="en-US" altLang="zh-TW" sz="2400" dirty="0"/>
              <a:t>│</a:t>
            </a:r>
            <a:r>
              <a:rPr lang="zh-TW" altLang="en-US" sz="2400" dirty="0"/>
              <a:t>    </a:t>
            </a:r>
            <a:r>
              <a:rPr lang="en-US" altLang="zh-TW" sz="2400" dirty="0"/>
              <a:t>├── XXXXX-</a:t>
            </a:r>
            <a:r>
              <a:rPr lang="en-US" altLang="zh-TW" sz="2400" dirty="0" err="1"/>
              <a:t>public.pem.key</a:t>
            </a:r>
            <a:endParaRPr lang="en-US" altLang="zh-TW" sz="2400" dirty="0"/>
          </a:p>
          <a:p>
            <a:pPr marL="0" indent="0">
              <a:buNone/>
            </a:pPr>
            <a:r>
              <a:rPr lang="zh-TW" altLang="en-US" sz="2400" dirty="0"/>
              <a:t>   </a:t>
            </a:r>
            <a:r>
              <a:rPr lang="en-US" altLang="zh-TW" sz="2400" dirty="0"/>
              <a:t>│</a:t>
            </a:r>
            <a:r>
              <a:rPr lang="zh-TW" altLang="en-US" sz="2400" dirty="0"/>
              <a:t>    </a:t>
            </a:r>
            <a:r>
              <a:rPr lang="en-US" altLang="zh-TW" sz="2400" dirty="0"/>
              <a:t>└── root-CA.crt</a:t>
            </a:r>
          </a:p>
          <a:p>
            <a:pPr marL="0" indent="0">
              <a:buNone/>
            </a:pPr>
            <a:r>
              <a:rPr lang="zh-TW" altLang="en-US" sz="2400" dirty="0"/>
              <a:t>   </a:t>
            </a:r>
            <a:r>
              <a:rPr lang="en-US" altLang="zh-TW" sz="2400" dirty="0"/>
              <a:t>├─</a:t>
            </a:r>
            <a:r>
              <a:rPr lang="zh-TW" altLang="en-US" sz="2400" dirty="0"/>
              <a:t> </a:t>
            </a:r>
            <a:r>
              <a:rPr lang="en-US" altLang="zh-TW" sz="2400" dirty="0" err="1"/>
              <a:t>aws</a:t>
            </a:r>
            <a:r>
              <a:rPr lang="en-US" altLang="zh-TW" sz="2400" dirty="0"/>
              <a:t>-</a:t>
            </a:r>
            <a:r>
              <a:rPr lang="en-US" altLang="zh-TW" sz="2400" dirty="0" err="1"/>
              <a:t>iot</a:t>
            </a:r>
            <a:r>
              <a:rPr lang="en-US" altLang="zh-TW" sz="2400" dirty="0"/>
              <a:t>-device-</a:t>
            </a:r>
            <a:r>
              <a:rPr lang="en-US" altLang="zh-TW" sz="2400" dirty="0" err="1"/>
              <a:t>sdk</a:t>
            </a:r>
            <a:r>
              <a:rPr lang="en-US" altLang="zh-TW" sz="2400" dirty="0"/>
              <a:t>-python</a:t>
            </a:r>
          </a:p>
          <a:p>
            <a:pPr marL="0" indent="0">
              <a:buNone/>
            </a:pPr>
            <a:r>
              <a:rPr lang="zh-TW" altLang="en-US" sz="2400" dirty="0"/>
              <a:t>   </a:t>
            </a:r>
            <a:r>
              <a:rPr lang="en-US" altLang="zh-TW" sz="2400" dirty="0"/>
              <a:t>└─</a:t>
            </a:r>
            <a:r>
              <a:rPr lang="zh-TW" altLang="en-US" sz="2400" dirty="0"/>
              <a:t> </a:t>
            </a:r>
            <a:r>
              <a:rPr lang="en-US" altLang="zh-TW" sz="2400" dirty="0"/>
              <a:t>ht_aws_time.py</a:t>
            </a:r>
          </a:p>
          <a:p>
            <a:pPr lvl="1"/>
            <a:endParaRPr lang="zh-TW" altLang="en-US" sz="2000" dirty="0"/>
          </a:p>
        </p:txBody>
      </p:sp>
    </p:spTree>
    <p:extLst>
      <p:ext uri="{BB962C8B-B14F-4D97-AF65-F5344CB8AC3E}">
        <p14:creationId xmlns:p14="http://schemas.microsoft.com/office/powerpoint/2010/main" val="39552061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90B9580C-1D4D-49D7-8DC3-1BAAA8C877CD}"/>
              </a:ext>
            </a:extLst>
          </p:cNvPr>
          <p:cNvPicPr>
            <a:picLocks noChangeAspect="1"/>
          </p:cNvPicPr>
          <p:nvPr/>
        </p:nvPicPr>
        <p:blipFill rotWithShape="1">
          <a:blip r:embed="rId2">
            <a:extLst>
              <a:ext uri="{28A0092B-C50C-407E-A947-70E740481C1C}">
                <a14:useLocalDpi xmlns:a14="http://schemas.microsoft.com/office/drawing/2010/main" val="0"/>
              </a:ext>
            </a:extLst>
          </a:blip>
          <a:srcRect l="-22" t="-70" r="-100" b="19922"/>
          <a:stretch/>
        </p:blipFill>
        <p:spPr>
          <a:xfrm>
            <a:off x="2983042" y="2758190"/>
            <a:ext cx="6230911" cy="3734684"/>
          </a:xfrm>
          <a:prstGeom prst="rect">
            <a:avLst/>
          </a:prstGeom>
        </p:spPr>
      </p:pic>
      <p:sp>
        <p:nvSpPr>
          <p:cNvPr id="2" name="標題 1">
            <a:extLst>
              <a:ext uri="{FF2B5EF4-FFF2-40B4-BE49-F238E27FC236}">
                <a16:creationId xmlns:a16="http://schemas.microsoft.com/office/drawing/2014/main" id="{15FA3547-8843-4FC9-9D87-8BD32409681D}"/>
              </a:ext>
            </a:extLst>
          </p:cNvPr>
          <p:cNvSpPr>
            <a:spLocks noGrp="1"/>
          </p:cNvSpPr>
          <p:nvPr>
            <p:ph type="title"/>
          </p:nvPr>
        </p:nvSpPr>
        <p:spPr/>
        <p:txBody>
          <a:bodyPr/>
          <a:lstStyle/>
          <a:p>
            <a:pPr algn="just"/>
            <a:r>
              <a:rPr lang="en-US" altLang="zh-TW" dirty="0"/>
              <a:t>Step 42 –</a:t>
            </a:r>
            <a:r>
              <a:rPr lang="zh-TW" altLang="en-US" dirty="0"/>
              <a:t> 建立憑證目錄</a:t>
            </a:r>
          </a:p>
        </p:txBody>
      </p:sp>
      <p:sp>
        <p:nvSpPr>
          <p:cNvPr id="3" name="內容版面配置區 2">
            <a:extLst>
              <a:ext uri="{FF2B5EF4-FFF2-40B4-BE49-F238E27FC236}">
                <a16:creationId xmlns:a16="http://schemas.microsoft.com/office/drawing/2014/main" id="{1ED7A8B0-7A37-4B98-8F35-3123081AFBB4}"/>
              </a:ext>
            </a:extLst>
          </p:cNvPr>
          <p:cNvSpPr>
            <a:spLocks noGrp="1"/>
          </p:cNvSpPr>
          <p:nvPr>
            <p:ph idx="1"/>
          </p:nvPr>
        </p:nvSpPr>
        <p:spPr/>
        <p:txBody>
          <a:bodyPr>
            <a:normAutofit/>
          </a:bodyPr>
          <a:lstStyle/>
          <a:p>
            <a:pPr marL="457200" indent="-457200" algn="just">
              <a:buFont typeface="+mj-lt"/>
              <a:buAutoNum type="arabicPeriod"/>
            </a:pPr>
            <a:r>
              <a:rPr lang="zh-TW" altLang="en-US" sz="2400" dirty="0"/>
              <a:t>左側為電腦目錄，右側為</a:t>
            </a:r>
            <a:r>
              <a:rPr lang="en-US" altLang="zh-TW" sz="2400" dirty="0" err="1"/>
              <a:t>LinkIt</a:t>
            </a:r>
            <a:r>
              <a:rPr lang="en-US" altLang="zh-TW" sz="2400" dirty="0"/>
              <a:t> 7688 Duo</a:t>
            </a:r>
            <a:r>
              <a:rPr lang="zh-TW" altLang="en-US" sz="2400" dirty="0"/>
              <a:t>目錄。</a:t>
            </a:r>
            <a:endParaRPr lang="en-US" altLang="zh-TW" sz="2400" dirty="0"/>
          </a:p>
          <a:p>
            <a:pPr marL="457200" indent="-457200" algn="just">
              <a:buFont typeface="+mj-lt"/>
              <a:buAutoNum type="arabicPeriod"/>
            </a:pPr>
            <a:r>
              <a:rPr lang="zh-TW" altLang="en-US" sz="2400" dirty="0"/>
              <a:t>在右側空白處按右鍵，選擇「建立目錄並進入」。</a:t>
            </a:r>
            <a:endParaRPr lang="en-US" altLang="zh-TW" sz="2400" dirty="0"/>
          </a:p>
        </p:txBody>
      </p:sp>
      <p:sp>
        <p:nvSpPr>
          <p:cNvPr id="5" name="矩形 4">
            <a:extLst>
              <a:ext uri="{FF2B5EF4-FFF2-40B4-BE49-F238E27FC236}">
                <a16:creationId xmlns:a16="http://schemas.microsoft.com/office/drawing/2014/main" id="{24A7055F-FC63-483B-BB33-4BCD64B0B04A}"/>
              </a:ext>
            </a:extLst>
          </p:cNvPr>
          <p:cNvSpPr/>
          <p:nvPr/>
        </p:nvSpPr>
        <p:spPr>
          <a:xfrm>
            <a:off x="6750049" y="4638675"/>
            <a:ext cx="1727201" cy="3653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8" name="圖形 7" descr="手背向前食指朝右指索引">
            <a:extLst>
              <a:ext uri="{FF2B5EF4-FFF2-40B4-BE49-F238E27FC236}">
                <a16:creationId xmlns:a16="http://schemas.microsoft.com/office/drawing/2014/main" id="{2D8DCCD6-DF23-489E-98BD-5EE85078E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8127" flipH="1">
            <a:off x="6354002" y="5720978"/>
            <a:ext cx="722644" cy="722644"/>
          </a:xfrm>
          <a:prstGeom prst="rect">
            <a:avLst/>
          </a:prstGeom>
        </p:spPr>
      </p:pic>
      <p:sp>
        <p:nvSpPr>
          <p:cNvPr id="9" name="文字方塊 8">
            <a:extLst>
              <a:ext uri="{FF2B5EF4-FFF2-40B4-BE49-F238E27FC236}">
                <a16:creationId xmlns:a16="http://schemas.microsoft.com/office/drawing/2014/main" id="{66D3F6A9-1DD0-47D8-AE78-FDCB7119C960}"/>
              </a:ext>
            </a:extLst>
          </p:cNvPr>
          <p:cNvSpPr txBox="1"/>
          <p:nvPr/>
        </p:nvSpPr>
        <p:spPr>
          <a:xfrm>
            <a:off x="6961511" y="6009242"/>
            <a:ext cx="4785644" cy="369332"/>
          </a:xfrm>
          <a:prstGeom prst="rect">
            <a:avLst/>
          </a:prstGeom>
          <a:noFill/>
        </p:spPr>
        <p:txBody>
          <a:bodyPr wrap="square" rtlCol="0">
            <a:spAutoFit/>
          </a:bodyPr>
          <a:lstStyle/>
          <a:p>
            <a:r>
              <a:rPr kumimoji="1" lang="zh-TW" altLang="en-US" dirty="0">
                <a:solidFill>
                  <a:srgbClr val="FF0000"/>
                </a:solidFill>
              </a:rPr>
              <a:t>空白處按右鍵，選擇「建立目錄並進入」</a:t>
            </a:r>
          </a:p>
        </p:txBody>
      </p:sp>
    </p:spTree>
    <p:extLst>
      <p:ext uri="{BB962C8B-B14F-4D97-AF65-F5344CB8AC3E}">
        <p14:creationId xmlns:p14="http://schemas.microsoft.com/office/powerpoint/2010/main" val="13265219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1C44E9D1-2B5A-4BDE-89B4-C53B82576B85}"/>
              </a:ext>
            </a:extLst>
          </p:cNvPr>
          <p:cNvPicPr>
            <a:picLocks noChangeAspect="1"/>
          </p:cNvPicPr>
          <p:nvPr/>
        </p:nvPicPr>
        <p:blipFill rotWithShape="1">
          <a:blip r:embed="rId2">
            <a:extLst>
              <a:ext uri="{28A0092B-C50C-407E-A947-70E740481C1C}">
                <a14:useLocalDpi xmlns:a14="http://schemas.microsoft.com/office/drawing/2010/main" val="0"/>
              </a:ext>
            </a:extLst>
          </a:blip>
          <a:srcRect l="194" t="237" r="208" b="20283"/>
          <a:stretch/>
        </p:blipFill>
        <p:spPr>
          <a:xfrm>
            <a:off x="2732272" y="2286000"/>
            <a:ext cx="6698518" cy="4009118"/>
          </a:xfrm>
          <a:prstGeom prst="rect">
            <a:avLst/>
          </a:prstGeom>
        </p:spPr>
      </p:pic>
      <p:sp>
        <p:nvSpPr>
          <p:cNvPr id="2" name="標題 1">
            <a:extLst>
              <a:ext uri="{FF2B5EF4-FFF2-40B4-BE49-F238E27FC236}">
                <a16:creationId xmlns:a16="http://schemas.microsoft.com/office/drawing/2014/main" id="{15FA3547-8843-4FC9-9D87-8BD32409681D}"/>
              </a:ext>
            </a:extLst>
          </p:cNvPr>
          <p:cNvSpPr>
            <a:spLocks noGrp="1"/>
          </p:cNvSpPr>
          <p:nvPr>
            <p:ph type="title"/>
          </p:nvPr>
        </p:nvSpPr>
        <p:spPr/>
        <p:txBody>
          <a:bodyPr/>
          <a:lstStyle/>
          <a:p>
            <a:pPr algn="just"/>
            <a:r>
              <a:rPr lang="en-US" altLang="zh-TW" dirty="0"/>
              <a:t>Step 43 –</a:t>
            </a:r>
            <a:r>
              <a:rPr lang="zh-TW" altLang="en-US" dirty="0"/>
              <a:t> 憑證目錄命名</a:t>
            </a:r>
          </a:p>
        </p:txBody>
      </p:sp>
      <p:sp>
        <p:nvSpPr>
          <p:cNvPr id="3" name="內容版面配置區 2">
            <a:extLst>
              <a:ext uri="{FF2B5EF4-FFF2-40B4-BE49-F238E27FC236}">
                <a16:creationId xmlns:a16="http://schemas.microsoft.com/office/drawing/2014/main" id="{1ED7A8B0-7A37-4B98-8F35-3123081AFBB4}"/>
              </a:ext>
            </a:extLst>
          </p:cNvPr>
          <p:cNvSpPr>
            <a:spLocks noGrp="1"/>
          </p:cNvSpPr>
          <p:nvPr>
            <p:ph idx="1"/>
          </p:nvPr>
        </p:nvSpPr>
        <p:spPr/>
        <p:txBody>
          <a:bodyPr>
            <a:normAutofit/>
          </a:bodyPr>
          <a:lstStyle/>
          <a:p>
            <a:pPr marL="457200" indent="-457200" algn="just">
              <a:buFont typeface="+mj-lt"/>
              <a:buAutoNum type="arabicPeriod"/>
            </a:pPr>
            <a:r>
              <a:rPr lang="zh-TW" altLang="en-US" sz="2400" dirty="0"/>
              <a:t>資料夾命名為</a:t>
            </a:r>
            <a:r>
              <a:rPr lang="en-US" altLang="zh-TW" sz="2400" dirty="0"/>
              <a:t>aws_7688_test_certifications</a:t>
            </a:r>
            <a:r>
              <a:rPr lang="zh-TW" altLang="en-US" sz="2400"/>
              <a:t>，接著按下</a:t>
            </a:r>
            <a:r>
              <a:rPr lang="zh-TW" altLang="en-US" sz="2400" dirty="0"/>
              <a:t>「確認」。</a:t>
            </a:r>
            <a:endParaRPr lang="en-US" altLang="zh-TW" sz="2400" dirty="0"/>
          </a:p>
        </p:txBody>
      </p:sp>
      <p:sp>
        <p:nvSpPr>
          <p:cNvPr id="5" name="矩形 4">
            <a:extLst>
              <a:ext uri="{FF2B5EF4-FFF2-40B4-BE49-F238E27FC236}">
                <a16:creationId xmlns:a16="http://schemas.microsoft.com/office/drawing/2014/main" id="{24A7055F-FC63-483B-BB33-4BCD64B0B04A}"/>
              </a:ext>
            </a:extLst>
          </p:cNvPr>
          <p:cNvSpPr/>
          <p:nvPr/>
        </p:nvSpPr>
        <p:spPr>
          <a:xfrm>
            <a:off x="6502399" y="5236143"/>
            <a:ext cx="2545348" cy="4716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6" name="圖形 5" descr="手背向前食指朝右指索引">
            <a:extLst>
              <a:ext uri="{FF2B5EF4-FFF2-40B4-BE49-F238E27FC236}">
                <a16:creationId xmlns:a16="http://schemas.microsoft.com/office/drawing/2014/main" id="{DD6D2920-9622-4BDF-B7AC-B10B9F9C9C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8127" flipH="1">
            <a:off x="7875480" y="5696245"/>
            <a:ext cx="722644" cy="722644"/>
          </a:xfrm>
          <a:prstGeom prst="rect">
            <a:avLst/>
          </a:prstGeom>
        </p:spPr>
      </p:pic>
    </p:spTree>
    <p:extLst>
      <p:ext uri="{BB962C8B-B14F-4D97-AF65-F5344CB8AC3E}">
        <p14:creationId xmlns:p14="http://schemas.microsoft.com/office/powerpoint/2010/main" val="19776518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681D9436-2E3D-4A83-9189-3665E89B869C}"/>
              </a:ext>
            </a:extLst>
          </p:cNvPr>
          <p:cNvPicPr>
            <a:picLocks noChangeAspect="1"/>
          </p:cNvPicPr>
          <p:nvPr/>
        </p:nvPicPr>
        <p:blipFill rotWithShape="1">
          <a:blip r:embed="rId2"/>
          <a:srcRect l="283" t="28035" r="353" b="20606"/>
          <a:stretch/>
        </p:blipFill>
        <p:spPr>
          <a:xfrm>
            <a:off x="2079788" y="3206187"/>
            <a:ext cx="8032423" cy="2720049"/>
          </a:xfrm>
          <a:prstGeom prst="rect">
            <a:avLst/>
          </a:prstGeom>
        </p:spPr>
      </p:pic>
      <p:sp>
        <p:nvSpPr>
          <p:cNvPr id="2" name="標題 1">
            <a:extLst>
              <a:ext uri="{FF2B5EF4-FFF2-40B4-BE49-F238E27FC236}">
                <a16:creationId xmlns:a16="http://schemas.microsoft.com/office/drawing/2014/main" id="{15FA3547-8843-4FC9-9D87-8BD32409681D}"/>
              </a:ext>
            </a:extLst>
          </p:cNvPr>
          <p:cNvSpPr>
            <a:spLocks noGrp="1"/>
          </p:cNvSpPr>
          <p:nvPr>
            <p:ph type="title"/>
          </p:nvPr>
        </p:nvSpPr>
        <p:spPr/>
        <p:txBody>
          <a:bodyPr/>
          <a:lstStyle/>
          <a:p>
            <a:pPr algn="just"/>
            <a:r>
              <a:rPr lang="en-US" altLang="zh-TW" dirty="0"/>
              <a:t>Step 44 –</a:t>
            </a:r>
            <a:r>
              <a:rPr lang="zh-TW" altLang="en-US" dirty="0"/>
              <a:t> 放置憑證 </a:t>
            </a:r>
            <a:r>
              <a:rPr lang="en-US" altLang="zh-TW" dirty="0"/>
              <a:t>(1/2)</a:t>
            </a:r>
            <a:endParaRPr lang="zh-TW" altLang="en-US" dirty="0"/>
          </a:p>
        </p:txBody>
      </p:sp>
      <p:sp>
        <p:nvSpPr>
          <p:cNvPr id="3" name="內容版面配置區 2">
            <a:extLst>
              <a:ext uri="{FF2B5EF4-FFF2-40B4-BE49-F238E27FC236}">
                <a16:creationId xmlns:a16="http://schemas.microsoft.com/office/drawing/2014/main" id="{1ED7A8B0-7A37-4B98-8F35-3123081AFBB4}"/>
              </a:ext>
            </a:extLst>
          </p:cNvPr>
          <p:cNvSpPr>
            <a:spLocks noGrp="1"/>
          </p:cNvSpPr>
          <p:nvPr>
            <p:ph idx="1"/>
          </p:nvPr>
        </p:nvSpPr>
        <p:spPr/>
        <p:txBody>
          <a:bodyPr>
            <a:normAutofit/>
          </a:bodyPr>
          <a:lstStyle/>
          <a:p>
            <a:pPr marL="457200" indent="-457200" algn="just">
              <a:buFont typeface="+mj-lt"/>
              <a:buAutoNum type="arabicPeriod"/>
            </a:pPr>
            <a:r>
              <a:rPr lang="zh-TW" altLang="en-US" sz="2400" dirty="0"/>
              <a:t>現在要把</a:t>
            </a:r>
            <a:r>
              <a:rPr lang="zh-TW" altLang="zh-TW" sz="2400" dirty="0"/>
              <a:t>剛</a:t>
            </a:r>
            <a:r>
              <a:rPr lang="zh-TW" altLang="en-US" sz="2400" dirty="0"/>
              <a:t>剛下載的</a:t>
            </a:r>
            <a:r>
              <a:rPr lang="zh-TW" altLang="zh-TW" sz="2400" dirty="0"/>
              <a:t>憑證</a:t>
            </a:r>
            <a:r>
              <a:rPr lang="zh-TW" altLang="en-US" sz="2400" dirty="0"/>
              <a:t>從電腦</a:t>
            </a:r>
            <a:r>
              <a:rPr lang="zh-TW" altLang="zh-TW" sz="2400" dirty="0"/>
              <a:t>放</a:t>
            </a:r>
            <a:r>
              <a:rPr lang="zh-TW" altLang="en-US" sz="2400" dirty="0"/>
              <a:t>到開發板中</a:t>
            </a:r>
            <a:r>
              <a:rPr lang="zh-TW" altLang="zh-TW" sz="2400" dirty="0"/>
              <a:t>，因此將左側</a:t>
            </a:r>
            <a:r>
              <a:rPr lang="en-US" altLang="zh-TW" sz="2400" dirty="0"/>
              <a:t>aws_7688_test_certifications</a:t>
            </a:r>
            <a:r>
              <a:rPr lang="zh-TW" altLang="en-US" sz="2400" dirty="0"/>
              <a:t>資料夾內</a:t>
            </a:r>
            <a:r>
              <a:rPr lang="zh-TW" altLang="zh-TW" sz="2400" dirty="0"/>
              <a:t>的</a:t>
            </a:r>
            <a:r>
              <a:rPr lang="en-US" altLang="zh-TW" sz="2400" dirty="0"/>
              <a:t>3</a:t>
            </a:r>
            <a:r>
              <a:rPr lang="zh-TW" altLang="zh-TW" sz="2400" dirty="0"/>
              <a:t>個憑證與</a:t>
            </a:r>
            <a:r>
              <a:rPr lang="en-US" altLang="zh-TW" sz="2400" dirty="0"/>
              <a:t>1</a:t>
            </a:r>
            <a:r>
              <a:rPr lang="zh-TW" altLang="zh-TW" sz="2400" dirty="0"/>
              <a:t>個</a:t>
            </a:r>
            <a:r>
              <a:rPr lang="en-US" altLang="zh-TW" sz="2400" dirty="0"/>
              <a:t>root-CA</a:t>
            </a:r>
            <a:r>
              <a:rPr lang="zh-TW" altLang="zh-TW" sz="2400" dirty="0"/>
              <a:t>，由左往右拖曳，放入</a:t>
            </a:r>
            <a:r>
              <a:rPr lang="en-US" altLang="zh-TW" sz="2400" dirty="0" err="1"/>
              <a:t>Linkit</a:t>
            </a:r>
            <a:r>
              <a:rPr lang="en-US" altLang="zh-TW" sz="2400" dirty="0"/>
              <a:t> 7688 Duo</a:t>
            </a:r>
            <a:r>
              <a:rPr lang="zh-TW" altLang="zh-TW" sz="2400" dirty="0"/>
              <a:t>的</a:t>
            </a:r>
            <a:r>
              <a:rPr lang="en-US" altLang="zh-TW" sz="2400" dirty="0"/>
              <a:t>aws_7688_test_certifications</a:t>
            </a:r>
            <a:r>
              <a:rPr lang="zh-TW" altLang="zh-TW" sz="2400" dirty="0"/>
              <a:t>資料夾中。</a:t>
            </a:r>
            <a:endParaRPr lang="en-US" altLang="zh-TW" sz="2400" dirty="0"/>
          </a:p>
        </p:txBody>
      </p:sp>
      <p:sp>
        <p:nvSpPr>
          <p:cNvPr id="5" name="矩形 4">
            <a:extLst>
              <a:ext uri="{FF2B5EF4-FFF2-40B4-BE49-F238E27FC236}">
                <a16:creationId xmlns:a16="http://schemas.microsoft.com/office/drawing/2014/main" id="{24A7055F-FC63-483B-BB33-4BCD64B0B04A}"/>
              </a:ext>
            </a:extLst>
          </p:cNvPr>
          <p:cNvSpPr/>
          <p:nvPr/>
        </p:nvSpPr>
        <p:spPr>
          <a:xfrm>
            <a:off x="2052137" y="4823945"/>
            <a:ext cx="1985299" cy="7234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cxnSp>
        <p:nvCxnSpPr>
          <p:cNvPr id="10" name="直線接點 9">
            <a:extLst>
              <a:ext uri="{FF2B5EF4-FFF2-40B4-BE49-F238E27FC236}">
                <a16:creationId xmlns:a16="http://schemas.microsoft.com/office/drawing/2014/main" id="{4F116505-2C3B-48E5-B120-06E8445F1298}"/>
              </a:ext>
            </a:extLst>
          </p:cNvPr>
          <p:cNvCxnSpPr>
            <a:cxnSpLocks/>
          </p:cNvCxnSpPr>
          <p:nvPr/>
        </p:nvCxnSpPr>
        <p:spPr>
          <a:xfrm>
            <a:off x="3660247" y="3950344"/>
            <a:ext cx="159465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C76C1859-BB49-49D3-AE5A-14E7A7031454}"/>
              </a:ext>
            </a:extLst>
          </p:cNvPr>
          <p:cNvCxnSpPr>
            <a:cxnSpLocks/>
          </p:cNvCxnSpPr>
          <p:nvPr/>
        </p:nvCxnSpPr>
        <p:spPr>
          <a:xfrm>
            <a:off x="6690167" y="3797945"/>
            <a:ext cx="160888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21562F07-C312-43CE-8771-1E3AE43828BB}"/>
              </a:ext>
            </a:extLst>
          </p:cNvPr>
          <p:cNvCxnSpPr>
            <a:cxnSpLocks/>
            <a:stCxn id="5" idx="3"/>
            <a:endCxn id="15" idx="1"/>
          </p:cNvCxnSpPr>
          <p:nvPr/>
        </p:nvCxnSpPr>
        <p:spPr>
          <a:xfrm>
            <a:off x="4037436" y="5185655"/>
            <a:ext cx="28132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8FBB7EB1-61D3-4DDD-AB9B-99E94EAC9752}"/>
              </a:ext>
            </a:extLst>
          </p:cNvPr>
          <p:cNvSpPr txBox="1"/>
          <p:nvPr/>
        </p:nvSpPr>
        <p:spPr>
          <a:xfrm>
            <a:off x="6850661" y="5000989"/>
            <a:ext cx="1276173" cy="369332"/>
          </a:xfrm>
          <a:prstGeom prst="rect">
            <a:avLst/>
          </a:prstGeom>
          <a:noFill/>
        </p:spPr>
        <p:txBody>
          <a:bodyPr wrap="square" rtlCol="0">
            <a:spAutoFit/>
          </a:bodyPr>
          <a:lstStyle/>
          <a:p>
            <a:r>
              <a:rPr lang="zh-TW" altLang="en-US" dirty="0">
                <a:solidFill>
                  <a:srgbClr val="FF0000"/>
                </a:solidFill>
              </a:rPr>
              <a:t>拖曳過來</a:t>
            </a:r>
          </a:p>
        </p:txBody>
      </p:sp>
    </p:spTree>
    <p:extLst>
      <p:ext uri="{BB962C8B-B14F-4D97-AF65-F5344CB8AC3E}">
        <p14:creationId xmlns:p14="http://schemas.microsoft.com/office/powerpoint/2010/main" val="34709824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01D0CED4-E7EA-4DCE-B073-72BD09F94120}"/>
              </a:ext>
            </a:extLst>
          </p:cNvPr>
          <p:cNvPicPr>
            <a:picLocks noChangeAspect="1"/>
          </p:cNvPicPr>
          <p:nvPr/>
        </p:nvPicPr>
        <p:blipFill>
          <a:blip r:embed="rId2"/>
          <a:stretch>
            <a:fillRect/>
          </a:stretch>
        </p:blipFill>
        <p:spPr>
          <a:xfrm>
            <a:off x="2144383" y="2291779"/>
            <a:ext cx="7903234" cy="4097646"/>
          </a:xfrm>
          <a:prstGeom prst="rect">
            <a:avLst/>
          </a:prstGeom>
        </p:spPr>
      </p:pic>
      <p:sp>
        <p:nvSpPr>
          <p:cNvPr id="2" name="標題 1">
            <a:extLst>
              <a:ext uri="{FF2B5EF4-FFF2-40B4-BE49-F238E27FC236}">
                <a16:creationId xmlns:a16="http://schemas.microsoft.com/office/drawing/2014/main" id="{15FA3547-8843-4FC9-9D87-8BD32409681D}"/>
              </a:ext>
            </a:extLst>
          </p:cNvPr>
          <p:cNvSpPr>
            <a:spLocks noGrp="1"/>
          </p:cNvSpPr>
          <p:nvPr>
            <p:ph type="title"/>
          </p:nvPr>
        </p:nvSpPr>
        <p:spPr/>
        <p:txBody>
          <a:bodyPr/>
          <a:lstStyle/>
          <a:p>
            <a:pPr algn="just"/>
            <a:r>
              <a:rPr lang="en-US" altLang="zh-TW" dirty="0"/>
              <a:t>Step 45 –</a:t>
            </a:r>
            <a:r>
              <a:rPr lang="zh-TW" altLang="en-US" dirty="0"/>
              <a:t> 放置憑證 </a:t>
            </a:r>
            <a:r>
              <a:rPr lang="en-US" altLang="zh-TW" dirty="0"/>
              <a:t>(2/2)</a:t>
            </a:r>
            <a:endParaRPr lang="zh-TW" altLang="en-US" dirty="0"/>
          </a:p>
        </p:txBody>
      </p:sp>
      <p:sp>
        <p:nvSpPr>
          <p:cNvPr id="3" name="內容版面配置區 2">
            <a:extLst>
              <a:ext uri="{FF2B5EF4-FFF2-40B4-BE49-F238E27FC236}">
                <a16:creationId xmlns:a16="http://schemas.microsoft.com/office/drawing/2014/main" id="{1ED7A8B0-7A37-4B98-8F35-3123081AFBB4}"/>
              </a:ext>
            </a:extLst>
          </p:cNvPr>
          <p:cNvSpPr>
            <a:spLocks noGrp="1"/>
          </p:cNvSpPr>
          <p:nvPr>
            <p:ph idx="1"/>
          </p:nvPr>
        </p:nvSpPr>
        <p:spPr/>
        <p:txBody>
          <a:bodyPr>
            <a:normAutofit/>
          </a:bodyPr>
          <a:lstStyle/>
          <a:p>
            <a:pPr marL="457200" indent="-457200" algn="just">
              <a:buFont typeface="+mj-lt"/>
              <a:buAutoNum type="arabicPeriod"/>
            </a:pPr>
            <a:r>
              <a:rPr lang="zh-TW" altLang="en-US" sz="2400" dirty="0"/>
              <a:t>拖曳後會長這樣。</a:t>
            </a:r>
            <a:endParaRPr lang="en-US" altLang="zh-TW" sz="2400" dirty="0"/>
          </a:p>
        </p:txBody>
      </p:sp>
      <p:sp>
        <p:nvSpPr>
          <p:cNvPr id="5" name="矩形 4">
            <a:extLst>
              <a:ext uri="{FF2B5EF4-FFF2-40B4-BE49-F238E27FC236}">
                <a16:creationId xmlns:a16="http://schemas.microsoft.com/office/drawing/2014/main" id="{24A7055F-FC63-483B-BB33-4BCD64B0B04A}"/>
              </a:ext>
            </a:extLst>
          </p:cNvPr>
          <p:cNvSpPr/>
          <p:nvPr/>
        </p:nvSpPr>
        <p:spPr>
          <a:xfrm>
            <a:off x="6096000" y="5287700"/>
            <a:ext cx="1924050" cy="8207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Tree>
    <p:extLst>
      <p:ext uri="{BB962C8B-B14F-4D97-AF65-F5344CB8AC3E}">
        <p14:creationId xmlns:p14="http://schemas.microsoft.com/office/powerpoint/2010/main" val="9124623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0B14E237-553D-42A0-B161-60C72D240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231" y="2470409"/>
            <a:ext cx="4321538" cy="3799154"/>
          </a:xfrm>
          <a:prstGeom prst="rect">
            <a:avLst/>
          </a:prstGeom>
        </p:spPr>
      </p:pic>
      <p:sp>
        <p:nvSpPr>
          <p:cNvPr id="2" name="標題 1">
            <a:extLst>
              <a:ext uri="{FF2B5EF4-FFF2-40B4-BE49-F238E27FC236}">
                <a16:creationId xmlns:a16="http://schemas.microsoft.com/office/drawing/2014/main" id="{15FA3547-8843-4FC9-9D87-8BD32409681D}"/>
              </a:ext>
            </a:extLst>
          </p:cNvPr>
          <p:cNvSpPr>
            <a:spLocks noGrp="1"/>
          </p:cNvSpPr>
          <p:nvPr>
            <p:ph type="title"/>
          </p:nvPr>
        </p:nvSpPr>
        <p:spPr/>
        <p:txBody>
          <a:bodyPr/>
          <a:lstStyle/>
          <a:p>
            <a:r>
              <a:rPr lang="en-US" altLang="zh-TW" dirty="0"/>
              <a:t>Step 46 –</a:t>
            </a:r>
            <a:r>
              <a:rPr lang="zh-TW" altLang="en-US" dirty="0"/>
              <a:t> 解壓縮</a:t>
            </a:r>
            <a:r>
              <a:rPr lang="en-US" altLang="zh-TW" dirty="0"/>
              <a:t>Python SDK</a:t>
            </a:r>
            <a:endParaRPr lang="zh-TW" altLang="en-US" dirty="0"/>
          </a:p>
        </p:txBody>
      </p:sp>
      <p:sp>
        <p:nvSpPr>
          <p:cNvPr id="3" name="內容版面配置區 2">
            <a:extLst>
              <a:ext uri="{FF2B5EF4-FFF2-40B4-BE49-F238E27FC236}">
                <a16:creationId xmlns:a16="http://schemas.microsoft.com/office/drawing/2014/main" id="{1ED7A8B0-7A37-4B98-8F35-3123081AFBB4}"/>
              </a:ext>
            </a:extLst>
          </p:cNvPr>
          <p:cNvSpPr>
            <a:spLocks noGrp="1"/>
          </p:cNvSpPr>
          <p:nvPr>
            <p:ph idx="1"/>
          </p:nvPr>
        </p:nvSpPr>
        <p:spPr/>
        <p:txBody>
          <a:bodyPr>
            <a:normAutofit/>
          </a:bodyPr>
          <a:lstStyle/>
          <a:p>
            <a:pPr marL="457200" indent="-457200" algn="just">
              <a:buFont typeface="+mj-lt"/>
              <a:buAutoNum type="arabicPeriod"/>
            </a:pPr>
            <a:r>
              <a:rPr lang="zh-TW" altLang="en-US" sz="2400" dirty="0"/>
              <a:t>對稍早下載的</a:t>
            </a:r>
            <a:r>
              <a:rPr lang="en-US" altLang="zh-TW" sz="2400" dirty="0"/>
              <a:t>aws-iot-device-sdk-python.zip</a:t>
            </a:r>
            <a:r>
              <a:rPr lang="zh-TW" altLang="en-US" sz="2400" dirty="0"/>
              <a:t>點擊右鍵→解壓縮全部，會得到一個資料夾。</a:t>
            </a:r>
            <a:endParaRPr lang="en-US" altLang="zh-TW" sz="2400" dirty="0"/>
          </a:p>
          <a:p>
            <a:pPr marL="0" indent="0">
              <a:buNone/>
            </a:pPr>
            <a:endParaRPr lang="zh-TW" altLang="en-US" sz="2400" dirty="0"/>
          </a:p>
        </p:txBody>
      </p:sp>
      <p:sp>
        <p:nvSpPr>
          <p:cNvPr id="5" name="矩形 4">
            <a:extLst>
              <a:ext uri="{FF2B5EF4-FFF2-40B4-BE49-F238E27FC236}">
                <a16:creationId xmlns:a16="http://schemas.microsoft.com/office/drawing/2014/main" id="{104D8A35-F245-445D-931E-96C9CD52689B}"/>
              </a:ext>
            </a:extLst>
          </p:cNvPr>
          <p:cNvSpPr/>
          <p:nvPr/>
        </p:nvSpPr>
        <p:spPr>
          <a:xfrm>
            <a:off x="5686424" y="4903519"/>
            <a:ext cx="2276475" cy="2373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pic>
        <p:nvPicPr>
          <p:cNvPr id="8" name="圖形 7" descr="手背向前食指朝右指索引">
            <a:extLst>
              <a:ext uri="{FF2B5EF4-FFF2-40B4-BE49-F238E27FC236}">
                <a16:creationId xmlns:a16="http://schemas.microsoft.com/office/drawing/2014/main" id="{FF0001EA-D5A3-4B65-969D-2E47BB6056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207375" y="3951514"/>
            <a:ext cx="722644" cy="722644"/>
          </a:xfrm>
          <a:prstGeom prst="rect">
            <a:avLst/>
          </a:prstGeom>
        </p:spPr>
      </p:pic>
      <p:sp>
        <p:nvSpPr>
          <p:cNvPr id="9" name="矩形 8">
            <a:extLst>
              <a:ext uri="{FF2B5EF4-FFF2-40B4-BE49-F238E27FC236}">
                <a16:creationId xmlns:a16="http://schemas.microsoft.com/office/drawing/2014/main" id="{6E08FAEE-B8C7-4402-95E9-E179431C3CAA}"/>
              </a:ext>
            </a:extLst>
          </p:cNvPr>
          <p:cNvSpPr/>
          <p:nvPr/>
        </p:nvSpPr>
        <p:spPr>
          <a:xfrm>
            <a:off x="5271660" y="4118367"/>
            <a:ext cx="1893069" cy="2373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sp>
        <p:nvSpPr>
          <p:cNvPr id="10" name="文字方塊 9">
            <a:extLst>
              <a:ext uri="{FF2B5EF4-FFF2-40B4-BE49-F238E27FC236}">
                <a16:creationId xmlns:a16="http://schemas.microsoft.com/office/drawing/2014/main" id="{99D82E0A-9E3F-449D-946E-0F6F4BD222E2}"/>
              </a:ext>
            </a:extLst>
          </p:cNvPr>
          <p:cNvSpPr txBox="1"/>
          <p:nvPr/>
        </p:nvSpPr>
        <p:spPr>
          <a:xfrm>
            <a:off x="7885038" y="4128170"/>
            <a:ext cx="3416320" cy="369332"/>
          </a:xfrm>
          <a:prstGeom prst="rect">
            <a:avLst/>
          </a:prstGeom>
          <a:noFill/>
        </p:spPr>
        <p:txBody>
          <a:bodyPr wrap="none" rtlCol="0">
            <a:spAutoFit/>
          </a:bodyPr>
          <a:lstStyle/>
          <a:p>
            <a:r>
              <a:rPr kumimoji="1" lang="zh-TW" altLang="en-US" dirty="0">
                <a:solidFill>
                  <a:srgbClr val="FF0000"/>
                </a:solidFill>
              </a:rPr>
              <a:t>對它按右鍵，點選解壓縮全部。</a:t>
            </a:r>
          </a:p>
        </p:txBody>
      </p:sp>
    </p:spTree>
    <p:extLst>
      <p:ext uri="{BB962C8B-B14F-4D97-AF65-F5344CB8AC3E}">
        <p14:creationId xmlns:p14="http://schemas.microsoft.com/office/powerpoint/2010/main" val="13123375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B1D4073A-3AF5-4DF7-A2A0-5EF9580EB77D}"/>
              </a:ext>
            </a:extLst>
          </p:cNvPr>
          <p:cNvPicPr>
            <a:picLocks noChangeAspect="1"/>
          </p:cNvPicPr>
          <p:nvPr/>
        </p:nvPicPr>
        <p:blipFill rotWithShape="1">
          <a:blip r:embed="rId3"/>
          <a:srcRect l="228" t="613" r="248" b="20484"/>
          <a:stretch/>
        </p:blipFill>
        <p:spPr>
          <a:xfrm>
            <a:off x="2752294" y="2571242"/>
            <a:ext cx="6960858" cy="3707706"/>
          </a:xfrm>
          <a:prstGeom prst="rect">
            <a:avLst/>
          </a:prstGeom>
        </p:spPr>
      </p:pic>
      <p:sp>
        <p:nvSpPr>
          <p:cNvPr id="2" name="標題 1">
            <a:extLst>
              <a:ext uri="{FF2B5EF4-FFF2-40B4-BE49-F238E27FC236}">
                <a16:creationId xmlns:a16="http://schemas.microsoft.com/office/drawing/2014/main" id="{15FA3547-8843-4FC9-9D87-8BD32409681D}"/>
              </a:ext>
            </a:extLst>
          </p:cNvPr>
          <p:cNvSpPr>
            <a:spLocks noGrp="1"/>
          </p:cNvSpPr>
          <p:nvPr>
            <p:ph type="title"/>
          </p:nvPr>
        </p:nvSpPr>
        <p:spPr/>
        <p:txBody>
          <a:bodyPr/>
          <a:lstStyle/>
          <a:p>
            <a:r>
              <a:rPr lang="en-US" altLang="zh-TW" dirty="0"/>
              <a:t>Step 47 –</a:t>
            </a:r>
            <a:r>
              <a:rPr lang="zh-TW" altLang="en-US" dirty="0"/>
              <a:t> 返回上一層</a:t>
            </a:r>
          </a:p>
        </p:txBody>
      </p:sp>
      <p:sp>
        <p:nvSpPr>
          <p:cNvPr id="3" name="內容版面配置區 2">
            <a:extLst>
              <a:ext uri="{FF2B5EF4-FFF2-40B4-BE49-F238E27FC236}">
                <a16:creationId xmlns:a16="http://schemas.microsoft.com/office/drawing/2014/main" id="{1ED7A8B0-7A37-4B98-8F35-3123081AFBB4}"/>
              </a:ext>
            </a:extLst>
          </p:cNvPr>
          <p:cNvSpPr>
            <a:spLocks noGrp="1"/>
          </p:cNvSpPr>
          <p:nvPr>
            <p:ph idx="1"/>
          </p:nvPr>
        </p:nvSpPr>
        <p:spPr/>
        <p:txBody>
          <a:bodyPr>
            <a:normAutofit/>
          </a:bodyPr>
          <a:lstStyle/>
          <a:p>
            <a:pPr marL="457200" indent="-457200" algn="just">
              <a:buFont typeface="+mj-lt"/>
              <a:buAutoNum type="arabicPeriod"/>
            </a:pPr>
            <a:r>
              <a:rPr lang="zh-TW" altLang="en-US" sz="2400" dirty="0"/>
              <a:t>回到</a:t>
            </a:r>
            <a:r>
              <a:rPr lang="en-US" altLang="zh-TW" sz="2400" dirty="0"/>
              <a:t>FileZilla</a:t>
            </a:r>
            <a:r>
              <a:rPr lang="zh-TW" altLang="en-US" sz="2400" dirty="0"/>
              <a:t>中，</a:t>
            </a:r>
            <a:r>
              <a:rPr lang="zh-TW" altLang="zh-TW" sz="2400" dirty="0"/>
              <a:t>將左側與右側都點擊「</a:t>
            </a:r>
            <a:r>
              <a:rPr lang="en-US" altLang="zh-TW" sz="2400" dirty="0"/>
              <a:t>..</a:t>
            </a:r>
            <a:r>
              <a:rPr lang="zh-TW" altLang="zh-TW" sz="2400" dirty="0"/>
              <a:t>」，離開</a:t>
            </a:r>
            <a:r>
              <a:rPr lang="en-US" altLang="zh-TW" sz="2400" dirty="0"/>
              <a:t>certifications</a:t>
            </a:r>
            <a:r>
              <a:rPr lang="zh-TW" altLang="zh-TW" sz="2400" dirty="0"/>
              <a:t>資料夾，</a:t>
            </a:r>
            <a:r>
              <a:rPr lang="zh-TW" altLang="en-US" sz="2400" dirty="0"/>
              <a:t>返 回</a:t>
            </a:r>
            <a:r>
              <a:rPr lang="zh-TW" altLang="zh-TW" sz="2400" dirty="0"/>
              <a:t>上一層。</a:t>
            </a:r>
            <a:endParaRPr lang="en-US" altLang="zh-TW" sz="2400" dirty="0"/>
          </a:p>
        </p:txBody>
      </p:sp>
      <p:pic>
        <p:nvPicPr>
          <p:cNvPr id="7" name="圖形 6" descr="手背向前食指朝右指索引">
            <a:extLst>
              <a:ext uri="{FF2B5EF4-FFF2-40B4-BE49-F238E27FC236}">
                <a16:creationId xmlns:a16="http://schemas.microsoft.com/office/drawing/2014/main" id="{FCB6BFB2-15EA-4A94-B814-56754468AE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121905" y="4889120"/>
            <a:ext cx="699598" cy="699598"/>
          </a:xfrm>
          <a:prstGeom prst="rect">
            <a:avLst/>
          </a:prstGeom>
        </p:spPr>
      </p:pic>
      <p:pic>
        <p:nvPicPr>
          <p:cNvPr id="8" name="圖形 7" descr="手背向前食指朝右指索引">
            <a:extLst>
              <a:ext uri="{FF2B5EF4-FFF2-40B4-BE49-F238E27FC236}">
                <a16:creationId xmlns:a16="http://schemas.microsoft.com/office/drawing/2014/main" id="{4EF9273E-2E21-45DD-8297-C8547A795B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681190" y="4879318"/>
            <a:ext cx="699598" cy="699598"/>
          </a:xfrm>
          <a:prstGeom prst="rect">
            <a:avLst/>
          </a:prstGeom>
        </p:spPr>
      </p:pic>
      <p:sp>
        <p:nvSpPr>
          <p:cNvPr id="9" name="矩形 8">
            <a:extLst>
              <a:ext uri="{FF2B5EF4-FFF2-40B4-BE49-F238E27FC236}">
                <a16:creationId xmlns:a16="http://schemas.microsoft.com/office/drawing/2014/main" id="{145D3681-CD3F-40B1-BE5B-56727E3F85B5}"/>
              </a:ext>
            </a:extLst>
          </p:cNvPr>
          <p:cNvSpPr/>
          <p:nvPr/>
        </p:nvSpPr>
        <p:spPr>
          <a:xfrm>
            <a:off x="2679659" y="5058264"/>
            <a:ext cx="404249" cy="2248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a:t>c</a:t>
            </a:r>
            <a:endParaRPr lang="zh-TW" altLang="en-US" dirty="0"/>
          </a:p>
        </p:txBody>
      </p:sp>
      <p:sp>
        <p:nvSpPr>
          <p:cNvPr id="10" name="矩形 9">
            <a:extLst>
              <a:ext uri="{FF2B5EF4-FFF2-40B4-BE49-F238E27FC236}">
                <a16:creationId xmlns:a16="http://schemas.microsoft.com/office/drawing/2014/main" id="{DC18F2E1-277F-43DB-8B44-05C11CC6F7F1}"/>
              </a:ext>
            </a:extLst>
          </p:cNvPr>
          <p:cNvSpPr/>
          <p:nvPr/>
        </p:nvSpPr>
        <p:spPr>
          <a:xfrm>
            <a:off x="6232723" y="5060190"/>
            <a:ext cx="404249" cy="2248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a:t>c</a:t>
            </a:r>
            <a:endParaRPr lang="zh-TW" altLang="en-US" dirty="0"/>
          </a:p>
        </p:txBody>
      </p:sp>
    </p:spTree>
    <p:extLst>
      <p:ext uri="{BB962C8B-B14F-4D97-AF65-F5344CB8AC3E}">
        <p14:creationId xmlns:p14="http://schemas.microsoft.com/office/powerpoint/2010/main" val="13392820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7B60A567-1A40-44B4-827B-B8B68DD163AB}"/>
              </a:ext>
            </a:extLst>
          </p:cNvPr>
          <p:cNvPicPr>
            <a:picLocks noChangeAspect="1"/>
          </p:cNvPicPr>
          <p:nvPr/>
        </p:nvPicPr>
        <p:blipFill rotWithShape="1">
          <a:blip r:embed="rId2"/>
          <a:srcRect l="304" t="27358" r="302" b="20293"/>
          <a:stretch/>
        </p:blipFill>
        <p:spPr>
          <a:xfrm>
            <a:off x="1855304" y="3205419"/>
            <a:ext cx="8481572" cy="3061086"/>
          </a:xfrm>
          <a:prstGeom prst="rect">
            <a:avLst/>
          </a:prstGeom>
        </p:spPr>
      </p:pic>
      <p:sp>
        <p:nvSpPr>
          <p:cNvPr id="2" name="標題 1">
            <a:extLst>
              <a:ext uri="{FF2B5EF4-FFF2-40B4-BE49-F238E27FC236}">
                <a16:creationId xmlns:a16="http://schemas.microsoft.com/office/drawing/2014/main" id="{15FA3547-8843-4FC9-9D87-8BD32409681D}"/>
              </a:ext>
            </a:extLst>
          </p:cNvPr>
          <p:cNvSpPr>
            <a:spLocks noGrp="1"/>
          </p:cNvSpPr>
          <p:nvPr>
            <p:ph type="title"/>
          </p:nvPr>
        </p:nvSpPr>
        <p:spPr/>
        <p:txBody>
          <a:bodyPr/>
          <a:lstStyle/>
          <a:p>
            <a:r>
              <a:rPr lang="en-US" altLang="zh-TW" dirty="0"/>
              <a:t>Step 48 –</a:t>
            </a:r>
            <a:r>
              <a:rPr lang="zh-TW" altLang="en-US" dirty="0"/>
              <a:t> 放置</a:t>
            </a:r>
            <a:r>
              <a:rPr lang="en-US" altLang="zh-TW" dirty="0"/>
              <a:t>Python SDK</a:t>
            </a:r>
            <a:endParaRPr lang="zh-TW" altLang="en-US" dirty="0"/>
          </a:p>
        </p:txBody>
      </p:sp>
      <p:sp>
        <p:nvSpPr>
          <p:cNvPr id="3" name="內容版面配置區 2">
            <a:extLst>
              <a:ext uri="{FF2B5EF4-FFF2-40B4-BE49-F238E27FC236}">
                <a16:creationId xmlns:a16="http://schemas.microsoft.com/office/drawing/2014/main" id="{1ED7A8B0-7A37-4B98-8F35-3123081AFBB4}"/>
              </a:ext>
            </a:extLst>
          </p:cNvPr>
          <p:cNvSpPr>
            <a:spLocks noGrp="1"/>
          </p:cNvSpPr>
          <p:nvPr>
            <p:ph idx="1"/>
          </p:nvPr>
        </p:nvSpPr>
        <p:spPr/>
        <p:txBody>
          <a:bodyPr>
            <a:normAutofit/>
          </a:bodyPr>
          <a:lstStyle/>
          <a:p>
            <a:pPr marL="457200" indent="-457200" algn="just">
              <a:buFont typeface="+mj-lt"/>
              <a:buAutoNum type="arabicPeriod"/>
            </a:pPr>
            <a:r>
              <a:rPr lang="zh-TW" altLang="en-US" sz="2400" dirty="0"/>
              <a:t>將</a:t>
            </a:r>
            <a:r>
              <a:rPr lang="en-US" altLang="zh-TW" sz="2400" dirty="0" err="1"/>
              <a:t>aws</a:t>
            </a:r>
            <a:r>
              <a:rPr lang="en-US" altLang="zh-TW" sz="2400" dirty="0"/>
              <a:t>-</a:t>
            </a:r>
            <a:r>
              <a:rPr lang="en-US" altLang="zh-TW" sz="2400" dirty="0" err="1"/>
              <a:t>iot</a:t>
            </a:r>
            <a:r>
              <a:rPr lang="en-US" altLang="zh-TW" sz="2400" dirty="0"/>
              <a:t>-device-</a:t>
            </a:r>
            <a:r>
              <a:rPr lang="en-US" altLang="zh-TW" sz="2400" dirty="0" err="1"/>
              <a:t>sdk</a:t>
            </a:r>
            <a:r>
              <a:rPr lang="en-US" altLang="zh-TW" sz="2400" dirty="0"/>
              <a:t>-python</a:t>
            </a:r>
            <a:r>
              <a:rPr lang="zh-TW" altLang="en-US" sz="2400" dirty="0"/>
              <a:t>資料夾拖曳到右側</a:t>
            </a:r>
            <a:r>
              <a:rPr lang="en-US" altLang="zh-TW" sz="2400" dirty="0"/>
              <a:t>(</a:t>
            </a:r>
            <a:r>
              <a:rPr lang="zh-TW" altLang="en-US" sz="2400" dirty="0"/>
              <a:t>與</a:t>
            </a:r>
            <a:r>
              <a:rPr lang="en-US" altLang="zh-TW" sz="2400" dirty="0"/>
              <a:t>certifications</a:t>
            </a:r>
            <a:r>
              <a:rPr lang="zh-TW" altLang="en-US" sz="2400" dirty="0"/>
              <a:t>資料夾同一層</a:t>
            </a:r>
            <a:r>
              <a:rPr lang="en-US" altLang="zh-TW" sz="2400" dirty="0"/>
              <a:t>)</a:t>
            </a:r>
            <a:r>
              <a:rPr lang="zh-TW" altLang="en-US" sz="2400" dirty="0"/>
              <a:t>。</a:t>
            </a:r>
            <a:endParaRPr lang="en-US" altLang="zh-TW" sz="2400" dirty="0"/>
          </a:p>
          <a:p>
            <a:pPr marL="0" indent="0">
              <a:buNone/>
            </a:pPr>
            <a:r>
              <a:rPr lang="en-US" altLang="zh-TW" sz="2400" dirty="0"/>
              <a:t>Note:</a:t>
            </a:r>
            <a:r>
              <a:rPr lang="zh-TW" altLang="en-US" sz="2400" dirty="0"/>
              <a:t> </a:t>
            </a:r>
            <a:r>
              <a:rPr lang="en-US" altLang="zh-TW" sz="2400" dirty="0"/>
              <a:t>certifications</a:t>
            </a:r>
            <a:r>
              <a:rPr lang="zh-TW" altLang="en-US" sz="2400" dirty="0"/>
              <a:t>資料夾、</a:t>
            </a:r>
            <a:r>
              <a:rPr lang="en-US" altLang="zh-TW" sz="2400" dirty="0" err="1"/>
              <a:t>sdk</a:t>
            </a:r>
            <a:r>
              <a:rPr lang="zh-TW" altLang="en-US" sz="2400" dirty="0"/>
              <a:t>資料夾與剛才編寫的</a:t>
            </a:r>
            <a:r>
              <a:rPr lang="en-US" altLang="zh-TW" sz="2400" dirty="0"/>
              <a:t>Python</a:t>
            </a:r>
            <a:r>
              <a:rPr lang="zh-TW" altLang="en-US" sz="2400" dirty="0"/>
              <a:t>程式碼放同一層。</a:t>
            </a:r>
            <a:endParaRPr lang="en-US" altLang="zh-TW" sz="2400" dirty="0"/>
          </a:p>
          <a:p>
            <a:endParaRPr lang="zh-TW" altLang="en-US" sz="2400" dirty="0"/>
          </a:p>
        </p:txBody>
      </p:sp>
      <p:sp>
        <p:nvSpPr>
          <p:cNvPr id="5" name="矩形 4">
            <a:extLst>
              <a:ext uri="{FF2B5EF4-FFF2-40B4-BE49-F238E27FC236}">
                <a16:creationId xmlns:a16="http://schemas.microsoft.com/office/drawing/2014/main" id="{104D8A35-F245-445D-931E-96C9CD52689B}"/>
              </a:ext>
            </a:extLst>
          </p:cNvPr>
          <p:cNvSpPr/>
          <p:nvPr/>
        </p:nvSpPr>
        <p:spPr>
          <a:xfrm>
            <a:off x="1835682" y="4910394"/>
            <a:ext cx="2279117" cy="1905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a:p>
        </p:txBody>
      </p:sp>
      <p:cxnSp>
        <p:nvCxnSpPr>
          <p:cNvPr id="7" name="直線單箭頭接點 6">
            <a:extLst>
              <a:ext uri="{FF2B5EF4-FFF2-40B4-BE49-F238E27FC236}">
                <a16:creationId xmlns:a16="http://schemas.microsoft.com/office/drawing/2014/main" id="{FB013112-2956-4CFE-9E77-18998DDFE44F}"/>
              </a:ext>
            </a:extLst>
          </p:cNvPr>
          <p:cNvCxnSpPr>
            <a:cxnSpLocks/>
            <a:stCxn id="5" idx="3"/>
          </p:cNvCxnSpPr>
          <p:nvPr/>
        </p:nvCxnSpPr>
        <p:spPr>
          <a:xfrm>
            <a:off x="4114799" y="5005644"/>
            <a:ext cx="2447926" cy="5619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B01BFD50-9C9E-456E-AB20-8AE2C3B2B83A}"/>
              </a:ext>
            </a:extLst>
          </p:cNvPr>
          <p:cNvSpPr txBox="1"/>
          <p:nvPr/>
        </p:nvSpPr>
        <p:spPr>
          <a:xfrm>
            <a:off x="6562725" y="5391168"/>
            <a:ext cx="1152527" cy="369332"/>
          </a:xfrm>
          <a:prstGeom prst="rect">
            <a:avLst/>
          </a:prstGeom>
          <a:noFill/>
        </p:spPr>
        <p:txBody>
          <a:bodyPr wrap="square" rtlCol="0">
            <a:spAutoFit/>
          </a:bodyPr>
          <a:lstStyle/>
          <a:p>
            <a:r>
              <a:rPr lang="zh-TW" altLang="en-US" dirty="0">
                <a:solidFill>
                  <a:srgbClr val="FF0000"/>
                </a:solidFill>
              </a:rPr>
              <a:t>拖曳過來</a:t>
            </a:r>
          </a:p>
        </p:txBody>
      </p:sp>
    </p:spTree>
    <p:extLst>
      <p:ext uri="{BB962C8B-B14F-4D97-AF65-F5344CB8AC3E}">
        <p14:creationId xmlns:p14="http://schemas.microsoft.com/office/powerpoint/2010/main" val="245629192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6">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3978</TotalTime>
  <Words>8260</Words>
  <Application>Microsoft Office PowerPoint</Application>
  <PresentationFormat>寬螢幕</PresentationFormat>
  <Paragraphs>630</Paragraphs>
  <Slides>106</Slides>
  <Notes>57</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106</vt:i4>
      </vt:variant>
    </vt:vector>
  </HeadingPairs>
  <TitlesOfParts>
    <vt:vector size="114" baseType="lpstr">
      <vt:lpstr>Amazon Ember</vt:lpstr>
      <vt:lpstr>新細明體</vt:lpstr>
      <vt:lpstr>標楷體</vt:lpstr>
      <vt:lpstr>Arial</vt:lpstr>
      <vt:lpstr>Calibri</vt:lpstr>
      <vt:lpstr>Times New Roman</vt:lpstr>
      <vt:lpstr>Wingdings</vt:lpstr>
      <vt:lpstr>Office 佈景主題</vt:lpstr>
      <vt:lpstr>物聯網雲端管理平台 AWS IoT</vt:lpstr>
      <vt:lpstr>目錄</vt:lpstr>
      <vt:lpstr>使用設備與環境</vt:lpstr>
      <vt:lpstr>Introduction</vt:lpstr>
      <vt:lpstr>AWS服務 (1/3)</vt:lpstr>
      <vt:lpstr>AWS服務 (2/3)</vt:lpstr>
      <vt:lpstr>AWS服務 (3/3)</vt:lpstr>
      <vt:lpstr>AWS常用功能</vt:lpstr>
      <vt:lpstr>Elastic Compute Cloud (EC2)</vt:lpstr>
      <vt:lpstr>Virtual Private Cloud (VPC)</vt:lpstr>
      <vt:lpstr>Simple Storage Service (S3)</vt:lpstr>
      <vt:lpstr>Relational Database Service (RDS)</vt:lpstr>
      <vt:lpstr>Simple Email Service (SES)</vt:lpstr>
      <vt:lpstr>Simple Notification Service (SNS)</vt:lpstr>
      <vt:lpstr>CloudFront</vt:lpstr>
      <vt:lpstr>IAM</vt:lpstr>
      <vt:lpstr>Elastic Load Balancer / Auto Scaling </vt:lpstr>
      <vt:lpstr>ElasticCache</vt:lpstr>
      <vt:lpstr>Certificate Manager </vt:lpstr>
      <vt:lpstr>提醒</vt:lpstr>
      <vt:lpstr>帳單與成本管理首頁</vt:lpstr>
      <vt:lpstr>帳單</vt:lpstr>
      <vt:lpstr>訂單與發票</vt:lpstr>
      <vt:lpstr>Applying for an AWS account</vt:lpstr>
      <vt:lpstr>Join AWS Educate</vt:lpstr>
      <vt:lpstr>Choose your role</vt:lpstr>
      <vt:lpstr>Personal Information</vt:lpstr>
      <vt:lpstr>Term &amp; Conditions</vt:lpstr>
      <vt:lpstr>Check Your E-mail</vt:lpstr>
      <vt:lpstr>E-mail Verification</vt:lpstr>
      <vt:lpstr>Successful Verification</vt:lpstr>
      <vt:lpstr>Waiting for account to be approved</vt:lpstr>
      <vt:lpstr>AWS Educate Application Approved</vt:lpstr>
      <vt:lpstr>Sign in to AWS Educate</vt:lpstr>
      <vt:lpstr>Credits Confirmed (1/2)</vt:lpstr>
      <vt:lpstr>Credits Confirmed (2/2)</vt:lpstr>
      <vt:lpstr>Start Using (1/2)</vt:lpstr>
      <vt:lpstr>Start Using (2/2)</vt:lpstr>
      <vt:lpstr>AWS IoT</vt:lpstr>
      <vt:lpstr>What is AWS IoT</vt:lpstr>
      <vt:lpstr>How AWS IoT works</vt:lpstr>
      <vt:lpstr>How AWS IoT works</vt:lpstr>
      <vt:lpstr>How AWS IoT works</vt:lpstr>
      <vt:lpstr>How AWS IoT works</vt:lpstr>
      <vt:lpstr>AWS IoT Core services</vt:lpstr>
      <vt:lpstr>AWS IoT Core services</vt:lpstr>
      <vt:lpstr>AWS IoT Core messaging services</vt:lpstr>
      <vt:lpstr>AWS IoT Core control services</vt:lpstr>
      <vt:lpstr>AWS IoT Core data services</vt:lpstr>
      <vt:lpstr>AWS IoT Core support service</vt:lpstr>
      <vt:lpstr>Connect to AWS</vt:lpstr>
      <vt:lpstr>Step 1 – 登入AWS平台</vt:lpstr>
      <vt:lpstr>Step 2 – 進入AWS IoT</vt:lpstr>
      <vt:lpstr>Step 3 – Get started (1/2)</vt:lpstr>
      <vt:lpstr>Step 4 – Get started (2/2)</vt:lpstr>
      <vt:lpstr>Step 5 – 選擇環境</vt:lpstr>
      <vt:lpstr>Step 6 – 下載適用Python的AWS IoT SDK</vt:lpstr>
      <vt:lpstr>Step 7 – 移至aws-iot-device-sdk-pyhon</vt:lpstr>
      <vt:lpstr>Step 8 – 下載SDK</vt:lpstr>
      <vt:lpstr>Step 9 – 設定名稱</vt:lpstr>
      <vt:lpstr>Step 10 – 下載Connection kit</vt:lpstr>
      <vt:lpstr>Step 11 – 測試頁面 </vt:lpstr>
      <vt:lpstr>Step 12 – Things設定完成 </vt:lpstr>
      <vt:lpstr>Step 13 – 進入Things</vt:lpstr>
      <vt:lpstr>Step 14 – 進入Interact</vt:lpstr>
      <vt:lpstr>Step 15 – 記住Host值</vt:lpstr>
      <vt:lpstr>Step 16 – 創建Policy</vt:lpstr>
      <vt:lpstr>Step 17 – 設定Policy</vt:lpstr>
      <vt:lpstr>Step 18 – 確認Policy已存在</vt:lpstr>
      <vt:lpstr>Step 19 – 創建Certificates</vt:lpstr>
      <vt:lpstr>Step 20 – 設定Certificates</vt:lpstr>
      <vt:lpstr>Step 21 – 下載憑證</vt:lpstr>
      <vt:lpstr>Step 22 – 下載CA root</vt:lpstr>
      <vt:lpstr>Step 23 – 下載CA root (1/2)</vt:lpstr>
      <vt:lpstr>Step 24 – 下載CA root (2/2)</vt:lpstr>
      <vt:lpstr>Step 25 – 下載憑證</vt:lpstr>
      <vt:lpstr>Step 26 – 選擇Policy</vt:lpstr>
      <vt:lpstr>Step 27 – 確認Certificates已存在</vt:lpstr>
      <vt:lpstr>Step 28 – 確認Policy對應</vt:lpstr>
      <vt:lpstr>Step 29 – 選擇Things對應 (1/2)</vt:lpstr>
      <vt:lpstr>Step 30 – 選擇Things對應 (2/2)</vt:lpstr>
      <vt:lpstr>Step 31 – 確認Things對應</vt:lpstr>
      <vt:lpstr>Step 32 – LinkIt 7688 Duo接DHT 22</vt:lpstr>
      <vt:lpstr>Step 33 – Arduino安裝程式庫</vt:lpstr>
      <vt:lpstr>Step 34 – 下載Library</vt:lpstr>
      <vt:lpstr>Step 35 – 匯入Library</vt:lpstr>
      <vt:lpstr>Step 36 – Arduino IDE端程式撰寫</vt:lpstr>
      <vt:lpstr>Step 37 – 安裝套件</vt:lpstr>
      <vt:lpstr>Step 38 – Python端程式撰寫 (1/2)</vt:lpstr>
      <vt:lpstr>Step 39 – Python端程式撰寫 (2/2)</vt:lpstr>
      <vt:lpstr>Step 40 – FileZilla</vt:lpstr>
      <vt:lpstr>Step 41 – LinkIt 7688 Duo目錄階層</vt:lpstr>
      <vt:lpstr>Step 42 – 建立憑證目錄</vt:lpstr>
      <vt:lpstr>Step 43 – 憑證目錄命名</vt:lpstr>
      <vt:lpstr>Step 44 – 放置憑證 (1/2)</vt:lpstr>
      <vt:lpstr>Step 45 – 放置憑證 (2/2)</vt:lpstr>
      <vt:lpstr>Step 46 – 解壓縮Python SDK</vt:lpstr>
      <vt:lpstr>Step 47 – 返回上一層</vt:lpstr>
      <vt:lpstr>Step 48 – 放置Python SDK</vt:lpstr>
      <vt:lpstr>Step 49 – 設定MQTT client Subscribe (1/3)</vt:lpstr>
      <vt:lpstr>Step 50 – 設定MQTT client Subscribe (2/3)</vt:lpstr>
      <vt:lpstr>Step 51 – 設定MQTT client Subscribe (3/3)</vt:lpstr>
      <vt:lpstr>Step 52 – 測試 (1/3)</vt:lpstr>
      <vt:lpstr>Step 53 – 測試 (2/3)</vt:lpstr>
      <vt:lpstr>Step 54 – 測試 (3/3)</vt:lpstr>
      <vt:lpstr>資料來源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AWS Account Application</dc:title>
  <dc:creator>Jill Lin</dc:creator>
  <cp:lastModifiedBy>Jylin</cp:lastModifiedBy>
  <cp:revision>285</cp:revision>
  <dcterms:created xsi:type="dcterms:W3CDTF">2020-07-07T15:40:00Z</dcterms:created>
  <dcterms:modified xsi:type="dcterms:W3CDTF">2020-11-09T10:07:33Z</dcterms:modified>
</cp:coreProperties>
</file>