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410" r:id="rId2"/>
    <p:sldId id="272" r:id="rId3"/>
    <p:sldId id="337" r:id="rId4"/>
    <p:sldId id="274" r:id="rId5"/>
    <p:sldId id="424" r:id="rId6"/>
    <p:sldId id="271" r:id="rId7"/>
    <p:sldId id="275" r:id="rId8"/>
    <p:sldId id="290" r:id="rId9"/>
    <p:sldId id="300" r:id="rId10"/>
    <p:sldId id="276" r:id="rId11"/>
    <p:sldId id="291" r:id="rId12"/>
    <p:sldId id="288" r:id="rId13"/>
    <p:sldId id="281" r:id="rId14"/>
    <p:sldId id="292" r:id="rId15"/>
    <p:sldId id="293" r:id="rId16"/>
    <p:sldId id="294" r:id="rId17"/>
    <p:sldId id="397" r:id="rId18"/>
    <p:sldId id="295" r:id="rId19"/>
    <p:sldId id="400" r:id="rId20"/>
    <p:sldId id="399" r:id="rId21"/>
    <p:sldId id="296" r:id="rId22"/>
    <p:sldId id="297" r:id="rId23"/>
    <p:sldId id="301" r:id="rId24"/>
    <p:sldId id="282" r:id="rId25"/>
    <p:sldId id="303" r:id="rId26"/>
    <p:sldId id="304" r:id="rId27"/>
    <p:sldId id="401" r:id="rId28"/>
    <p:sldId id="328" r:id="rId29"/>
    <p:sldId id="331" r:id="rId30"/>
    <p:sldId id="332" r:id="rId31"/>
    <p:sldId id="333" r:id="rId32"/>
    <p:sldId id="309" r:id="rId33"/>
    <p:sldId id="306" r:id="rId34"/>
    <p:sldId id="409" r:id="rId35"/>
    <p:sldId id="329" r:id="rId36"/>
    <p:sldId id="330" r:id="rId37"/>
    <p:sldId id="412" r:id="rId38"/>
    <p:sldId id="411" r:id="rId39"/>
    <p:sldId id="413" r:id="rId40"/>
    <p:sldId id="414" r:id="rId41"/>
    <p:sldId id="423" r:id="rId42"/>
    <p:sldId id="425" r:id="rId43"/>
    <p:sldId id="426" r:id="rId44"/>
    <p:sldId id="415" r:id="rId45"/>
    <p:sldId id="416" r:id="rId46"/>
    <p:sldId id="417" r:id="rId47"/>
    <p:sldId id="418" r:id="rId48"/>
    <p:sldId id="420" r:id="rId49"/>
    <p:sldId id="421" r:id="rId50"/>
    <p:sldId id="419" r:id="rId51"/>
    <p:sldId id="422" r:id="rId52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32C703E0-7F40-42BA-9731-FF074259E5D2}">
          <p14:sldIdLst>
            <p14:sldId id="410"/>
            <p14:sldId id="272"/>
            <p14:sldId id="337"/>
          </p14:sldIdLst>
        </p14:section>
        <p14:section name="Intorduction" id="{CEF72884-C99D-4215-9468-71EFA7C2703F}">
          <p14:sldIdLst>
            <p14:sldId id="274"/>
            <p14:sldId id="424"/>
            <p14:sldId id="271"/>
            <p14:sldId id="275"/>
            <p14:sldId id="290"/>
          </p14:sldIdLst>
        </p14:section>
        <p14:section name="Setting Development Board" id="{6333BF5F-3EB9-460F-BD5F-06FE9002F48F}">
          <p14:sldIdLst>
            <p14:sldId id="300"/>
            <p14:sldId id="276"/>
            <p14:sldId id="291"/>
            <p14:sldId id="288"/>
            <p14:sldId id="281"/>
            <p14:sldId id="292"/>
            <p14:sldId id="293"/>
            <p14:sldId id="294"/>
            <p14:sldId id="397"/>
            <p14:sldId id="295"/>
            <p14:sldId id="400"/>
            <p14:sldId id="399"/>
            <p14:sldId id="296"/>
            <p14:sldId id="297"/>
          </p14:sldIdLst>
        </p14:section>
        <p14:section name="Arduino IDE" id="{906AA423-F584-4D4E-B796-AC83170E72BF}">
          <p14:sldIdLst>
            <p14:sldId id="301"/>
            <p14:sldId id="282"/>
            <p14:sldId id="303"/>
            <p14:sldId id="304"/>
            <p14:sldId id="401"/>
            <p14:sldId id="328"/>
            <p14:sldId id="331"/>
            <p14:sldId id="332"/>
            <p14:sldId id="333"/>
          </p14:sldIdLst>
        </p14:section>
        <p14:section name="Control LED" id="{2DE9A94D-C912-46FE-BDA5-4639FC05A042}">
          <p14:sldIdLst>
            <p14:sldId id="309"/>
            <p14:sldId id="306"/>
            <p14:sldId id="409"/>
            <p14:sldId id="329"/>
            <p14:sldId id="330"/>
            <p14:sldId id="412"/>
            <p14:sldId id="411"/>
            <p14:sldId id="413"/>
            <p14:sldId id="414"/>
            <p14:sldId id="423"/>
            <p14:sldId id="425"/>
            <p14:sldId id="426"/>
            <p14:sldId id="415"/>
            <p14:sldId id="416"/>
            <p14:sldId id="417"/>
            <p14:sldId id="418"/>
            <p14:sldId id="420"/>
            <p14:sldId id="421"/>
            <p14:sldId id="419"/>
            <p14:sldId id="42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74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42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2B82A7-2268-430F-ABCF-58AE7E6F0C10}" type="datetimeFigureOut">
              <a:rPr lang="zh-TW" altLang="en-US" smtClean="0"/>
              <a:t>2020/9/30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0676DD-AF1D-4542-93F8-368EC55CD8B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9246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labs.mediatek.com/resource/linkit-smart-7688/en/get-started/get-started-with-the-linkit-smart-7688-duo-development-board/create-and-run-your-first-example" TargetMode="External"/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labs.mediatek.com/resource/linkit-smart-7688/en/get-started/get-started-with-the-linkit-smart-7688-duo-development-board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linkitsmart7688.blogspot.com/2016/03/linkit-smart-7688.html?fbclid=IwAR1114FcBvMiHAEF79bn8mMFNnX5RjFrr8YtwvsioFmkFKShPe-NFAO9ZTw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nwt.com/arduino/22305.html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iws6645.pixnet.net/blog/post/272795916-arduino-ide%E5%AE%89%E8%A3%9D%E5%8F%8A%E5%9F%BA%E6%9C%AC%E8%A8%AD%E5%AE%9A%E6%AD%A5%E9%A9%9F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0676DD-AF1D-4542-93F8-368EC55CD8BC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85952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參考來源</a:t>
            </a:r>
            <a:r>
              <a:rPr lang="en-US" altLang="zh-TW" dirty="0"/>
              <a:t>:</a:t>
            </a:r>
          </a:p>
          <a:p>
            <a:r>
              <a:rPr lang="en-US" altLang="zh-TW" dirty="0">
                <a:hlinkClick r:id="rId3"/>
              </a:rPr>
              <a:t>https://docs.labs.mediatek.com/resource/linkit-smart-7688/en/get-started/get-started-with-the-linkit-smart-7688-duo-development-board/create-and-run-your-first-example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E42556-4641-4443-A346-91ED3D1D690F}" type="slidenum">
              <a:rPr lang="zh-TW" altLang="en-US" smtClean="0"/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86946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該程序會定期將</a:t>
            </a:r>
            <a:r>
              <a:rPr lang="en-US" altLang="zh-TW" dirty="0"/>
              <a:t>0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和</a:t>
            </a:r>
            <a:r>
              <a:rPr lang="en-US" altLang="zh-TW" dirty="0"/>
              <a:t>1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命令發送到</a:t>
            </a:r>
            <a:r>
              <a:rPr lang="en-US" altLang="zh-TW" dirty="0"/>
              <a:t>ttys0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設備，這些命令將映射到</a:t>
            </a:r>
            <a:r>
              <a:rPr lang="en-US" altLang="zh-TW" dirty="0"/>
              <a:t>Serial1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Arduino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草圖中的端口。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E42556-4641-4443-A346-91ED3D1D690F}" type="slidenum">
              <a:rPr lang="zh-TW" altLang="en-US" smtClean="0"/>
              <a:t>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89924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E42556-4641-4443-A346-91ED3D1D690F}" type="slidenum">
              <a:rPr lang="zh-TW" altLang="en-US" smtClean="0"/>
              <a:t>35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8894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Note: 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請確保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Micro-USB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</a:t>
            </a:r>
            <a:r>
              <a:rPr lang="en-US" altLang="zh-TW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LinkIt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7688 Duo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上是接到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PWR/MCU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接口，而不是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USB HOST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接口；如果想要先初始化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回復原廠模式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，請按住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Wi-Fi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按鈕至少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秒，但如果使用這方法，所有用戶數據將會被刪除，請多加注意。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0676DD-AF1D-4542-93F8-368EC55CD8BC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20646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參考來源</a:t>
            </a:r>
            <a:r>
              <a:rPr lang="en-US" altLang="zh-TW" dirty="0"/>
              <a:t>:</a:t>
            </a:r>
          </a:p>
          <a:p>
            <a:r>
              <a:rPr lang="en-US" altLang="zh-TW" dirty="0">
                <a:hlinkClick r:id="rId3"/>
              </a:rPr>
              <a:t>https://docs.labs.mediatek.com/resource/linkit-smart-7688/en/get-started/get-started-with-the-linkit-smart-7688-duo-development-board</a:t>
            </a:r>
            <a:endParaRPr lang="en-US" altLang="zh-TW" dirty="0"/>
          </a:p>
          <a:p>
            <a:r>
              <a:rPr lang="en-US" altLang="zh-TW" dirty="0">
                <a:hlinkClick r:id="rId4"/>
              </a:rPr>
              <a:t>https://linkitsmart7688.blogspot.com/2016/03/linkit-smart-7688.html?fbclid=IwAR1114FcBvMiHAEF79bn8mMFNnX5RjFrr8YtwvsioFmkFKShPe-NFAO9ZTw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E42556-4641-4443-A346-91ED3D1D690F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14292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如果主板上有密碼但您忘記了密碼，請使用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USB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驅動器更新固件，或者按住</a:t>
            </a:r>
            <a:r>
              <a:rPr lang="en-US" altLang="zh-TW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WiFi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按鈕至少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秒鐘，以將主板恢復為出廠默認設置。注意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 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如果您使用這兩種方法中的任何一種，它們都會將開發板重置為默認設置，並且所有用戶數據都將被刪除。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E42556-4641-4443-A346-91ED3D1D690F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511416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如果您錯誤地輸入了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的密碼，則可以通過按下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Wi-Fi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按鈕至少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秒鐘並釋放將板重置為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模式。然後，您可以重複工作站模式的網絡設置。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E42556-4641-4443-A346-91ED3D1D690F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80921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在這個步驟很容易失敗，如果在切換模式時沒有成功，請按緊</a:t>
            </a:r>
            <a:r>
              <a:rPr lang="en-US" altLang="zh-TW" dirty="0"/>
              <a:t>Wi-Fi</a:t>
            </a:r>
            <a:r>
              <a:rPr lang="zh-TW" altLang="en-US" dirty="0"/>
              <a:t>按紐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至少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秒鐘並釋放</a:t>
            </a:r>
            <a:r>
              <a:rPr lang="zh-TW" altLang="en-US" dirty="0"/>
              <a:t>，就會從</a:t>
            </a:r>
            <a:r>
              <a:rPr lang="en-US" altLang="zh-TW" dirty="0"/>
              <a:t>Station mode</a:t>
            </a:r>
            <a:r>
              <a:rPr lang="zh-TW" altLang="en-US" dirty="0"/>
              <a:t>切換回</a:t>
            </a:r>
            <a:r>
              <a:rPr lang="en-US" altLang="zh-TW" dirty="0"/>
              <a:t>AP mode</a:t>
            </a:r>
          </a:p>
          <a:p>
            <a:endParaRPr lang="en-US" altLang="zh-TW" dirty="0"/>
          </a:p>
          <a:p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如果您錯誤地輸入了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的密碼，則可以通過按下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Wi-Fi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按鈕至少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秒鐘並釋放將板重置為</a:t>
            </a:r>
            <a:r>
              <a:rPr lang="en-US" altLang="zh-TW" dirty="0"/>
              <a:t>AP mode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。然後，您可以重複</a:t>
            </a:r>
            <a:r>
              <a:rPr lang="en-US" altLang="zh-TW" dirty="0"/>
              <a:t>Station mode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的網絡設置。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E42556-4641-4443-A346-91ED3D1D690F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62292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E42556-4641-4443-A346-91ED3D1D690F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27923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E42556-4641-4443-A346-91ED3D1D690F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44390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參考來源</a:t>
            </a:r>
            <a:r>
              <a:rPr lang="en-US" altLang="zh-TW" dirty="0"/>
              <a:t>:</a:t>
            </a:r>
          </a:p>
          <a:p>
            <a:r>
              <a:rPr lang="en-US" altLang="zh-TW" dirty="0">
                <a:hlinkClick r:id="rId3"/>
              </a:rPr>
              <a:t>https://www.minwt.com/arduino/22305.html</a:t>
            </a:r>
            <a:endParaRPr lang="en-US" altLang="zh-TW" dirty="0"/>
          </a:p>
          <a:p>
            <a:r>
              <a:rPr lang="en-US" altLang="zh-TW" dirty="0">
                <a:hlinkClick r:id="rId4"/>
              </a:rPr>
              <a:t>https://iws6645.pixnet.net/blog/post/272795916-arduino-ide%E5%AE%89%E8%A3%9D%E5%8F%8A%E5%9F%BA%E6%9C%AC%E8%A8%AD%E5%AE%9A%E6%AD%A5%E9%A9%9F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E42556-4641-4443-A346-91ED3D1D690F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306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72A9970-3456-4404-BA2B-41AC43D4D7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471609EB-1279-461F-81AB-8088C9534D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dirty="0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206AFBE-3E62-4006-89A2-2726797A5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C8C8D-3867-4C0F-B970-A21CD581CCCB}" type="datetime1">
              <a:rPr lang="zh-TW" altLang="en-US" smtClean="0"/>
              <a:t>2020/9/30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CD7C164-FC41-4233-9567-242F844C6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2072742-A407-4D47-9A7E-408714269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38FBE-9955-4D1C-8906-9613BD84A1A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2370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9BCAC1B-E46B-4430-B870-CD366E8FC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34C99649-5B89-4463-B016-B80029B91E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CEFD1C3-E4F7-4A5D-ADBC-B1414EE25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88E87-39B1-4109-8754-5498FB15705B}" type="datetime1">
              <a:rPr lang="zh-TW" altLang="en-US" smtClean="0"/>
              <a:t>2020/9/30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07531B9-A486-48FA-A810-B11F3DB3A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173E941-1190-4CE7-8F03-EFB4166AF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38FBE-9955-4D1C-8906-9613BD84A1A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9813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D910E3D4-7F2F-42DA-8A5F-931A925E80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340A77D4-DC58-47A1-947E-E052CDE1D1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0337F66-1E66-4792-9601-70E237ED3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B5EA0-716E-4015-AF26-B5F653C319D6}" type="datetime1">
              <a:rPr lang="zh-TW" altLang="en-US" smtClean="0"/>
              <a:t>2020/9/30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45A8737-E4DA-4EC2-99AC-D77C9DFD6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924EC79-A1BB-46BC-8421-0AA234328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38FBE-9955-4D1C-8906-9613BD84A1A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1285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3B41E0F-9144-481F-A0AD-38E34C67C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B1B0C00-415C-4847-AFAD-3E52149683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C75B20A-6734-4020-8CDE-652F96E74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86FDA-9B1E-4C74-AEF7-8E6B0584E4AB}" type="datetime1">
              <a:rPr lang="zh-TW" altLang="en-US" smtClean="0"/>
              <a:t>2020/9/30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13CD7B0-163B-4744-9B9A-6762A00BF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D03BE0B-79C6-4F93-8D19-9A28BFDAF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38FBE-9955-4D1C-8906-9613BD84A1A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3428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AC4043C-C900-4FD2-90C6-5420A9965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A1BA891B-07CE-46A5-9D5D-B92F00C70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AAE9578-C590-4567-AC40-C3340C250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5C14F-DA87-4E83-86AA-7BCD8C6DB75E}" type="datetime1">
              <a:rPr lang="zh-TW" altLang="en-US" smtClean="0"/>
              <a:t>2020/9/30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C4B4D04-D5B6-44A8-A2A6-191D29736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9F7F4F1-CB96-4E40-8019-BB0F40E3B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38FBE-9955-4D1C-8906-9613BD84A1A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8717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4113021-16E6-4E55-9156-C26BA209A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7CB5163-6EDD-4534-9BE1-5785AD4A7C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73CDB4F2-C8D4-4FFA-A8AF-58CDE6D90A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397D6415-D852-4503-8A0D-08C09914B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8B5F3-01F6-41E2-B898-951733968E81}" type="datetime1">
              <a:rPr lang="zh-TW" altLang="en-US" smtClean="0"/>
              <a:t>2020/9/30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E21D83E9-E111-4FBD-90EA-B087F3541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2926EB6C-1D04-4B44-B72D-53179C32B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38FBE-9955-4D1C-8906-9613BD84A1A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18075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16177D4-9A0F-4DD9-AA14-396754C36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3A67B221-844E-4904-8EE2-0D189D6BC8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37DE39E0-1986-4E8E-AAC6-87B9F10C4C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9000A0AB-061E-4671-BB4E-33FC077737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1E3E2DE1-02DA-4867-BA27-FCE52B80EF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0CDAD302-3875-4213-8C0A-BB81240A5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980B4-C3FD-4434-A204-98C4A3D37E85}" type="datetime1">
              <a:rPr lang="zh-TW" altLang="en-US" smtClean="0"/>
              <a:t>2020/9/30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A33677AB-27CE-4736-B72D-4DE084C09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2795FD9B-8F9A-4174-825D-475DFCE77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38FBE-9955-4D1C-8906-9613BD84A1A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72367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0D099A2-3BC1-4DF3-9C42-FDE1D2CD5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974A7AC4-A739-45D6-AB2C-AB5672B63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D5915-6BC8-4F46-8BE4-0339AFBD3265}" type="datetime1">
              <a:rPr lang="zh-TW" altLang="en-US" smtClean="0"/>
              <a:t>2020/9/30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6045F8B6-6144-4B18-BA04-A57547991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50E585AA-0411-4A88-BE8F-0683BE8BB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38FBE-9955-4D1C-8906-9613BD84A1A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7286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0837DB06-07AB-4D60-8970-F7FB0E89E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9159B-E977-4170-92C8-DA5E1DA1210A}" type="datetime1">
              <a:rPr lang="zh-TW" altLang="en-US" smtClean="0"/>
              <a:t>2020/9/30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A4B3751E-819C-4D66-921E-E3FB9BA5A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D5F2D82-565F-40B2-BAFB-3222C8395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38FBE-9955-4D1C-8906-9613BD84A1A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5492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D126EAC-3E5B-422C-AC39-DC799F0BD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9A5CD25-D7CA-4CEF-88F4-8BE2EBC8D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6DFCCE2B-AA4E-4550-A43D-79B861EA5E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0972118B-68DB-4A32-B027-525849304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ADB86-A54D-4D01-8CC7-E632202986E1}" type="datetime1">
              <a:rPr lang="zh-TW" altLang="en-US" smtClean="0"/>
              <a:t>2020/9/30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19E679A7-2329-4606-AC97-4EB9C2F8F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B39D6F17-D20C-4492-86AD-1F74EB1DE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38FBE-9955-4D1C-8906-9613BD84A1A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7933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DF49178-4594-46A1-B73B-2CD31D434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0BFA35C5-C95A-42E8-8C51-2C3FBEDA5F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CE7D7D08-8F50-4270-9080-DDE9533243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DAE8470F-C318-4E8F-9907-7216DB546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E70E5-4C33-4DC2-9460-E4B5A8EB5B6D}" type="datetime1">
              <a:rPr lang="zh-TW" altLang="en-US" smtClean="0"/>
              <a:t>2020/9/30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E8C6026C-0ED0-4DA4-9C2A-143B1A13D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59E9E238-20A1-44BA-92F0-944358B0B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38FBE-9955-4D1C-8906-9613BD84A1A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9009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E4FF3A8A-645E-4DCA-9C59-9253BC1EF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1E1F9C35-82B4-4AD6-AF61-312041D415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D1CB7BE-3CAC-4DA3-BFD1-985E9DD8B3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23BBB-7905-4E78-83F3-4CA756A33C4D}" type="datetime1">
              <a:rPr lang="zh-TW" altLang="en-US" smtClean="0"/>
              <a:t>2020/9/30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E99C122-621D-49EC-B89D-A192B6E7DD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4ABFE0F-DAFF-4C29-8D3A-EC4FBADDAB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38FBE-9955-4D1C-8906-9613BD84A1A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2599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mylinkit.local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vanced-ip-scanner.com/tw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mylinkit.local" TargetMode="Externa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arduino.cc/en/Main/Softwar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download.labs.mediatek.com/package_mtk_linkit_smart_7688_index.json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7" Type="http://schemas.openxmlformats.org/officeDocument/2006/relationships/slide" Target="slide50.xml"/><Relationship Id="rId2" Type="http://schemas.openxmlformats.org/officeDocument/2006/relationships/hyperlink" Target="https://github.com/Yuki23329626/iot-learning" TargetMode="External"/><Relationship Id="rId1" Type="http://schemas.openxmlformats.org/officeDocument/2006/relationships/slideLayout" Target="../slideLayouts/slideLayout2.xml"/><Relationship Id="rId6" Type="http://schemas.openxmlformats.org/officeDocument/2006/relationships/slide" Target="slide44.xml"/><Relationship Id="rId5" Type="http://schemas.openxmlformats.org/officeDocument/2006/relationships/hyperlink" Target="https://github.com/Seeed-Studio/Grove_LED_Bar" TargetMode="External"/><Relationship Id="rId4" Type="http://schemas.openxmlformats.org/officeDocument/2006/relationships/slide" Target="slide4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hyperlink" Target="https://github.com/Yuki23329626/iot-learnin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0C2360F-B44B-414A-AC03-83CF8DBA515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物聯網核心技術實習作業一</a:t>
            </a:r>
            <a:br>
              <a:rPr lang="en-US" altLang="zh-TW" dirty="0"/>
            </a:br>
            <a:r>
              <a:rPr lang="en-US" altLang="zh-TW" dirty="0" err="1"/>
              <a:t>LinkIt</a:t>
            </a:r>
            <a:r>
              <a:rPr lang="en-US" altLang="zh-TW" dirty="0"/>
              <a:t> 7688 Duo </a:t>
            </a:r>
            <a:endParaRPr lang="zh-TW" altLang="en-US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F2215963-792A-441F-9C46-82AF8E93C3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/>
              <a:t>國立中正大學資訊工程系 黃仁竑教授</a:t>
            </a:r>
            <a:endParaRPr lang="en-US" altLang="zh-TW" dirty="0"/>
          </a:p>
          <a:p>
            <a:r>
              <a:rPr lang="zh-TW" altLang="en-US" dirty="0"/>
              <a:t>助教：林佳幼</a:t>
            </a:r>
            <a:r>
              <a:rPr lang="en-US" altLang="zh-TW" dirty="0"/>
              <a:t>, </a:t>
            </a:r>
            <a:r>
              <a:rPr lang="zh-TW" altLang="en-US" dirty="0"/>
              <a:t>沈濃翔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1C77968-2E70-447C-8B12-ACFB46E53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38FBE-9955-4D1C-8906-9613BD84A1A0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43608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051E389-ADFE-4692-8798-C25E0D602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n-US" altLang="zh-TW" dirty="0"/>
              <a:t>Step 1 – </a:t>
            </a:r>
            <a:r>
              <a:rPr lang="zh-TW" altLang="en-US" dirty="0"/>
              <a:t>接上</a:t>
            </a:r>
            <a:r>
              <a:rPr lang="en-US" altLang="zh-TW" dirty="0"/>
              <a:t>Micro-USB </a:t>
            </a:r>
            <a:r>
              <a:rPr lang="zh-TW" altLang="en-US" dirty="0"/>
              <a:t>線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3D69BCD-AF03-4472-AA19-B29B8D1C93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zh-TW" altLang="en-US" sz="2400" dirty="0"/>
              <a:t>將</a:t>
            </a:r>
            <a:r>
              <a:rPr lang="en-US" altLang="zh-TW" sz="2400" dirty="0"/>
              <a:t>Micro-USB</a:t>
            </a:r>
            <a:r>
              <a:rPr lang="zh-TW" altLang="en-US" sz="2400" dirty="0"/>
              <a:t>的兩端接上電腦和</a:t>
            </a:r>
            <a:r>
              <a:rPr lang="en-US" altLang="zh-TW" sz="2400" dirty="0" err="1"/>
              <a:t>LinkIt</a:t>
            </a:r>
            <a:r>
              <a:rPr lang="en-US" altLang="zh-TW" sz="2400" dirty="0"/>
              <a:t> 7688 Duo</a:t>
            </a:r>
            <a:r>
              <a:rPr lang="zh-TW" altLang="en-US" sz="2400" dirty="0"/>
              <a:t>。</a:t>
            </a:r>
            <a:endParaRPr lang="en-US" altLang="zh-TW" sz="2400" dirty="0"/>
          </a:p>
          <a:p>
            <a:pPr marL="514350" indent="-514350" algn="just">
              <a:buFont typeface="+mj-lt"/>
              <a:buAutoNum type="arabicPeriod"/>
            </a:pPr>
            <a:r>
              <a:rPr lang="zh-TW" altLang="en-US" sz="2400" dirty="0"/>
              <a:t>電源</a:t>
            </a:r>
            <a:r>
              <a:rPr lang="en-US" altLang="zh-TW" sz="2400" dirty="0"/>
              <a:t>LED</a:t>
            </a:r>
            <a:r>
              <a:rPr lang="zh-TW" altLang="en-US" sz="2400" dirty="0"/>
              <a:t> </a:t>
            </a:r>
            <a:r>
              <a:rPr lang="en-US" altLang="zh-TW" sz="2400" dirty="0"/>
              <a:t>(</a:t>
            </a:r>
            <a:r>
              <a:rPr lang="zh-TW" altLang="en-US" sz="2400" dirty="0"/>
              <a:t>綠色</a:t>
            </a:r>
            <a:r>
              <a:rPr lang="en-US" altLang="zh-TW" sz="2400" dirty="0"/>
              <a:t>)</a:t>
            </a:r>
            <a:r>
              <a:rPr lang="zh-TW" altLang="en-US" sz="2400" dirty="0"/>
              <a:t>將點亮，接著</a:t>
            </a:r>
            <a:r>
              <a:rPr lang="en-US" altLang="zh-TW" sz="2400" dirty="0"/>
              <a:t>Wi-Fi LED</a:t>
            </a:r>
            <a:r>
              <a:rPr lang="zh-TW" altLang="en-US" sz="2400" dirty="0"/>
              <a:t> </a:t>
            </a:r>
            <a:r>
              <a:rPr lang="en-US" altLang="zh-TW" sz="2400" dirty="0"/>
              <a:t>(</a:t>
            </a:r>
            <a:r>
              <a:rPr lang="zh-TW" altLang="en-US" sz="2400" dirty="0"/>
              <a:t>橙色</a:t>
            </a:r>
            <a:r>
              <a:rPr lang="en-US" altLang="zh-TW" sz="2400" dirty="0"/>
              <a:t>)</a:t>
            </a:r>
            <a:r>
              <a:rPr lang="zh-TW" altLang="en-US" sz="2400" dirty="0"/>
              <a:t>閃爍一次，大約過</a:t>
            </a:r>
            <a:r>
              <a:rPr lang="en-US" altLang="zh-TW" sz="2400" dirty="0"/>
              <a:t>4-5</a:t>
            </a:r>
            <a:r>
              <a:rPr lang="zh-TW" altLang="en-US" sz="2400" dirty="0"/>
              <a:t>秒後，</a:t>
            </a:r>
            <a:r>
              <a:rPr lang="en-US" altLang="zh-TW" sz="2400" dirty="0"/>
              <a:t>Wi-Fi LED</a:t>
            </a:r>
            <a:r>
              <a:rPr lang="zh-TW" altLang="en-US" sz="2400" dirty="0"/>
              <a:t>會亮起，表示引導加載程序已初始化。</a:t>
            </a:r>
            <a:endParaRPr lang="en-US" altLang="zh-TW" sz="2400" dirty="0"/>
          </a:p>
          <a:p>
            <a:pPr marL="514350" indent="-514350" algn="just">
              <a:buFont typeface="+mj-lt"/>
              <a:buAutoNum type="arabicPeriod"/>
            </a:pPr>
            <a:r>
              <a:rPr lang="zh-TW" altLang="en-US" sz="2400" dirty="0"/>
              <a:t>啟動過程大約需要</a:t>
            </a:r>
            <a:r>
              <a:rPr lang="en-US" altLang="zh-TW" sz="2400" dirty="0"/>
              <a:t>30</a:t>
            </a:r>
            <a:r>
              <a:rPr lang="zh-TW" altLang="en-US" sz="2400" dirty="0"/>
              <a:t>秒，接下來</a:t>
            </a:r>
            <a:r>
              <a:rPr lang="en-US" altLang="zh-TW" sz="2400" dirty="0"/>
              <a:t>Wi-Fi LED</a:t>
            </a:r>
            <a:r>
              <a:rPr lang="zh-TW" altLang="en-US" sz="2400" dirty="0"/>
              <a:t>熄滅，這表示系統已準備好接受</a:t>
            </a:r>
            <a:r>
              <a:rPr lang="en-US" altLang="zh-TW" sz="2400" dirty="0"/>
              <a:t>Wi-Fi</a:t>
            </a:r>
            <a:r>
              <a:rPr lang="zh-TW" altLang="en-US" sz="2400" dirty="0"/>
              <a:t>連接。</a:t>
            </a:r>
            <a:endParaRPr lang="en-US" altLang="zh-TW" sz="2400" dirty="0"/>
          </a:p>
          <a:p>
            <a:pPr marL="514350" indent="-514350" algn="just">
              <a:buFont typeface="+mj-lt"/>
              <a:buAutoNum type="arabicPeriod"/>
            </a:pPr>
            <a:endParaRPr lang="en-US" altLang="zh-TW" sz="2400" dirty="0"/>
          </a:p>
          <a:p>
            <a:pPr marL="514350" indent="-514350" algn="just">
              <a:buFont typeface="+mj-lt"/>
              <a:buAutoNum type="arabicPeriod"/>
            </a:pPr>
            <a:endParaRPr lang="en-US" altLang="zh-TW" sz="2400" dirty="0"/>
          </a:p>
          <a:p>
            <a:pPr marL="514350" indent="-514350" algn="just">
              <a:buFont typeface="+mj-lt"/>
              <a:buAutoNum type="arabicPeriod"/>
            </a:pPr>
            <a:endParaRPr lang="en-US" altLang="zh-TW" sz="2400" dirty="0"/>
          </a:p>
          <a:p>
            <a:pPr marL="0" indent="0" algn="just">
              <a:buNone/>
            </a:pPr>
            <a:r>
              <a:rPr lang="en-US" altLang="zh-TW" sz="2400" dirty="0"/>
              <a:t>Note: </a:t>
            </a:r>
            <a:r>
              <a:rPr lang="zh-TW" altLang="en-US" sz="2400" dirty="0"/>
              <a:t>請確保</a:t>
            </a:r>
            <a:r>
              <a:rPr lang="en-US" altLang="zh-TW" sz="2400" dirty="0"/>
              <a:t>Micro-USB</a:t>
            </a:r>
            <a:r>
              <a:rPr lang="zh-TW" altLang="en-US" sz="2400" dirty="0"/>
              <a:t>在</a:t>
            </a:r>
            <a:r>
              <a:rPr lang="en-US" altLang="zh-TW" sz="2400" dirty="0" err="1"/>
              <a:t>LinkIt</a:t>
            </a:r>
            <a:r>
              <a:rPr lang="zh-TW" altLang="en-US" sz="2400" dirty="0"/>
              <a:t> </a:t>
            </a:r>
            <a:r>
              <a:rPr lang="en-US" altLang="zh-TW" sz="2400" dirty="0"/>
              <a:t>7688</a:t>
            </a:r>
            <a:r>
              <a:rPr lang="zh-TW" altLang="en-US" sz="2400" dirty="0"/>
              <a:t> </a:t>
            </a:r>
            <a:r>
              <a:rPr lang="en-US" altLang="zh-TW" sz="2400" dirty="0"/>
              <a:t>Duo</a:t>
            </a:r>
            <a:r>
              <a:rPr lang="zh-TW" altLang="en-US" sz="2400" dirty="0"/>
              <a:t>上是接到</a:t>
            </a:r>
            <a:r>
              <a:rPr lang="en-US" altLang="zh-TW" sz="2400" dirty="0"/>
              <a:t>PWR/MCU</a:t>
            </a:r>
            <a:r>
              <a:rPr lang="zh-TW" altLang="en-US" sz="2400" dirty="0"/>
              <a:t>接口，而不是</a:t>
            </a:r>
            <a:r>
              <a:rPr lang="en-US" altLang="zh-TW" sz="2400" dirty="0"/>
              <a:t>USB HOST</a:t>
            </a:r>
            <a:r>
              <a:rPr lang="zh-TW" altLang="en-US" sz="2400" dirty="0"/>
              <a:t>接口。</a:t>
            </a:r>
            <a:endParaRPr lang="en-US" altLang="zh-TW" sz="2400" dirty="0"/>
          </a:p>
        </p:txBody>
      </p:sp>
      <p:pic>
        <p:nvPicPr>
          <p:cNvPr id="2052" name="Picture 4" descr="Providing power to the LinkIt Smart 7688 board">
            <a:extLst>
              <a:ext uri="{FF2B5EF4-FFF2-40B4-BE49-F238E27FC236}">
                <a16:creationId xmlns:a16="http://schemas.microsoft.com/office/drawing/2014/main" id="{CF5F1F83-44DC-45CB-ACC8-C4B091AA7A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6" t="37126" r="17188" b="11276"/>
          <a:stretch/>
        </p:blipFill>
        <p:spPr bwMode="auto">
          <a:xfrm>
            <a:off x="4151261" y="3530200"/>
            <a:ext cx="3889478" cy="167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427F389-68E5-44EC-AEE7-F396E8962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38FBE-9955-4D1C-8906-9613BD84A1A0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76069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D4E9340-A67C-4A40-8EAB-8AED9C4F0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just"/>
            <a:r>
              <a:rPr lang="en-US" altLang="zh-TW" dirty="0"/>
              <a:t>Step 2 – </a:t>
            </a:r>
            <a:r>
              <a:rPr lang="zh-TW" altLang="en-US" dirty="0"/>
              <a:t>將電腦連到</a:t>
            </a:r>
            <a:r>
              <a:rPr lang="en-US" altLang="zh-TW" dirty="0" err="1"/>
              <a:t>LinkIt</a:t>
            </a:r>
            <a:r>
              <a:rPr lang="zh-TW" altLang="en-US" dirty="0"/>
              <a:t> </a:t>
            </a:r>
            <a:r>
              <a:rPr lang="en-US" altLang="zh-TW" dirty="0"/>
              <a:t>7688</a:t>
            </a:r>
            <a:r>
              <a:rPr lang="zh-TW" altLang="en-US" dirty="0"/>
              <a:t> </a:t>
            </a:r>
            <a:r>
              <a:rPr lang="en-US" altLang="zh-TW" dirty="0"/>
              <a:t>AP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2D63394-7C0B-4B90-B5B5-766D13C879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870700" cy="4351338"/>
          </a:xfrm>
        </p:spPr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zh-TW" altLang="en-US" sz="2400" dirty="0"/>
              <a:t>開啟電腦</a:t>
            </a:r>
            <a:r>
              <a:rPr lang="en-US" altLang="zh-TW" sz="2400" dirty="0"/>
              <a:t>Wi-Fi</a:t>
            </a:r>
            <a:r>
              <a:rPr lang="zh-TW" altLang="en-US" sz="2400" dirty="0"/>
              <a:t>選擇連接頁面，選擇</a:t>
            </a:r>
            <a:r>
              <a:rPr lang="en-US" altLang="zh-TW" sz="2400" dirty="0"/>
              <a:t>LinkIt_Smart_7688_1B09F3</a:t>
            </a:r>
            <a:r>
              <a:rPr lang="zh-TW" altLang="en-US" sz="2400" dirty="0"/>
              <a:t>進行連接。</a:t>
            </a:r>
            <a:endParaRPr lang="en-US" altLang="zh-TW" sz="2400" dirty="0"/>
          </a:p>
          <a:p>
            <a:pPr marL="514350" indent="-514350" algn="just">
              <a:buFont typeface="+mj-lt"/>
              <a:buAutoNum type="arabicPeriod"/>
            </a:pPr>
            <a:r>
              <a:rPr lang="zh-TW" altLang="en-US" sz="2400" dirty="0"/>
              <a:t>連接到</a:t>
            </a:r>
            <a:r>
              <a:rPr lang="en-US" altLang="zh-TW" sz="2400" dirty="0" err="1"/>
              <a:t>LinkIt</a:t>
            </a:r>
            <a:r>
              <a:rPr lang="zh-TW" altLang="en-US" sz="2400" dirty="0"/>
              <a:t> </a:t>
            </a:r>
            <a:r>
              <a:rPr lang="en-US" altLang="zh-TW" sz="2400" dirty="0"/>
              <a:t>7688</a:t>
            </a:r>
            <a:r>
              <a:rPr lang="zh-TW" altLang="en-US" sz="2400" dirty="0"/>
              <a:t> </a:t>
            </a:r>
            <a:r>
              <a:rPr lang="en-US" altLang="zh-TW" sz="2400" dirty="0"/>
              <a:t>AP</a:t>
            </a:r>
            <a:r>
              <a:rPr lang="zh-TW" altLang="en-US" sz="2400" dirty="0"/>
              <a:t>後，</a:t>
            </a:r>
            <a:r>
              <a:rPr lang="en-US" altLang="zh-TW" sz="2400" dirty="0"/>
              <a:t>Wi-Fi</a:t>
            </a:r>
            <a:r>
              <a:rPr lang="zh-TW" altLang="en-US" sz="2400" dirty="0"/>
              <a:t> </a:t>
            </a:r>
            <a:r>
              <a:rPr lang="en-US" altLang="zh-TW" sz="2400" dirty="0"/>
              <a:t>LED</a:t>
            </a:r>
            <a:r>
              <a:rPr lang="zh-TW" altLang="en-US" sz="2400" dirty="0"/>
              <a:t>將每秒閃爍</a:t>
            </a:r>
            <a:r>
              <a:rPr lang="en-US" altLang="zh-TW" sz="2400" dirty="0"/>
              <a:t>3</a:t>
            </a:r>
            <a:r>
              <a:rPr lang="zh-TW" altLang="en-US" sz="2400" dirty="0"/>
              <a:t>次，表示目前處於</a:t>
            </a:r>
            <a:r>
              <a:rPr lang="en-US" altLang="zh-TW" sz="2400" dirty="0"/>
              <a:t>AP</a:t>
            </a:r>
            <a:r>
              <a:rPr lang="zh-TW" altLang="en-US" sz="2400" dirty="0"/>
              <a:t>模式。</a:t>
            </a:r>
            <a:endParaRPr lang="en-US" altLang="zh-TW" sz="2400" dirty="0"/>
          </a:p>
          <a:p>
            <a:pPr marL="514350" indent="-514350" algn="just">
              <a:buFont typeface="+mj-lt"/>
              <a:buAutoNum type="arabicPeriod"/>
            </a:pPr>
            <a:endParaRPr lang="en-US" altLang="zh-TW" sz="2400" dirty="0"/>
          </a:p>
          <a:p>
            <a:pPr marL="0" indent="0" algn="just">
              <a:buNone/>
            </a:pPr>
            <a:r>
              <a:rPr lang="en-US" altLang="zh-TW" sz="2400" dirty="0"/>
              <a:t>Note: 1B09F3</a:t>
            </a:r>
            <a:r>
              <a:rPr lang="zh-TW" altLang="en-US" sz="2400" dirty="0"/>
              <a:t>是</a:t>
            </a:r>
            <a:r>
              <a:rPr lang="en-US" altLang="zh-TW" sz="2400" dirty="0"/>
              <a:t>MAC</a:t>
            </a:r>
            <a:r>
              <a:rPr lang="zh-TW" altLang="en-US" sz="2400" dirty="0"/>
              <a:t>地址，每個人的開發板將有所不同，並且一旦連接到</a:t>
            </a:r>
            <a:r>
              <a:rPr lang="en-US" altLang="zh-TW" sz="2400" dirty="0" err="1"/>
              <a:t>LinkIt</a:t>
            </a:r>
            <a:r>
              <a:rPr lang="en-US" altLang="zh-TW" sz="2400" dirty="0"/>
              <a:t> 7688 AP</a:t>
            </a:r>
            <a:r>
              <a:rPr lang="zh-TW" altLang="en-US" sz="2400" dirty="0"/>
              <a:t>，電腦有可能不能訪問</a:t>
            </a:r>
            <a:r>
              <a:rPr lang="en-US" altLang="zh-TW" sz="2400" dirty="0"/>
              <a:t>Internet</a:t>
            </a:r>
            <a:r>
              <a:rPr lang="zh-TW" altLang="en-US" sz="2400" dirty="0"/>
              <a:t>，因為它現在已加入由</a:t>
            </a:r>
            <a:r>
              <a:rPr lang="en-US" altLang="zh-TW" sz="2400" dirty="0" err="1"/>
              <a:t>LinkIt</a:t>
            </a:r>
            <a:r>
              <a:rPr lang="en-US" altLang="zh-TW" sz="2400" dirty="0"/>
              <a:t> 7688</a:t>
            </a:r>
            <a:r>
              <a:rPr lang="zh-TW" altLang="en-US" sz="2400" dirty="0"/>
              <a:t>開發板形成的局域網 </a:t>
            </a:r>
            <a:r>
              <a:rPr lang="en-US" altLang="zh-TW" sz="2400" dirty="0"/>
              <a:t>(LAN)</a:t>
            </a:r>
            <a:r>
              <a:rPr lang="zh-TW" altLang="en-US" sz="2400" dirty="0"/>
              <a:t>。</a:t>
            </a:r>
          </a:p>
        </p:txBody>
      </p:sp>
      <p:pic>
        <p:nvPicPr>
          <p:cNvPr id="7" name="Picture 4" descr="https://docs.labs.mediatek.com/resource/linkit-smart-7688/files/zh_tw/2523192/2523188/1/1466587877240/gs_2_sign_in_both_connect.png">
            <a:extLst>
              <a:ext uri="{FF2B5EF4-FFF2-40B4-BE49-F238E27FC236}">
                <a16:creationId xmlns:a16="http://schemas.microsoft.com/office/drawing/2014/main" id="{4B16BD71-9376-4497-B007-B5416D267E5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3778" y="1690688"/>
            <a:ext cx="3192658" cy="384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763B248B-6D75-4E51-BCD3-D3020F6478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110"/>
          <a:stretch/>
        </p:blipFill>
        <p:spPr>
          <a:xfrm>
            <a:off x="8003778" y="5643563"/>
            <a:ext cx="3192658" cy="533400"/>
          </a:xfrm>
          <a:prstGeom prst="rect">
            <a:avLst/>
          </a:prstGeom>
        </p:spPr>
      </p:pic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A3202053-2A5D-4162-B37F-4B74DB03F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38FBE-9955-4D1C-8906-9613BD84A1A0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853803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A75B7EE7-A2D8-4ECA-9D8E-9ABD65D2E8F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567487" y="1830388"/>
            <a:ext cx="4676775" cy="4219575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EEBAC11F-FB4D-492C-9153-611175CE1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altLang="zh-TW" dirty="0"/>
              <a:t>Step 3 – </a:t>
            </a:r>
            <a:r>
              <a:rPr lang="zh-TW" altLang="en-US" dirty="0"/>
              <a:t>訪問</a:t>
            </a:r>
            <a:r>
              <a:rPr lang="en-US" altLang="zh-TW" dirty="0" err="1"/>
              <a:t>LinkIt</a:t>
            </a:r>
            <a:r>
              <a:rPr lang="en-US" altLang="zh-TW" dirty="0"/>
              <a:t> 7688 Web UI</a:t>
            </a:r>
            <a:r>
              <a:rPr lang="zh-TW" altLang="en-US" dirty="0"/>
              <a:t>配置工具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3C2839E-DEC8-4CD4-A53D-B45D736501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076040" cy="4351338"/>
          </a:xfrm>
        </p:spPr>
        <p:txBody>
          <a:bodyPr>
            <a:normAutofit lnSpcReduction="10000"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zh-TW" altLang="en-US" sz="2400" dirty="0"/>
              <a:t>在命令提示字元視窗輸入</a:t>
            </a:r>
            <a:r>
              <a:rPr lang="en-US" altLang="zh-TW" sz="2400" dirty="0"/>
              <a:t>ipconfig</a:t>
            </a:r>
            <a:r>
              <a:rPr lang="zh-TW" altLang="en-US" sz="2400" dirty="0"/>
              <a:t>。</a:t>
            </a:r>
            <a:endParaRPr lang="en-US" altLang="zh-TW" sz="2400" dirty="0"/>
          </a:p>
          <a:p>
            <a:pPr marL="514350" indent="-514350" algn="just">
              <a:buFont typeface="+mj-lt"/>
              <a:buAutoNum type="arabicPeriod"/>
            </a:pPr>
            <a:r>
              <a:rPr lang="zh-TW" altLang="en-US" sz="2400" dirty="0"/>
              <a:t>請記住預設閘道</a:t>
            </a:r>
            <a:r>
              <a:rPr lang="en-US" altLang="zh-TW" sz="2400" dirty="0"/>
              <a:t>IP</a:t>
            </a:r>
            <a:r>
              <a:rPr lang="zh-TW" altLang="en-US" sz="2400" dirty="0"/>
              <a:t>，並開啟瀏覽器輸入</a:t>
            </a:r>
            <a:r>
              <a:rPr lang="en-US" altLang="zh-TW" sz="2400" dirty="0"/>
              <a:t>IP</a:t>
            </a:r>
            <a:r>
              <a:rPr lang="zh-TW" altLang="en-US" sz="2400" dirty="0"/>
              <a:t>，或在瀏覽器輸入</a:t>
            </a:r>
            <a:r>
              <a:rPr lang="en-US" altLang="zh-TW" sz="2400" dirty="0" err="1">
                <a:hlinkClick r:id="rId4"/>
              </a:rPr>
              <a:t>mylinkit.local</a:t>
            </a:r>
            <a:r>
              <a:rPr lang="zh-TW" altLang="en-US" sz="2400" dirty="0"/>
              <a:t>進入頁面。</a:t>
            </a:r>
            <a:endParaRPr lang="en-US" altLang="zh-TW" sz="2400" dirty="0"/>
          </a:p>
          <a:p>
            <a:pPr marL="514350" indent="-514350" algn="just">
              <a:buFont typeface="+mj-lt"/>
              <a:buAutoNum type="arabicPeriod"/>
            </a:pPr>
            <a:r>
              <a:rPr lang="zh-TW" altLang="en-US" sz="2400" dirty="0"/>
              <a:t>至少使用六個字母數字設置密碼，然後提交。</a:t>
            </a:r>
            <a:endParaRPr lang="en-US" altLang="zh-TW" sz="2400" dirty="0"/>
          </a:p>
          <a:p>
            <a:pPr marL="514350" indent="-514350" algn="just">
              <a:buFont typeface="+mj-lt"/>
              <a:buAutoNum type="arabicPeriod"/>
            </a:pPr>
            <a:r>
              <a:rPr lang="zh-TW" altLang="en-US" sz="2400" dirty="0"/>
              <a:t>再次輸入密碼登錄。</a:t>
            </a:r>
            <a:endParaRPr lang="en-US" altLang="zh-TW" sz="2400" dirty="0"/>
          </a:p>
          <a:p>
            <a:pPr marL="0" indent="0" algn="just">
              <a:buNone/>
            </a:pPr>
            <a:endParaRPr lang="en-US" altLang="zh-TW" sz="2400" dirty="0"/>
          </a:p>
          <a:p>
            <a:pPr marL="0" indent="0" algn="just">
              <a:buNone/>
            </a:pPr>
            <a:r>
              <a:rPr lang="en-US" altLang="zh-TW" sz="2400" dirty="0"/>
              <a:t>Note: </a:t>
            </a:r>
            <a:r>
              <a:rPr lang="zh-TW" altLang="en-US" sz="2400" dirty="0"/>
              <a:t>有時候使用網域名稱會無法連上</a:t>
            </a:r>
            <a:r>
              <a:rPr lang="en-US" altLang="zh-TW" sz="2400" dirty="0" err="1"/>
              <a:t>LinkIt</a:t>
            </a:r>
            <a:r>
              <a:rPr lang="en-US" altLang="zh-TW" sz="2400" dirty="0"/>
              <a:t> 7688 Duo</a:t>
            </a:r>
            <a:r>
              <a:rPr lang="zh-TW" altLang="en-US" sz="2400" dirty="0"/>
              <a:t>，最好是直接使用</a:t>
            </a:r>
            <a:r>
              <a:rPr lang="en-US" altLang="zh-TW" sz="2400" dirty="0"/>
              <a:t>IP</a:t>
            </a:r>
            <a:r>
              <a:rPr lang="zh-TW" altLang="en-US" sz="2400" dirty="0"/>
              <a:t>連線較穩定。</a:t>
            </a:r>
          </a:p>
          <a:p>
            <a:pPr marL="514350" indent="-514350" algn="just">
              <a:buFont typeface="+mj-lt"/>
              <a:buAutoNum type="arabicPeriod"/>
            </a:pPr>
            <a:endParaRPr lang="zh-TW" altLang="en-US" sz="2400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58F7F396-0737-4D22-A333-59BD91FABFAC}"/>
              </a:ext>
            </a:extLst>
          </p:cNvPr>
          <p:cNvSpPr/>
          <p:nvPr/>
        </p:nvSpPr>
        <p:spPr>
          <a:xfrm>
            <a:off x="8905875" y="5776145"/>
            <a:ext cx="1076325" cy="29286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C361C2D-7081-4331-B109-44E743A3F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38FBE-9955-4D1C-8906-9613BD84A1A0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83212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051E389-ADFE-4692-8798-C25E0D602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Step 4 – SSH 7688 Duo</a:t>
            </a:r>
            <a:r>
              <a:rPr lang="zh-TW" altLang="en-US" dirty="0"/>
              <a:t>板的系統控制台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3D69BCD-AF03-4472-AA19-B29B8D1C93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5898161" cy="4351338"/>
          </a:xfrm>
        </p:spPr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zh-TW" altLang="en-US" sz="2400" dirty="0"/>
              <a:t>開啟</a:t>
            </a:r>
            <a:r>
              <a:rPr lang="en-US" altLang="zh-TW" sz="2400" dirty="0"/>
              <a:t>PuTTY</a:t>
            </a:r>
            <a:r>
              <a:rPr lang="zh-TW" altLang="en-US" sz="2400" dirty="0"/>
              <a:t> 。</a:t>
            </a:r>
            <a:endParaRPr lang="en-US" altLang="zh-TW" sz="2400" dirty="0"/>
          </a:p>
          <a:p>
            <a:pPr marL="514350" indent="-514350" algn="just">
              <a:buFont typeface="+mj-lt"/>
              <a:buAutoNum type="arabicPeriod"/>
            </a:pPr>
            <a:r>
              <a:rPr lang="en-US" altLang="zh-TW" sz="2400" dirty="0"/>
              <a:t>Host Name</a:t>
            </a:r>
            <a:r>
              <a:rPr lang="zh-TW" altLang="en-US" sz="2400" dirty="0"/>
              <a:t>中填入</a:t>
            </a:r>
            <a:r>
              <a:rPr lang="en-US" altLang="zh-TW" sz="2400" dirty="0"/>
              <a:t>192.168.100.1</a:t>
            </a:r>
            <a:r>
              <a:rPr lang="zh-TW" altLang="en-US" sz="2400" dirty="0"/>
              <a:t>。</a:t>
            </a:r>
            <a:endParaRPr lang="en-US" altLang="zh-TW" sz="2400" dirty="0"/>
          </a:p>
          <a:p>
            <a:pPr marL="514350" indent="-514350" algn="just">
              <a:buFont typeface="+mj-lt"/>
              <a:buAutoNum type="arabicPeriod"/>
            </a:pPr>
            <a:r>
              <a:rPr lang="zh-TW" altLang="en-US" sz="2400" dirty="0"/>
              <a:t>連線類型選擇</a:t>
            </a:r>
            <a:r>
              <a:rPr lang="en-US" altLang="zh-TW" sz="2400" dirty="0"/>
              <a:t>SSH</a:t>
            </a:r>
            <a:r>
              <a:rPr lang="zh-TW" altLang="en-US" sz="2400" dirty="0"/>
              <a:t>。</a:t>
            </a:r>
            <a:endParaRPr lang="en-US" altLang="zh-TW" sz="2400" dirty="0"/>
          </a:p>
          <a:p>
            <a:pPr marL="514350" indent="-514350" algn="just">
              <a:buFont typeface="+mj-lt"/>
              <a:buAutoNum type="arabicPeriod"/>
            </a:pPr>
            <a:r>
              <a:rPr lang="zh-TW" altLang="en-US" sz="2400" dirty="0"/>
              <a:t>按下</a:t>
            </a:r>
            <a:r>
              <a:rPr lang="en-US" altLang="zh-TW" sz="2400" dirty="0"/>
              <a:t>Open</a:t>
            </a:r>
            <a:r>
              <a:rPr lang="zh-TW" altLang="en-US" sz="2400" dirty="0"/>
              <a:t>。</a:t>
            </a:r>
            <a:endParaRPr lang="en-US" altLang="zh-TW" sz="2400" dirty="0"/>
          </a:p>
          <a:p>
            <a:pPr marL="514350" indent="-514350" algn="just">
              <a:buFont typeface="+mj-lt"/>
              <a:buAutoNum type="arabicPeriod"/>
            </a:pPr>
            <a:endParaRPr lang="en-US" altLang="zh-TW" sz="2400" dirty="0"/>
          </a:p>
          <a:p>
            <a:pPr marL="0" indent="0" algn="just">
              <a:buNone/>
            </a:pPr>
            <a:r>
              <a:rPr lang="en-US" altLang="zh-TW" sz="2400" dirty="0"/>
              <a:t>Note:</a:t>
            </a:r>
            <a:r>
              <a:rPr lang="zh-TW" altLang="en-US" sz="2400" dirty="0"/>
              <a:t> 若跳出安全警報視窗，請點擊</a:t>
            </a:r>
            <a:r>
              <a:rPr lang="en-US" altLang="zh-TW" sz="2400" dirty="0"/>
              <a:t>Yes</a:t>
            </a:r>
            <a:r>
              <a:rPr lang="zh-TW" altLang="en-US" sz="2400" dirty="0"/>
              <a:t>。</a:t>
            </a:r>
          </a:p>
        </p:txBody>
      </p:sp>
      <p:pic>
        <p:nvPicPr>
          <p:cNvPr id="2050" name="Picture 2" descr="https://scontent-tpe1-1.xx.fbcdn.net/v/t1.15752-9/107516060_200458618050937_3677868071890931464_n.png?_nc_cat=107&amp;_nc_sid=b96e70&amp;_nc_ohc=O08JksJnQWkAX-Buz8F&amp;_nc_ht=scontent-tpe1-1.xx&amp;oh=a3effb9db63628784063e6ef87c37ef8&amp;oe=5F341B1D">
            <a:extLst>
              <a:ext uri="{FF2B5EF4-FFF2-40B4-BE49-F238E27FC236}">
                <a16:creationId xmlns:a16="http://schemas.microsoft.com/office/drawing/2014/main" id="{327DC84B-20C5-4397-8AE7-FF9C04AAE2A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0" y="1690688"/>
            <a:ext cx="4305300" cy="421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F137E72E-FB34-4901-A53A-055C5C5EADD6}"/>
              </a:ext>
            </a:extLst>
          </p:cNvPr>
          <p:cNvSpPr/>
          <p:nvPr/>
        </p:nvSpPr>
        <p:spPr>
          <a:xfrm>
            <a:off x="8562975" y="2694808"/>
            <a:ext cx="866775" cy="29286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TW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88839B04-66A9-4298-A479-4ECA5E3E9A60}"/>
              </a:ext>
            </a:extLst>
          </p:cNvPr>
          <p:cNvSpPr/>
          <p:nvPr/>
        </p:nvSpPr>
        <p:spPr>
          <a:xfrm>
            <a:off x="10086975" y="3041652"/>
            <a:ext cx="552450" cy="29286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FA493C2-F379-49A2-948F-43F2F6772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38FBE-9955-4D1C-8906-9613BD84A1A0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74884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3FDEFD4-D6E3-47EF-A95B-08F6F9E47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Step 5 – </a:t>
            </a:r>
            <a:r>
              <a:rPr lang="zh-TW" altLang="en-US" dirty="0"/>
              <a:t>登入</a:t>
            </a:r>
            <a:r>
              <a:rPr lang="en-US" altLang="zh-TW" dirty="0"/>
              <a:t>7688 Duo</a:t>
            </a:r>
            <a:r>
              <a:rPr lang="zh-TW" altLang="en-US" dirty="0"/>
              <a:t>板的系統控制台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0DC279C-9CB1-4C82-870B-B63F1CAA6C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972050" cy="4351338"/>
          </a:xfrm>
        </p:spPr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zh-TW" altLang="en-US" sz="2400" dirty="0"/>
              <a:t>看到這個頁面後，輸入用戶名稱與密碼</a:t>
            </a:r>
            <a:r>
              <a:rPr lang="en-US" altLang="zh-TW" sz="2400" dirty="0"/>
              <a:t>(</a:t>
            </a:r>
            <a:r>
              <a:rPr lang="zh-TW" altLang="en-US" sz="2400" dirty="0"/>
              <a:t>與</a:t>
            </a:r>
            <a:r>
              <a:rPr lang="en-US" altLang="zh-TW" sz="2400" dirty="0"/>
              <a:t>Step 3</a:t>
            </a:r>
            <a:r>
              <a:rPr lang="zh-TW" altLang="en-US" sz="2400" dirty="0"/>
              <a:t>相同，帳號名稱預設是</a:t>
            </a:r>
            <a:r>
              <a:rPr lang="en-US" altLang="zh-TW" sz="2400" dirty="0"/>
              <a:t>root</a:t>
            </a:r>
            <a:r>
              <a:rPr lang="zh-TW" altLang="en-US" sz="2400" dirty="0"/>
              <a:t>，密碼為在</a:t>
            </a:r>
            <a:r>
              <a:rPr lang="en-US" altLang="zh-TW" sz="2400" dirty="0"/>
              <a:t>Web UI</a:t>
            </a:r>
            <a:r>
              <a:rPr lang="zh-TW" altLang="en-US" sz="2400" dirty="0"/>
              <a:t>中設置的密碼登錄</a:t>
            </a:r>
            <a:r>
              <a:rPr lang="en-US" altLang="zh-TW" sz="2400" dirty="0"/>
              <a:t>)</a:t>
            </a:r>
            <a:r>
              <a:rPr lang="zh-TW" altLang="en-US" sz="2400" dirty="0"/>
              <a:t>。</a:t>
            </a:r>
            <a:endParaRPr lang="en-US" altLang="zh-TW" sz="2400" dirty="0"/>
          </a:p>
          <a:p>
            <a:pPr marL="514350" indent="-514350" algn="just">
              <a:buFont typeface="+mj-lt"/>
              <a:buAutoNum type="arabicPeriod"/>
            </a:pPr>
            <a:r>
              <a:rPr lang="zh-TW" altLang="en-US" sz="2400" dirty="0"/>
              <a:t>登錄後，將會看到此畫面。</a:t>
            </a:r>
          </a:p>
        </p:txBody>
      </p:sp>
      <p:pic>
        <p:nvPicPr>
          <p:cNvPr id="6146" name="Picture 2" descr="https://docs.labs.mediatek.com/resource/linkit-smart-7688/files/zh_tw/2523208/6914160/1/1469430871999/console.png">
            <a:extLst>
              <a:ext uri="{FF2B5EF4-FFF2-40B4-BE49-F238E27FC236}">
                <a16:creationId xmlns:a16="http://schemas.microsoft.com/office/drawing/2014/main" id="{B938D0C1-4A8B-4B49-BCA0-D6AC5BC06F8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354" y="1825625"/>
            <a:ext cx="5384518" cy="368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70BC6C7-B04F-4F57-A1D4-BA4C41143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38FBE-9955-4D1C-8906-9613BD84A1A0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02742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B4B9067-56DF-4717-992C-8095CFF54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altLang="zh-TW" dirty="0"/>
              <a:t>Step 6 – 7688 Duo</a:t>
            </a:r>
            <a:r>
              <a:rPr lang="zh-TW" altLang="en-US" dirty="0"/>
              <a:t>連接到</a:t>
            </a:r>
            <a:r>
              <a:rPr lang="en-US" altLang="zh-TW" dirty="0"/>
              <a:t>Internet</a:t>
            </a:r>
            <a:r>
              <a:rPr lang="zh-TW" altLang="en-US" dirty="0"/>
              <a:t> </a:t>
            </a:r>
            <a:r>
              <a:rPr lang="en-US" altLang="zh-TW" dirty="0"/>
              <a:t>(</a:t>
            </a:r>
            <a:r>
              <a:rPr lang="zh-TW" altLang="en-US" dirty="0"/>
              <a:t> </a:t>
            </a:r>
            <a:r>
              <a:rPr lang="en-US" altLang="zh-TW" dirty="0"/>
              <a:t>1/2</a:t>
            </a:r>
            <a:r>
              <a:rPr lang="zh-TW" altLang="en-US" dirty="0"/>
              <a:t> 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DA807A3-86C2-416F-84B2-BBED31E006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5572125" cy="4351338"/>
          </a:xfrm>
        </p:spPr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zh-TW" altLang="en-US" sz="2400" dirty="0"/>
              <a:t>打開瀏覽器，並輸入預設閘道</a:t>
            </a:r>
            <a:r>
              <a:rPr lang="en-US" altLang="zh-TW" sz="2400" dirty="0"/>
              <a:t>IP</a:t>
            </a:r>
            <a:r>
              <a:rPr lang="zh-TW" altLang="en-US" sz="2400" dirty="0"/>
              <a:t>。</a:t>
            </a:r>
            <a:endParaRPr lang="en-US" altLang="zh-TW" sz="2400" dirty="0"/>
          </a:p>
          <a:p>
            <a:pPr marL="514350" indent="-514350" algn="just">
              <a:buFont typeface="+mj-lt"/>
              <a:buAutoNum type="arabicPeriod"/>
            </a:pPr>
            <a:r>
              <a:rPr lang="zh-TW" altLang="en-US" sz="2400" dirty="0"/>
              <a:t>登錄到</a:t>
            </a:r>
            <a:r>
              <a:rPr lang="en-US" altLang="zh-TW" sz="2400" dirty="0"/>
              <a:t>Web UI</a:t>
            </a:r>
            <a:r>
              <a:rPr lang="zh-TW" altLang="en-US" sz="2400" dirty="0"/>
              <a:t>。</a:t>
            </a:r>
            <a:endParaRPr lang="en-US" altLang="zh-TW" sz="2400" dirty="0"/>
          </a:p>
          <a:p>
            <a:pPr marL="514350" indent="-514350" algn="just">
              <a:buFont typeface="+mj-lt"/>
              <a:buAutoNum type="arabicPeriod"/>
            </a:pPr>
            <a:r>
              <a:rPr lang="zh-TW" altLang="en-US" sz="2400" dirty="0"/>
              <a:t>在</a:t>
            </a:r>
            <a:r>
              <a:rPr lang="en-US" altLang="zh-TW" sz="2400" dirty="0"/>
              <a:t>Web UI</a:t>
            </a:r>
            <a:r>
              <a:rPr lang="zh-TW" altLang="en-US" sz="2400" dirty="0"/>
              <a:t>中點擊</a:t>
            </a:r>
            <a:r>
              <a:rPr lang="en-US" altLang="zh-TW" sz="2400" dirty="0"/>
              <a:t>Network</a:t>
            </a:r>
            <a:r>
              <a:rPr lang="zh-TW" altLang="en-US" sz="2400" dirty="0"/>
              <a:t>。</a:t>
            </a:r>
          </a:p>
        </p:txBody>
      </p:sp>
      <p:pic>
        <p:nvPicPr>
          <p:cNvPr id="3074" name="Picture 2" descr="https://scontent-tpe1-1.xx.fbcdn.net/v/t1.15752-9/108065145_3063780990364821_6885565190259480494_n.png?_nc_cat=102&amp;_nc_sid=b96e70&amp;_nc_ohc=OCMv_aYsQj8AX-tm3uB&amp;_nc_ht=scontent-tpe1-1.xx&amp;oh=184a5b2f63bad1043426ee46738a1a33&amp;oe=5F35C76A">
            <a:extLst>
              <a:ext uri="{FF2B5EF4-FFF2-40B4-BE49-F238E27FC236}">
                <a16:creationId xmlns:a16="http://schemas.microsoft.com/office/drawing/2014/main" id="{A86AFEA2-634C-493C-BC46-61225CC57A0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858650"/>
            <a:ext cx="5181600" cy="428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E0FF1F1E-23FE-4297-8CCE-93F05A97264C}"/>
              </a:ext>
            </a:extLst>
          </p:cNvPr>
          <p:cNvSpPr/>
          <p:nvPr/>
        </p:nvSpPr>
        <p:spPr>
          <a:xfrm>
            <a:off x="9163050" y="2694808"/>
            <a:ext cx="1657350" cy="29286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980928B-2322-4A93-A53B-B7C1409D6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38FBE-9955-4D1C-8906-9613BD84A1A0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39845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B4B9067-56DF-4717-992C-8095CFF54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altLang="zh-TW" dirty="0"/>
              <a:t>Step 7 – 7688 Duo</a:t>
            </a:r>
            <a:r>
              <a:rPr lang="zh-TW" altLang="en-US" dirty="0"/>
              <a:t>連接到</a:t>
            </a:r>
            <a:r>
              <a:rPr lang="en-US" altLang="zh-TW" dirty="0"/>
              <a:t>Internet</a:t>
            </a:r>
            <a:r>
              <a:rPr lang="zh-TW" altLang="en-US" dirty="0"/>
              <a:t> </a:t>
            </a:r>
            <a:r>
              <a:rPr lang="en-US" altLang="zh-TW" dirty="0"/>
              <a:t>(</a:t>
            </a:r>
            <a:r>
              <a:rPr lang="zh-TW" altLang="en-US" dirty="0"/>
              <a:t> </a:t>
            </a:r>
            <a:r>
              <a:rPr lang="en-US" altLang="zh-TW" dirty="0"/>
              <a:t>2/2</a:t>
            </a:r>
            <a:r>
              <a:rPr lang="zh-TW" altLang="en-US" dirty="0"/>
              <a:t> 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DA807A3-86C2-416F-84B2-BBED31E006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067300" cy="4351338"/>
          </a:xfrm>
        </p:spPr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zh-TW" altLang="en-US" sz="2400" dirty="0"/>
              <a:t>在</a:t>
            </a:r>
            <a:r>
              <a:rPr lang="en-US" altLang="zh-TW" sz="2400" dirty="0"/>
              <a:t>Network</a:t>
            </a:r>
            <a:r>
              <a:rPr lang="zh-TW" altLang="en-US" sz="2400" dirty="0"/>
              <a:t>設定中，選擇</a:t>
            </a:r>
            <a:r>
              <a:rPr lang="en-US" altLang="zh-TW" sz="2400" dirty="0"/>
              <a:t>Station mode</a:t>
            </a:r>
            <a:r>
              <a:rPr lang="zh-TW" altLang="en-US" sz="2400" dirty="0"/>
              <a:t>。</a:t>
            </a:r>
            <a:endParaRPr lang="en-US" altLang="zh-TW" sz="2400" dirty="0"/>
          </a:p>
          <a:p>
            <a:pPr marL="514350" indent="-514350" algn="just">
              <a:buFont typeface="+mj-lt"/>
              <a:buAutoNum type="arabicPeriod"/>
            </a:pPr>
            <a:r>
              <a:rPr lang="zh-TW" altLang="en-US" sz="2400" dirty="0"/>
              <a:t>從</a:t>
            </a:r>
            <a:r>
              <a:rPr lang="en-US" altLang="zh-TW" sz="2400" dirty="0"/>
              <a:t>Detected Wi-Fi network</a:t>
            </a:r>
            <a:r>
              <a:rPr lang="zh-TW" altLang="en-US" sz="2400" dirty="0"/>
              <a:t>列表中選擇要連接的</a:t>
            </a:r>
            <a:r>
              <a:rPr lang="en-US" altLang="zh-TW" sz="2400" dirty="0"/>
              <a:t>AP</a:t>
            </a:r>
            <a:r>
              <a:rPr lang="zh-TW" altLang="en-US" sz="2400" dirty="0"/>
              <a:t>，如果列表中未顯示您要使用的</a:t>
            </a:r>
            <a:r>
              <a:rPr lang="en-US" altLang="zh-TW" sz="2400" dirty="0"/>
              <a:t>AP</a:t>
            </a:r>
            <a:r>
              <a:rPr lang="zh-TW" altLang="en-US" sz="2400" dirty="0"/>
              <a:t>，請點擊</a:t>
            </a:r>
            <a:r>
              <a:rPr lang="en-US" altLang="zh-TW" sz="2400" dirty="0"/>
              <a:t>REFRESH</a:t>
            </a:r>
            <a:r>
              <a:rPr lang="zh-TW" altLang="en-US" sz="2400" dirty="0"/>
              <a:t>再次查找。</a:t>
            </a:r>
            <a:endParaRPr lang="en-US" altLang="zh-TW" sz="2400" dirty="0"/>
          </a:p>
          <a:p>
            <a:pPr marL="514350" indent="-514350" algn="just">
              <a:buFont typeface="+mj-lt"/>
              <a:buAutoNum type="arabicPeriod"/>
            </a:pPr>
            <a:r>
              <a:rPr lang="zh-TW" altLang="en-US" sz="2400" dirty="0"/>
              <a:t>輸入選擇</a:t>
            </a:r>
            <a:r>
              <a:rPr lang="en-US" altLang="zh-TW" sz="2400" dirty="0"/>
              <a:t>AP</a:t>
            </a:r>
            <a:r>
              <a:rPr lang="zh-TW" altLang="en-US" sz="2400" dirty="0"/>
              <a:t>之密碼，點擊</a:t>
            </a:r>
            <a:r>
              <a:rPr lang="en-US" altLang="zh-TW" sz="2400" dirty="0"/>
              <a:t>CONFIGURE &amp; RESTART</a:t>
            </a:r>
            <a:r>
              <a:rPr lang="zh-TW" altLang="en-US" sz="2400" dirty="0"/>
              <a:t>。</a:t>
            </a:r>
          </a:p>
        </p:txBody>
      </p:sp>
      <p:pic>
        <p:nvPicPr>
          <p:cNvPr id="4098" name="Picture 2" descr="https://scontent-tpe1-1.xx.fbcdn.net/v/t1.15752-9/110087553_317216116080587_7144148841333136001_n.png?_nc_cat=110&amp;_nc_sid=b96e70&amp;_nc_ohc=IAgTQV73iKwAX-lp-Bi&amp;_nc_ht=scontent-tpe1-1.xx&amp;oh=6db03ffff1e312a3a5fc1827b2183879&amp;oe=5F33CADE">
            <a:extLst>
              <a:ext uri="{FF2B5EF4-FFF2-40B4-BE49-F238E27FC236}">
                <a16:creationId xmlns:a16="http://schemas.microsoft.com/office/drawing/2014/main" id="{D6FA149A-6B0D-4FE4-B0E2-4CD54CF50CC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825625"/>
            <a:ext cx="5181600" cy="3802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FD2E2875-A2A8-42C8-AACD-0762F282B165}"/>
              </a:ext>
            </a:extLst>
          </p:cNvPr>
          <p:cNvSpPr/>
          <p:nvPr/>
        </p:nvSpPr>
        <p:spPr>
          <a:xfrm>
            <a:off x="6962775" y="3762375"/>
            <a:ext cx="1362075" cy="119062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TW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8D6508CA-BD9D-4BD0-B1C1-9DA05F73C289}"/>
              </a:ext>
            </a:extLst>
          </p:cNvPr>
          <p:cNvSpPr/>
          <p:nvPr/>
        </p:nvSpPr>
        <p:spPr>
          <a:xfrm>
            <a:off x="8762999" y="5114158"/>
            <a:ext cx="1724025" cy="35319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E1FC4C1-FF25-436F-8F6F-98F2B2A7A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38FBE-9955-4D1C-8906-9613BD84A1A0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24668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114C05B-5470-45D1-A5C8-B618E6505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Step 8 – </a:t>
            </a:r>
            <a:r>
              <a:rPr lang="zh-TW" altLang="en-US" dirty="0"/>
              <a:t>等待重啟</a:t>
            </a:r>
          </a:p>
        </p:txBody>
      </p:sp>
      <p:pic>
        <p:nvPicPr>
          <p:cNvPr id="5124" name="Picture 4" descr="https://scontent-tpe1-1.xx.fbcdn.net/v/t1.15752-9/109573147_2677251175896308_6711079977545532961_n.png?_nc_cat=104&amp;_nc_sid=b96e70&amp;_nc_ohc=Pgmc1ccweQcAX8dUAOb&amp;_nc_ht=scontent-tpe1-1.xx&amp;oh=a2515ba415b0c71c6cb13fe4b80e4df6&amp;oe=5F32D3A2">
            <a:extLst>
              <a:ext uri="{FF2B5EF4-FFF2-40B4-BE49-F238E27FC236}">
                <a16:creationId xmlns:a16="http://schemas.microsoft.com/office/drawing/2014/main" id="{0AB07471-E88D-427E-90BA-6FF428A92A4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794" y="1453167"/>
            <a:ext cx="6300411" cy="488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3A9DBF5E-FDFC-4560-AF13-D4C45555B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38FBE-9955-4D1C-8906-9613BD84A1A0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25061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B4B9067-56DF-4717-992C-8095CFF54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n-US" altLang="zh-TW" dirty="0"/>
              <a:t>Step 9 –</a:t>
            </a:r>
            <a:r>
              <a:rPr lang="zh-TW" altLang="en-US" dirty="0"/>
              <a:t> 電腦連接相同</a:t>
            </a:r>
            <a:r>
              <a:rPr lang="en-US" altLang="zh-TW" dirty="0"/>
              <a:t>AP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DA807A3-86C2-416F-84B2-BBED31E006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zh-TW" altLang="en-US" sz="2400" dirty="0"/>
              <a:t>打開電腦</a:t>
            </a:r>
            <a:r>
              <a:rPr lang="en-US" altLang="zh-TW" sz="2400" dirty="0"/>
              <a:t>Wi-Fi</a:t>
            </a:r>
            <a:r>
              <a:rPr lang="zh-TW" altLang="en-US" sz="2400" dirty="0"/>
              <a:t>選擇連接頁面，選擇與步驟</a:t>
            </a:r>
            <a:r>
              <a:rPr lang="en-US" altLang="zh-TW" sz="2400" dirty="0"/>
              <a:t>7</a:t>
            </a:r>
            <a:r>
              <a:rPr lang="zh-TW" altLang="en-US" sz="2400" dirty="0"/>
              <a:t>相同</a:t>
            </a:r>
            <a:r>
              <a:rPr lang="en-US" altLang="zh-TW" sz="2400" dirty="0"/>
              <a:t>AP</a:t>
            </a:r>
            <a:r>
              <a:rPr lang="zh-TW" altLang="en-US" sz="2400" dirty="0"/>
              <a:t>進行連線。</a:t>
            </a:r>
          </a:p>
          <a:p>
            <a:pPr marL="0" indent="0" algn="just">
              <a:buNone/>
            </a:pPr>
            <a:endParaRPr lang="en-US" altLang="zh-TW" sz="2400" dirty="0"/>
          </a:p>
        </p:txBody>
      </p:sp>
      <p:pic>
        <p:nvPicPr>
          <p:cNvPr id="6" name="Picture 2" descr="在工作站模式下使用LinkIt Smart 7688進行網絡">
            <a:extLst>
              <a:ext uri="{FF2B5EF4-FFF2-40B4-BE49-F238E27FC236}">
                <a16:creationId xmlns:a16="http://schemas.microsoft.com/office/drawing/2014/main" id="{0CA82235-96E9-43FF-A8AD-5947999FC2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112" y="2383632"/>
            <a:ext cx="5057775" cy="3793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C15621C-B9B0-4ED1-9686-841CA16EA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38FBE-9955-4D1C-8906-9613BD84A1A0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5788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996760A-6DB7-4B58-A575-0E3884EB2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Step 10 –</a:t>
            </a:r>
            <a:r>
              <a:rPr lang="zh-TW" altLang="en-US" dirty="0"/>
              <a:t> 從命令提示字元取得</a:t>
            </a:r>
            <a:r>
              <a:rPr lang="en-US" altLang="zh-TW" dirty="0"/>
              <a:t>IP</a:t>
            </a:r>
            <a:r>
              <a:rPr lang="zh-TW" altLang="en-US" dirty="0"/>
              <a:t>範圍</a:t>
            </a:r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DF3F1B67-3B7D-4E9D-AE45-0B1F782DA0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4182"/>
          <a:stretch/>
        </p:blipFill>
        <p:spPr>
          <a:xfrm>
            <a:off x="2870977" y="1624014"/>
            <a:ext cx="6450046" cy="4595812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ADC965B4-1E46-4C1E-9CE6-227B3A2E5061}"/>
              </a:ext>
            </a:extLst>
          </p:cNvPr>
          <p:cNvSpPr/>
          <p:nvPr/>
        </p:nvSpPr>
        <p:spPr>
          <a:xfrm>
            <a:off x="4876801" y="4782344"/>
            <a:ext cx="723900" cy="22780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TW" altLang="en-US"/>
          </a:p>
        </p:txBody>
      </p:sp>
      <p:cxnSp>
        <p:nvCxnSpPr>
          <p:cNvPr id="7" name="直線單箭頭接點 6">
            <a:extLst>
              <a:ext uri="{FF2B5EF4-FFF2-40B4-BE49-F238E27FC236}">
                <a16:creationId xmlns:a16="http://schemas.microsoft.com/office/drawing/2014/main" id="{F8FD0CFD-1EB1-4EF5-AC8A-606819BF4AD6}"/>
              </a:ext>
            </a:extLst>
          </p:cNvPr>
          <p:cNvCxnSpPr>
            <a:cxnSpLocks/>
            <a:stCxn id="6" idx="0"/>
            <a:endCxn id="8" idx="1"/>
          </p:cNvCxnSpPr>
          <p:nvPr/>
        </p:nvCxnSpPr>
        <p:spPr>
          <a:xfrm rot="5400000" flipH="1" flipV="1">
            <a:off x="5271844" y="4312265"/>
            <a:ext cx="436987" cy="503172"/>
          </a:xfrm>
          <a:prstGeom prst="bentConnector2">
            <a:avLst/>
          </a:prstGeom>
          <a:ln w="57150" cap="flat" cmpd="sng" algn="ctr">
            <a:solidFill>
              <a:srgbClr val="FF0000"/>
            </a:solidFill>
            <a:prstDash val="sys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" name="文字方塊 7">
            <a:extLst>
              <a:ext uri="{FF2B5EF4-FFF2-40B4-BE49-F238E27FC236}">
                <a16:creationId xmlns:a16="http://schemas.microsoft.com/office/drawing/2014/main" id="{8DE3D5C4-8033-4FBC-A324-3B6BA01D83FB}"/>
              </a:ext>
            </a:extLst>
          </p:cNvPr>
          <p:cNvSpPr txBox="1"/>
          <p:nvPr/>
        </p:nvSpPr>
        <p:spPr>
          <a:xfrm>
            <a:off x="5741923" y="4022191"/>
            <a:ext cx="30636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dirty="0">
                <a:solidFill>
                  <a:srgbClr val="FF0000"/>
                </a:solidFill>
              </a:rPr>
              <a:t>由此得知在</a:t>
            </a:r>
            <a:r>
              <a:rPr lang="en-US" altLang="zh-TW" dirty="0">
                <a:solidFill>
                  <a:srgbClr val="FF0000"/>
                </a:solidFill>
              </a:rPr>
              <a:t>IP Scanner</a:t>
            </a:r>
            <a:r>
              <a:rPr lang="zh-TW" altLang="en-US" dirty="0">
                <a:solidFill>
                  <a:srgbClr val="FF0000"/>
                </a:solidFill>
              </a:rPr>
              <a:t>中</a:t>
            </a:r>
            <a:endParaRPr lang="en-US" altLang="zh-TW" dirty="0">
              <a:solidFill>
                <a:srgbClr val="FF0000"/>
              </a:solidFill>
            </a:endParaRPr>
          </a:p>
          <a:p>
            <a:pPr algn="ctr"/>
            <a:r>
              <a:rPr lang="zh-TW" altLang="en-US" dirty="0">
                <a:solidFill>
                  <a:srgbClr val="FF0000"/>
                </a:solidFill>
              </a:rPr>
              <a:t>取的</a:t>
            </a:r>
            <a:r>
              <a:rPr lang="en-US" altLang="zh-TW" dirty="0">
                <a:solidFill>
                  <a:srgbClr val="FF0000"/>
                </a:solidFill>
              </a:rPr>
              <a:t>IP</a:t>
            </a:r>
            <a:r>
              <a:rPr lang="zh-TW" altLang="en-US" dirty="0">
                <a:solidFill>
                  <a:srgbClr val="FF0000"/>
                </a:solidFill>
              </a:rPr>
              <a:t>範圍是</a:t>
            </a:r>
            <a:r>
              <a:rPr lang="en-US" altLang="zh-TW" dirty="0">
                <a:solidFill>
                  <a:srgbClr val="FF0000"/>
                </a:solidFill>
              </a:rPr>
              <a:t>172.20.10.1-254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96874C47-D0EA-449C-8E28-BF9367923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38FBE-9955-4D1C-8906-9613BD84A1A0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5675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D11F291-A71E-4175-B6CE-5E10A6AC5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目錄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298AE75-398C-4899-914A-CD879C5B7A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err="1"/>
              <a:t>LinkIt</a:t>
            </a:r>
            <a:r>
              <a:rPr lang="en-US" altLang="zh-TW" dirty="0"/>
              <a:t> 7688 Duo </a:t>
            </a:r>
          </a:p>
          <a:p>
            <a:pPr lvl="1"/>
            <a:r>
              <a:rPr lang="en-US" altLang="zh-TW" dirty="0"/>
              <a:t>Introduction</a:t>
            </a:r>
          </a:p>
          <a:p>
            <a:pPr lvl="1"/>
            <a:r>
              <a:rPr lang="en-US" altLang="zh-TW" dirty="0"/>
              <a:t>Setting Development Board</a:t>
            </a:r>
          </a:p>
          <a:p>
            <a:pPr lvl="1"/>
            <a:r>
              <a:rPr lang="en-US" altLang="zh-TW" dirty="0"/>
              <a:t>Arduino IDE</a:t>
            </a:r>
          </a:p>
          <a:p>
            <a:r>
              <a:rPr lang="en-US" altLang="zh-TW" dirty="0"/>
              <a:t>Practices</a:t>
            </a:r>
          </a:p>
          <a:p>
            <a:pPr marL="685800" lvl="2">
              <a:spcBef>
                <a:spcPts val="1000"/>
              </a:spcBef>
            </a:pPr>
            <a:r>
              <a:rPr lang="en-US" altLang="zh-TW" sz="2400" dirty="0"/>
              <a:t>Control USR LED</a:t>
            </a:r>
          </a:p>
          <a:p>
            <a:pPr marL="685800" lvl="2">
              <a:spcBef>
                <a:spcPts val="1000"/>
              </a:spcBef>
            </a:pPr>
            <a:r>
              <a:rPr lang="en-US" altLang="zh-TW" sz="2400" dirty="0"/>
              <a:t>Humidity &amp; Temperature Sensor + Led Bar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507CF93-DA5F-444E-9770-84974070B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38FBE-9955-4D1C-8906-9613BD84A1A0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89084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B4B9067-56DF-4717-992C-8095CFF54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n-US" altLang="zh-TW" dirty="0"/>
              <a:t>Step 11 –</a:t>
            </a:r>
            <a:r>
              <a:rPr lang="zh-TW" altLang="en-US" dirty="0"/>
              <a:t> 使用</a:t>
            </a:r>
            <a:r>
              <a:rPr lang="en-US" altLang="zh-TW" dirty="0"/>
              <a:t>IP Scanner</a:t>
            </a:r>
            <a:r>
              <a:rPr lang="zh-TW" altLang="en-US" dirty="0"/>
              <a:t>掃描</a:t>
            </a:r>
            <a:r>
              <a:rPr lang="en-US" altLang="zh-TW" dirty="0" err="1"/>
              <a:t>LinkIt</a:t>
            </a:r>
            <a:r>
              <a:rPr lang="zh-TW" altLang="en-US" dirty="0"/>
              <a:t>設備</a:t>
            </a:r>
            <a:r>
              <a:rPr lang="en-US" altLang="zh-TW" dirty="0"/>
              <a:t>IP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DA807A3-86C2-416F-84B2-BBED31E006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zh-TW" altLang="en-US" sz="2400" dirty="0"/>
              <a:t>軟體下載網址</a:t>
            </a:r>
            <a:r>
              <a:rPr lang="en-US" altLang="zh-TW" sz="2400" dirty="0"/>
              <a:t>:</a:t>
            </a:r>
            <a:r>
              <a:rPr lang="zh-TW" altLang="en-US" sz="2400" dirty="0"/>
              <a:t> </a:t>
            </a:r>
            <a:r>
              <a:rPr lang="en-US" altLang="zh-TW" sz="2400" dirty="0">
                <a:hlinkClick r:id="rId3"/>
              </a:rPr>
              <a:t>https://www.advanced-ip-scanner.com/tw/</a:t>
            </a:r>
            <a:r>
              <a:rPr lang="zh-TW" altLang="en-US" sz="2400" dirty="0"/>
              <a:t>。</a:t>
            </a:r>
          </a:p>
          <a:p>
            <a:pPr marL="0" indent="0" algn="just">
              <a:buNone/>
            </a:pPr>
            <a:endParaRPr lang="en-US" altLang="zh-TW" sz="2400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79DB796F-E480-451A-81B4-8B42F4BA66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1787" y="2357438"/>
            <a:ext cx="6448425" cy="405851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F279679A-6566-448D-9BB1-90B4979563FF}"/>
              </a:ext>
            </a:extLst>
          </p:cNvPr>
          <p:cNvSpPr/>
          <p:nvPr/>
        </p:nvSpPr>
        <p:spPr>
          <a:xfrm>
            <a:off x="5372101" y="3963194"/>
            <a:ext cx="723900" cy="22780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TW" altLang="en-US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AC0DAED6-14D8-4C98-BC07-073A5009C2ED}"/>
              </a:ext>
            </a:extLst>
          </p:cNvPr>
          <p:cNvSpPr txBox="1"/>
          <p:nvPr/>
        </p:nvSpPr>
        <p:spPr>
          <a:xfrm>
            <a:off x="5077461" y="2905125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記住這個</a:t>
            </a:r>
            <a:r>
              <a:rPr lang="en-US" altLang="zh-TW" dirty="0">
                <a:solidFill>
                  <a:srgbClr val="FF0000"/>
                </a:solidFill>
              </a:rPr>
              <a:t>IP</a:t>
            </a:r>
            <a:endParaRPr lang="zh-TW" altLang="en-US" dirty="0">
              <a:solidFill>
                <a:srgbClr val="FF0000"/>
              </a:solidFill>
            </a:endParaRPr>
          </a:p>
        </p:txBody>
      </p:sp>
      <p:cxnSp>
        <p:nvCxnSpPr>
          <p:cNvPr id="9" name="直線單箭頭接點 8">
            <a:extLst>
              <a:ext uri="{FF2B5EF4-FFF2-40B4-BE49-F238E27FC236}">
                <a16:creationId xmlns:a16="http://schemas.microsoft.com/office/drawing/2014/main" id="{B61CF94A-8836-4858-AC59-F70098126641}"/>
              </a:ext>
            </a:extLst>
          </p:cNvPr>
          <p:cNvCxnSpPr>
            <a:cxnSpLocks/>
            <a:stCxn id="7" idx="0"/>
            <a:endCxn id="8" idx="2"/>
          </p:cNvCxnSpPr>
          <p:nvPr/>
        </p:nvCxnSpPr>
        <p:spPr>
          <a:xfrm flipV="1">
            <a:off x="5734051" y="3274457"/>
            <a:ext cx="0" cy="688737"/>
          </a:xfrm>
          <a:prstGeom prst="straightConnector1">
            <a:avLst/>
          </a:prstGeom>
          <a:ln w="57150" cap="flat" cmpd="sng" algn="ctr">
            <a:solidFill>
              <a:srgbClr val="FF0000"/>
            </a:solidFill>
            <a:prstDash val="sys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4" name="矩形 13">
            <a:extLst>
              <a:ext uri="{FF2B5EF4-FFF2-40B4-BE49-F238E27FC236}">
                <a16:creationId xmlns:a16="http://schemas.microsoft.com/office/drawing/2014/main" id="{CF17A68D-2A10-4E4B-87DE-D0CAEF98A465}"/>
              </a:ext>
            </a:extLst>
          </p:cNvPr>
          <p:cNvSpPr/>
          <p:nvPr/>
        </p:nvSpPr>
        <p:spPr>
          <a:xfrm>
            <a:off x="2871786" y="3264932"/>
            <a:ext cx="1042977" cy="24026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TW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39A7C499-881C-49B7-BF6E-7F653A22E109}"/>
              </a:ext>
            </a:extLst>
          </p:cNvPr>
          <p:cNvSpPr/>
          <p:nvPr/>
        </p:nvSpPr>
        <p:spPr>
          <a:xfrm>
            <a:off x="2871786" y="2847379"/>
            <a:ext cx="719139" cy="36933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TW" altLang="en-US"/>
          </a:p>
        </p:txBody>
      </p:sp>
      <p:grpSp>
        <p:nvGrpSpPr>
          <p:cNvPr id="16" name="群組 15">
            <a:extLst>
              <a:ext uri="{FF2B5EF4-FFF2-40B4-BE49-F238E27FC236}">
                <a16:creationId xmlns:a16="http://schemas.microsoft.com/office/drawing/2014/main" id="{7FA3B0A7-F5F8-4458-B524-9465C6B829F2}"/>
              </a:ext>
            </a:extLst>
          </p:cNvPr>
          <p:cNvGrpSpPr/>
          <p:nvPr/>
        </p:nvGrpSpPr>
        <p:grpSpPr>
          <a:xfrm>
            <a:off x="2147890" y="3089791"/>
            <a:ext cx="722644" cy="722644"/>
            <a:chOff x="4536098" y="5059673"/>
            <a:chExt cx="722644" cy="722644"/>
          </a:xfrm>
        </p:grpSpPr>
        <p:pic>
          <p:nvPicPr>
            <p:cNvPr id="17" name="圖形 16" descr="手背向前食指朝右指索引">
              <a:extLst>
                <a:ext uri="{FF2B5EF4-FFF2-40B4-BE49-F238E27FC236}">
                  <a16:creationId xmlns:a16="http://schemas.microsoft.com/office/drawing/2014/main" id="{9DA2ADBD-5CCC-4470-A93B-0722903636E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536098" y="5059673"/>
              <a:ext cx="722644" cy="722644"/>
            </a:xfrm>
            <a:prstGeom prst="rect">
              <a:avLst/>
            </a:prstGeom>
          </p:spPr>
        </p:pic>
        <p:sp>
          <p:nvSpPr>
            <p:cNvPr id="18" name="文字方塊 17">
              <a:extLst>
                <a:ext uri="{FF2B5EF4-FFF2-40B4-BE49-F238E27FC236}">
                  <a16:creationId xmlns:a16="http://schemas.microsoft.com/office/drawing/2014/main" id="{E8F7652A-4AC6-4D55-84DF-BC23CAB79727}"/>
                </a:ext>
              </a:extLst>
            </p:cNvPr>
            <p:cNvSpPr txBox="1"/>
            <p:nvPr/>
          </p:nvSpPr>
          <p:spPr>
            <a:xfrm>
              <a:off x="4644729" y="5220964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dirty="0">
                  <a:solidFill>
                    <a:schemeClr val="bg1"/>
                  </a:solidFill>
                </a:rPr>
                <a:t>1</a:t>
              </a:r>
              <a:endParaRPr lang="zh-TW" alt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" name="群組 18">
            <a:extLst>
              <a:ext uri="{FF2B5EF4-FFF2-40B4-BE49-F238E27FC236}">
                <a16:creationId xmlns:a16="http://schemas.microsoft.com/office/drawing/2014/main" id="{770BC197-10BF-4C34-9395-2E3B3A84CF6D}"/>
              </a:ext>
            </a:extLst>
          </p:cNvPr>
          <p:cNvGrpSpPr/>
          <p:nvPr/>
        </p:nvGrpSpPr>
        <p:grpSpPr>
          <a:xfrm flipH="1">
            <a:off x="2147890" y="2637704"/>
            <a:ext cx="722644" cy="722644"/>
            <a:chOff x="6497445" y="5748630"/>
            <a:chExt cx="722644" cy="722644"/>
          </a:xfrm>
        </p:grpSpPr>
        <p:pic>
          <p:nvPicPr>
            <p:cNvPr id="20" name="圖形 19" descr="手背向前食指朝右指索引">
              <a:extLst>
                <a:ext uri="{FF2B5EF4-FFF2-40B4-BE49-F238E27FC236}">
                  <a16:creationId xmlns:a16="http://schemas.microsoft.com/office/drawing/2014/main" id="{491E5843-6295-408E-B150-7B31A4F83F5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flipH="1">
              <a:off x="6497445" y="5748630"/>
              <a:ext cx="722644" cy="722644"/>
            </a:xfrm>
            <a:prstGeom prst="rect">
              <a:avLst/>
            </a:prstGeom>
          </p:spPr>
        </p:pic>
        <p:sp>
          <p:nvSpPr>
            <p:cNvPr id="21" name="文字方塊 20">
              <a:extLst>
                <a:ext uri="{FF2B5EF4-FFF2-40B4-BE49-F238E27FC236}">
                  <a16:creationId xmlns:a16="http://schemas.microsoft.com/office/drawing/2014/main" id="{92613F3A-E3E8-4CC6-A2A2-F957F29BBD5B}"/>
                </a:ext>
              </a:extLst>
            </p:cNvPr>
            <p:cNvSpPr txBox="1"/>
            <p:nvPr/>
          </p:nvSpPr>
          <p:spPr>
            <a:xfrm>
              <a:off x="6792045" y="5910159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dirty="0">
                  <a:solidFill>
                    <a:schemeClr val="bg1"/>
                  </a:solidFill>
                </a:rPr>
                <a:t>2</a:t>
              </a:r>
              <a:endParaRPr lang="zh-TW" altLang="en-US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27ED2B2-8DCD-4D96-A096-667A8DD0D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38FBE-9955-4D1C-8906-9613BD84A1A0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85422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B4B9067-56DF-4717-992C-8095CFF54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altLang="zh-TW" dirty="0"/>
              <a:t>Step 12 –</a:t>
            </a:r>
            <a:r>
              <a:rPr lang="zh-TW" altLang="en-US" dirty="0"/>
              <a:t> 登入</a:t>
            </a:r>
            <a:r>
              <a:rPr lang="en-US" altLang="zh-TW" dirty="0"/>
              <a:t>7688 Duo</a:t>
            </a:r>
            <a:r>
              <a:rPr lang="zh-TW" altLang="en-US" dirty="0"/>
              <a:t>板的系統控制台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DA807A3-86C2-416F-84B2-BBED31E006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476875" cy="4351338"/>
          </a:xfrm>
        </p:spPr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zh-TW" altLang="en-US" sz="2400" dirty="0"/>
              <a:t>電腦與</a:t>
            </a:r>
            <a:r>
              <a:rPr lang="en-US" altLang="zh-TW" sz="2400" dirty="0"/>
              <a:t>7688</a:t>
            </a:r>
            <a:r>
              <a:rPr lang="zh-TW" altLang="en-US" sz="2400" dirty="0"/>
              <a:t> </a:t>
            </a:r>
            <a:r>
              <a:rPr lang="en-US" altLang="zh-TW" sz="2400" dirty="0"/>
              <a:t>Duo</a:t>
            </a:r>
            <a:r>
              <a:rPr lang="zh-TW" altLang="en-US" sz="2400" dirty="0"/>
              <a:t>連上相同</a:t>
            </a:r>
            <a:r>
              <a:rPr lang="en-US" altLang="zh-TW" sz="2400" dirty="0"/>
              <a:t>AP</a:t>
            </a:r>
            <a:r>
              <a:rPr lang="zh-TW" altLang="en-US" sz="2400" dirty="0"/>
              <a:t>後，就可再次通過</a:t>
            </a:r>
            <a:r>
              <a:rPr lang="en-US" altLang="zh-TW" sz="2400" dirty="0"/>
              <a:t>IP</a:t>
            </a:r>
            <a:r>
              <a:rPr lang="zh-TW" altLang="en-US" sz="2400" dirty="0"/>
              <a:t>或</a:t>
            </a:r>
            <a:r>
              <a:rPr lang="en-US" altLang="zh-TW" sz="2400" dirty="0" err="1">
                <a:hlinkClick r:id="rId2" action="ppaction://hlinkfile"/>
              </a:rPr>
              <a:t>mylinkit.local</a:t>
            </a:r>
            <a:r>
              <a:rPr lang="zh-TW" altLang="en-US" sz="2400" dirty="0"/>
              <a:t>連接到</a:t>
            </a:r>
            <a:r>
              <a:rPr lang="en-US" altLang="zh-TW" sz="2400" dirty="0" err="1"/>
              <a:t>LinkIt</a:t>
            </a:r>
            <a:r>
              <a:rPr lang="en-US" altLang="zh-TW" sz="2400" dirty="0"/>
              <a:t> 7688</a:t>
            </a:r>
            <a:r>
              <a:rPr lang="zh-TW" altLang="en-US" sz="2400" dirty="0"/>
              <a:t>。</a:t>
            </a:r>
            <a:endParaRPr lang="en-US" altLang="zh-TW" sz="2400" dirty="0"/>
          </a:p>
          <a:p>
            <a:pPr marL="514350" indent="-514350" algn="just">
              <a:buFont typeface="+mj-lt"/>
              <a:buAutoNum type="arabicPeriod"/>
            </a:pPr>
            <a:endParaRPr lang="zh-TW" altLang="en-US" sz="2400" dirty="0"/>
          </a:p>
        </p:txBody>
      </p:sp>
      <p:pic>
        <p:nvPicPr>
          <p:cNvPr id="6146" name="Picture 2" descr="https://scontent-tpe1-1.xx.fbcdn.net/v/t1.15752-9/108148135_319173322441857_8082115446557686231_n.png?_nc_cat=103&amp;_nc_sid=b96e70&amp;_nc_ohc=aoN6yuL2WPwAX95zr9L&amp;_nc_ht=scontent-tpe1-1.xx&amp;oh=7495255b098c3849d00e7b45569bfa93&amp;oe=5F353020">
            <a:extLst>
              <a:ext uri="{FF2B5EF4-FFF2-40B4-BE49-F238E27FC236}">
                <a16:creationId xmlns:a16="http://schemas.microsoft.com/office/drawing/2014/main" id="{13B48294-A81D-4562-A2C3-B8FE4243007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350" y="1920081"/>
            <a:ext cx="4305300" cy="416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0AE15E61-1B40-4944-B193-38D3981C1E11}"/>
              </a:ext>
            </a:extLst>
          </p:cNvPr>
          <p:cNvSpPr/>
          <p:nvPr/>
        </p:nvSpPr>
        <p:spPr>
          <a:xfrm>
            <a:off x="8124825" y="2875783"/>
            <a:ext cx="866775" cy="29286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TW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5C419E7D-EB7F-41F0-AA51-03420CFD2B97}"/>
              </a:ext>
            </a:extLst>
          </p:cNvPr>
          <p:cNvSpPr/>
          <p:nvPr/>
        </p:nvSpPr>
        <p:spPr>
          <a:xfrm>
            <a:off x="9648825" y="3222627"/>
            <a:ext cx="552450" cy="29286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9E4A53B-13EB-4FB4-ACEF-48D638829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38FBE-9955-4D1C-8906-9613BD84A1A0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77436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B4B9067-56DF-4717-992C-8095CFF54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altLang="zh-TW" dirty="0"/>
              <a:t>Step 13 –</a:t>
            </a:r>
            <a:r>
              <a:rPr lang="zh-TW" altLang="en-US" dirty="0"/>
              <a:t> 檢查網際網路連線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DA807A3-86C2-416F-84B2-BBED31E006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486400" cy="4351338"/>
          </a:xfrm>
        </p:spPr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zh-TW" altLang="en-US" sz="2400" dirty="0"/>
              <a:t>輸入</a:t>
            </a:r>
            <a:r>
              <a:rPr lang="en-US" altLang="zh-TW" sz="2400" dirty="0"/>
              <a:t>ping –c 5 www.mediatek.com</a:t>
            </a:r>
            <a:r>
              <a:rPr lang="zh-TW" altLang="en-US" sz="2400" dirty="0"/>
              <a:t>檢查是否已建立</a:t>
            </a:r>
            <a:r>
              <a:rPr lang="en-US" altLang="zh-TW" sz="2400" dirty="0"/>
              <a:t>Internet</a:t>
            </a:r>
            <a:r>
              <a:rPr lang="zh-TW" altLang="en-US" sz="2400" dirty="0"/>
              <a:t>連接。</a:t>
            </a:r>
            <a:endParaRPr lang="en-US" altLang="zh-TW" sz="2400" dirty="0"/>
          </a:p>
          <a:p>
            <a:pPr marL="514350" indent="-514350" algn="just">
              <a:buFont typeface="+mj-lt"/>
              <a:buAutoNum type="arabicPeriod"/>
            </a:pPr>
            <a:r>
              <a:rPr lang="zh-TW" altLang="en-US" sz="2400" dirty="0"/>
              <a:t>如果看到與右圖相同畫面，則表示已連接到</a:t>
            </a:r>
            <a:r>
              <a:rPr lang="en-US" altLang="zh-TW" sz="2400" dirty="0"/>
              <a:t>Wi-Fi</a:t>
            </a:r>
            <a:r>
              <a:rPr lang="zh-TW" altLang="en-US" sz="2400" dirty="0"/>
              <a:t>網絡的</a:t>
            </a:r>
            <a:r>
              <a:rPr lang="en-US" altLang="zh-TW" sz="2400" dirty="0"/>
              <a:t>AP</a:t>
            </a:r>
            <a:r>
              <a:rPr lang="zh-TW" altLang="en-US" sz="2400" dirty="0"/>
              <a:t>。</a:t>
            </a:r>
            <a:endParaRPr lang="en-US" altLang="zh-TW" sz="2400" dirty="0"/>
          </a:p>
          <a:p>
            <a:pPr marL="514350" indent="-514350" algn="just">
              <a:buFont typeface="+mj-lt"/>
              <a:buAutoNum type="arabicPeriod"/>
            </a:pPr>
            <a:r>
              <a:rPr lang="en-US" altLang="zh-TW" sz="2400" dirty="0"/>
              <a:t>Wi-Fi LED</a:t>
            </a:r>
            <a:r>
              <a:rPr lang="zh-TW" altLang="en-US" sz="2400" dirty="0"/>
              <a:t>每秒閃爍一次，表示</a:t>
            </a:r>
            <a:r>
              <a:rPr lang="en-US" altLang="zh-TW" sz="2400" dirty="0"/>
              <a:t>AP</a:t>
            </a:r>
            <a:r>
              <a:rPr lang="zh-TW" altLang="en-US" sz="2400" dirty="0"/>
              <a:t> </a:t>
            </a:r>
            <a:r>
              <a:rPr lang="en-US" altLang="zh-TW" sz="2400" dirty="0"/>
              <a:t>mode</a:t>
            </a:r>
            <a:r>
              <a:rPr lang="zh-TW" altLang="en-US" sz="2400" dirty="0"/>
              <a:t>處於活動狀態；如果</a:t>
            </a:r>
            <a:r>
              <a:rPr lang="en-US" altLang="zh-TW" sz="2400" dirty="0"/>
              <a:t>ping</a:t>
            </a:r>
            <a:r>
              <a:rPr lang="zh-TW" altLang="en-US" sz="2400" dirty="0"/>
              <a:t>回應錯誤，例如目的地不可達，請檢查無線</a:t>
            </a:r>
            <a:r>
              <a:rPr lang="en-US" altLang="zh-TW" sz="2400" dirty="0"/>
              <a:t>AP</a:t>
            </a:r>
            <a:r>
              <a:rPr lang="zh-TW" altLang="en-US" sz="2400" dirty="0"/>
              <a:t>的設置。</a:t>
            </a:r>
          </a:p>
        </p:txBody>
      </p:sp>
      <p:pic>
        <p:nvPicPr>
          <p:cNvPr id="11267" name="Picture 3" descr="處於Station模式的LinkIt Smart 7688已連接到Wi-Fi AP">
            <a:extLst>
              <a:ext uri="{FF2B5EF4-FFF2-40B4-BE49-F238E27FC236}">
                <a16:creationId xmlns:a16="http://schemas.microsoft.com/office/drawing/2014/main" id="{4E1BDB12-8B88-4F1E-AAAF-3EE15A75668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300" y="1825625"/>
            <a:ext cx="47625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C5EF180-2070-4D9E-A4AB-BBDF27E6B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38FBE-9955-4D1C-8906-9613BD84A1A0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32153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AC7B3EBA-7956-4972-A79D-9956A188A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TW" dirty="0"/>
              <a:t>Arduino IDE</a:t>
            </a:r>
            <a:endParaRPr lang="zh-TW" alt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7F855164-61C8-4B6B-ACBB-85DEA0CB40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25051709-187B-4DCB-BFCA-1E7C311AD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38FBE-9955-4D1C-8906-9613BD84A1A0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44430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051E389-ADFE-4692-8798-C25E0D602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altLang="zh-TW" dirty="0"/>
              <a:t>Step 1 – </a:t>
            </a:r>
            <a:r>
              <a:rPr lang="zh-TW" altLang="en-US" dirty="0"/>
              <a:t>下載</a:t>
            </a:r>
            <a:r>
              <a:rPr lang="en-US" altLang="zh-TW" dirty="0"/>
              <a:t>Arduino IDE</a:t>
            </a:r>
            <a:r>
              <a:rPr lang="zh-TW" altLang="en-US" dirty="0"/>
              <a:t> </a:t>
            </a:r>
            <a:r>
              <a:rPr lang="en-US" altLang="zh-TW" dirty="0"/>
              <a:t>(1/2)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3D69BCD-AF03-4472-AA19-B29B8D1C93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zh-TW" altLang="en-US" sz="2400" dirty="0"/>
              <a:t>開啟瀏覽器輸入</a:t>
            </a:r>
            <a:r>
              <a:rPr lang="en-US" altLang="zh-TW" sz="2400" dirty="0">
                <a:hlinkClick r:id="rId2"/>
              </a:rPr>
              <a:t>https://www.arduino.cc/en/Main/Software</a:t>
            </a:r>
            <a:r>
              <a:rPr lang="zh-TW" altLang="en-US" sz="2400" dirty="0"/>
              <a:t>。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0FE964B5-4130-47B5-92C4-EFC786EF09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9112" y="2435474"/>
            <a:ext cx="8613775" cy="3879601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3EFFD352-E12C-4231-8F7C-2EC40062467E}"/>
              </a:ext>
            </a:extLst>
          </p:cNvPr>
          <p:cNvSpPr/>
          <p:nvPr/>
        </p:nvSpPr>
        <p:spPr>
          <a:xfrm>
            <a:off x="7245350" y="3501265"/>
            <a:ext cx="2209800" cy="27781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TW" altLang="en-US" dirty="0"/>
          </a:p>
        </p:txBody>
      </p:sp>
      <p:pic>
        <p:nvPicPr>
          <p:cNvPr id="7" name="圖形 6" descr="手背向前食指朝右指索引">
            <a:extLst>
              <a:ext uri="{FF2B5EF4-FFF2-40B4-BE49-F238E27FC236}">
                <a16:creationId xmlns:a16="http://schemas.microsoft.com/office/drawing/2014/main" id="{C02017DD-07FA-48AF-B2FE-E8687A2D8C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9491331" y="3378200"/>
            <a:ext cx="722644" cy="722644"/>
          </a:xfrm>
          <a:prstGeom prst="rect">
            <a:avLst/>
          </a:prstGeom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EF16A18-39B6-48BE-A973-C68273599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38FBE-9955-4D1C-8906-9613BD84A1A0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142781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EF8543A-3125-46E1-8920-718C0E297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altLang="zh-TW" dirty="0"/>
              <a:t>Step 2 – </a:t>
            </a:r>
            <a:r>
              <a:rPr lang="zh-TW" altLang="en-US" dirty="0"/>
              <a:t>下載</a:t>
            </a:r>
            <a:r>
              <a:rPr lang="en-US" altLang="zh-TW" dirty="0"/>
              <a:t>Arduino IDE</a:t>
            </a:r>
            <a:r>
              <a:rPr lang="zh-TW" altLang="en-US" dirty="0"/>
              <a:t> </a:t>
            </a:r>
            <a:r>
              <a:rPr lang="en-US" altLang="zh-TW" dirty="0"/>
              <a:t>(2/2)</a:t>
            </a:r>
            <a:endParaRPr lang="zh-TW" altLang="en-US" dirty="0"/>
          </a:p>
        </p:txBody>
      </p:sp>
      <p:pic>
        <p:nvPicPr>
          <p:cNvPr id="12290" name="Picture 2" descr="梅問題－Arduino教學-下載與安裝Arduino IDE，開始撰寫你的第一隻Arduino">
            <a:extLst>
              <a:ext uri="{FF2B5EF4-FFF2-40B4-BE49-F238E27FC236}">
                <a16:creationId xmlns:a16="http://schemas.microsoft.com/office/drawing/2014/main" id="{B3307832-0C44-4438-AE6D-1C41D8409F3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908" y="1825625"/>
            <a:ext cx="743818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3166B60A-CC6E-43AB-9A50-F5558B651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38FBE-9955-4D1C-8906-9613BD84A1A0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1958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EF8543A-3125-46E1-8920-718C0E297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altLang="zh-TW" dirty="0"/>
              <a:t>Step 3 – </a:t>
            </a:r>
            <a:r>
              <a:rPr lang="zh-TW" altLang="en-US" dirty="0"/>
              <a:t>安裝</a:t>
            </a:r>
            <a:r>
              <a:rPr lang="en-US" altLang="zh-TW" dirty="0"/>
              <a:t>Arduino IDE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2D8C95A-D2AC-4F66-AC4C-764FE7F8E48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zh-TW" altLang="en-US" sz="2400" dirty="0"/>
              <a:t>安裝過程都點選</a:t>
            </a:r>
            <a:r>
              <a:rPr lang="en-US" altLang="zh-TW" sz="2400" dirty="0"/>
              <a:t>Next</a:t>
            </a:r>
            <a:r>
              <a:rPr lang="zh-TW" altLang="en-US" sz="2400" dirty="0"/>
              <a:t>。</a:t>
            </a:r>
            <a:endParaRPr lang="en-US" altLang="zh-TW" sz="2400" dirty="0"/>
          </a:p>
          <a:p>
            <a:pPr marL="514350" indent="-514350" algn="just">
              <a:buFont typeface="+mj-lt"/>
              <a:buAutoNum type="arabicPeriod"/>
            </a:pPr>
            <a:r>
              <a:rPr lang="zh-TW" altLang="en-US" sz="2400" dirty="0"/>
              <a:t>完成後開啟</a:t>
            </a:r>
            <a:r>
              <a:rPr lang="en-US" altLang="zh-TW" sz="2400" dirty="0"/>
              <a:t>Arduino IDE</a:t>
            </a:r>
            <a:r>
              <a:rPr lang="zh-TW" altLang="en-US" sz="2400" dirty="0"/>
              <a:t>即可使用。</a:t>
            </a:r>
            <a:endParaRPr lang="en-US" altLang="zh-TW" sz="2400" dirty="0"/>
          </a:p>
          <a:p>
            <a:pPr marL="514350" indent="-514350" algn="just">
              <a:buFont typeface="+mj-lt"/>
              <a:buAutoNum type="arabicPeriod"/>
            </a:pPr>
            <a:endParaRPr lang="en-US" altLang="zh-TW" sz="2400" dirty="0"/>
          </a:p>
        </p:txBody>
      </p:sp>
      <p:pic>
        <p:nvPicPr>
          <p:cNvPr id="6" name="Picture 2" descr="梅問題－Arduino教學-下載與安裝Arduino IDE，開始撰寫你的第一隻Arduino">
            <a:extLst>
              <a:ext uri="{FF2B5EF4-FFF2-40B4-BE49-F238E27FC236}">
                <a16:creationId xmlns:a16="http://schemas.microsoft.com/office/drawing/2014/main" id="{7263B91D-B978-4BCF-9526-489AFC617A9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901" y="1825625"/>
            <a:ext cx="4857899" cy="333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7C77A67-D1BB-418F-BC25-4D96CE4E3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38FBE-9955-4D1C-8906-9613BD84A1A0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05732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EF8543A-3125-46E1-8920-718C0E297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altLang="zh-TW" dirty="0"/>
              <a:t>Step 4 –</a:t>
            </a:r>
            <a:r>
              <a:rPr lang="zh-TW" altLang="en-US" dirty="0"/>
              <a:t> 配合</a:t>
            </a:r>
            <a:r>
              <a:rPr lang="en-US" altLang="zh-TW" dirty="0"/>
              <a:t>Arduino</a:t>
            </a:r>
            <a:r>
              <a:rPr lang="zh-TW" altLang="en-US" dirty="0"/>
              <a:t> </a:t>
            </a:r>
            <a:r>
              <a:rPr lang="en-US" altLang="zh-TW" dirty="0"/>
              <a:t>IDE</a:t>
            </a:r>
            <a:r>
              <a:rPr lang="zh-TW" altLang="en-US" dirty="0"/>
              <a:t>安裝驅動程式</a:t>
            </a:r>
          </a:p>
        </p:txBody>
      </p:sp>
      <p:pic>
        <p:nvPicPr>
          <p:cNvPr id="9218" name="Picture 2" descr="https://scontent-tpe1-1.xx.fbcdn.net/v/t1.15752-9/107924344_678128089408202_8053313792714863226_n.png?_nc_cat=102&amp;_nc_sid=b96e70&amp;_nc_ohc=Dq1s8yk0WHcAX_FxIle&amp;_nc_ht=scontent-tpe1-1.xx&amp;oh=bbb05e4c544c494144f00fc356c3466b&amp;oe=5F34ED04">
            <a:extLst>
              <a:ext uri="{FF2B5EF4-FFF2-40B4-BE49-F238E27FC236}">
                <a16:creationId xmlns:a16="http://schemas.microsoft.com/office/drawing/2014/main" id="{FD3341A6-C7E6-49BF-BF2A-E4C845E1601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81425" y="1690690"/>
            <a:ext cx="4629150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scontent-tpe1-1.xx.fbcdn.net/v/t1.15752-9/107840885_296320131561358_1741447353548371910_n.png?_nc_cat=103&amp;_nc_sid=b96e70&amp;_nc_ohc=1nuA2WwRdrcAX8IB2oo&amp;_nc_ht=scontent-tpe1-1.xx&amp;oh=26cceb88a6e14df07a212a4edb4961a0&amp;oe=5F344F91">
            <a:extLst>
              <a:ext uri="{FF2B5EF4-FFF2-40B4-BE49-F238E27FC236}">
                <a16:creationId xmlns:a16="http://schemas.microsoft.com/office/drawing/2014/main" id="{D111F52C-7B77-4C77-8670-EEE90CD9E2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2" y="4067171"/>
            <a:ext cx="4238625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s://scontent-tpe1-1.xx.fbcdn.net/v/t1.15752-9/108154675_1169264136744065_5041190454173204848_n.png?_nc_cat=105&amp;_nc_sid=b96e70&amp;_nc_ohc=vLG6fdrOMwoAX-LkacL&amp;_nc_ht=scontent-tpe1-1.xx&amp;oh=93a04b70b1c528c7c2b2f9b91b6a3e47&amp;oe=5F344750">
            <a:extLst>
              <a:ext uri="{FF2B5EF4-FFF2-40B4-BE49-F238E27FC236}">
                <a16:creationId xmlns:a16="http://schemas.microsoft.com/office/drawing/2014/main" id="{49FA10D6-42DD-4747-85D4-E5702BEC69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687" y="4067172"/>
            <a:ext cx="4238625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6353C289-F4B5-47D1-A8F9-6F34E724ADE5}"/>
              </a:ext>
            </a:extLst>
          </p:cNvPr>
          <p:cNvSpPr/>
          <p:nvPr/>
        </p:nvSpPr>
        <p:spPr>
          <a:xfrm>
            <a:off x="8743949" y="5435442"/>
            <a:ext cx="714375" cy="29860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TW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A761733D-6D31-4CA8-9D0D-AE598CD5C85D}"/>
              </a:ext>
            </a:extLst>
          </p:cNvPr>
          <p:cNvSpPr/>
          <p:nvPr/>
        </p:nvSpPr>
        <p:spPr>
          <a:xfrm>
            <a:off x="4095749" y="5435442"/>
            <a:ext cx="714375" cy="29860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TW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AD02832A-B10B-46B0-A334-9A2F2BA0790F}"/>
              </a:ext>
            </a:extLst>
          </p:cNvPr>
          <p:cNvSpPr/>
          <p:nvPr/>
        </p:nvSpPr>
        <p:spPr>
          <a:xfrm>
            <a:off x="6629399" y="3063717"/>
            <a:ext cx="714375" cy="29860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TW" altLang="en-US"/>
          </a:p>
        </p:txBody>
      </p:sp>
      <p:grpSp>
        <p:nvGrpSpPr>
          <p:cNvPr id="13" name="群組 12">
            <a:extLst>
              <a:ext uri="{FF2B5EF4-FFF2-40B4-BE49-F238E27FC236}">
                <a16:creationId xmlns:a16="http://schemas.microsoft.com/office/drawing/2014/main" id="{CA34A143-FE42-453F-AF73-1D3E657B4866}"/>
              </a:ext>
            </a:extLst>
          </p:cNvPr>
          <p:cNvGrpSpPr/>
          <p:nvPr/>
        </p:nvGrpSpPr>
        <p:grpSpPr>
          <a:xfrm flipH="1">
            <a:off x="7343774" y="2914153"/>
            <a:ext cx="722644" cy="722644"/>
            <a:chOff x="4536098" y="5059673"/>
            <a:chExt cx="722644" cy="722644"/>
          </a:xfrm>
        </p:grpSpPr>
        <p:pic>
          <p:nvPicPr>
            <p:cNvPr id="14" name="圖形 13" descr="手背向前食指朝右指索引">
              <a:extLst>
                <a:ext uri="{FF2B5EF4-FFF2-40B4-BE49-F238E27FC236}">
                  <a16:creationId xmlns:a16="http://schemas.microsoft.com/office/drawing/2014/main" id="{0A729187-56BA-4E3D-AAD0-B3A9EF8DACD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536098" y="5059673"/>
              <a:ext cx="722644" cy="722644"/>
            </a:xfrm>
            <a:prstGeom prst="rect">
              <a:avLst/>
            </a:prstGeom>
          </p:spPr>
        </p:pic>
        <p:sp>
          <p:nvSpPr>
            <p:cNvPr id="15" name="文字方塊 14">
              <a:extLst>
                <a:ext uri="{FF2B5EF4-FFF2-40B4-BE49-F238E27FC236}">
                  <a16:creationId xmlns:a16="http://schemas.microsoft.com/office/drawing/2014/main" id="{8F2048B3-E083-4591-B0BB-94AFA5197989}"/>
                </a:ext>
              </a:extLst>
            </p:cNvPr>
            <p:cNvSpPr txBox="1"/>
            <p:nvPr/>
          </p:nvSpPr>
          <p:spPr>
            <a:xfrm>
              <a:off x="4644729" y="5220964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/>
              <a:r>
                <a:rPr lang="en-US" altLang="zh-TW" sz="2400" dirty="0">
                  <a:solidFill>
                    <a:schemeClr val="bg1"/>
                  </a:solidFill>
                </a:rPr>
                <a:t>1</a:t>
              </a:r>
              <a:endParaRPr lang="zh-TW" alt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群組 15">
            <a:extLst>
              <a:ext uri="{FF2B5EF4-FFF2-40B4-BE49-F238E27FC236}">
                <a16:creationId xmlns:a16="http://schemas.microsoft.com/office/drawing/2014/main" id="{33F0B625-6342-43B2-A8C8-9B59EE9EA4C5}"/>
              </a:ext>
            </a:extLst>
          </p:cNvPr>
          <p:cNvGrpSpPr/>
          <p:nvPr/>
        </p:nvGrpSpPr>
        <p:grpSpPr>
          <a:xfrm>
            <a:off x="4820277" y="5299623"/>
            <a:ext cx="722644" cy="722644"/>
            <a:chOff x="6497445" y="5748630"/>
            <a:chExt cx="722644" cy="722644"/>
          </a:xfrm>
        </p:grpSpPr>
        <p:pic>
          <p:nvPicPr>
            <p:cNvPr id="17" name="圖形 16" descr="手背向前食指朝右指索引">
              <a:extLst>
                <a:ext uri="{FF2B5EF4-FFF2-40B4-BE49-F238E27FC236}">
                  <a16:creationId xmlns:a16="http://schemas.microsoft.com/office/drawing/2014/main" id="{1A3292D2-1394-4AD5-88FD-86793AEFE6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flipH="1">
              <a:off x="6497445" y="5748630"/>
              <a:ext cx="722644" cy="722644"/>
            </a:xfrm>
            <a:prstGeom prst="rect">
              <a:avLst/>
            </a:prstGeom>
          </p:spPr>
        </p:pic>
        <p:sp>
          <p:nvSpPr>
            <p:cNvPr id="18" name="文字方塊 17">
              <a:extLst>
                <a:ext uri="{FF2B5EF4-FFF2-40B4-BE49-F238E27FC236}">
                  <a16:creationId xmlns:a16="http://schemas.microsoft.com/office/drawing/2014/main" id="{712D19A6-25EF-4A08-AF48-B26015314507}"/>
                </a:ext>
              </a:extLst>
            </p:cNvPr>
            <p:cNvSpPr txBox="1"/>
            <p:nvPr/>
          </p:nvSpPr>
          <p:spPr>
            <a:xfrm>
              <a:off x="6792045" y="5910159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/>
              <a:r>
                <a:rPr lang="en-US" altLang="zh-TW" sz="2400" dirty="0">
                  <a:solidFill>
                    <a:schemeClr val="bg1"/>
                  </a:solidFill>
                </a:rPr>
                <a:t>2</a:t>
              </a:r>
              <a:endParaRPr lang="zh-TW" alt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" name="群組 18">
            <a:extLst>
              <a:ext uri="{FF2B5EF4-FFF2-40B4-BE49-F238E27FC236}">
                <a16:creationId xmlns:a16="http://schemas.microsoft.com/office/drawing/2014/main" id="{6254725A-4682-49BC-8810-492D0D4990BF}"/>
              </a:ext>
            </a:extLst>
          </p:cNvPr>
          <p:cNvGrpSpPr/>
          <p:nvPr/>
        </p:nvGrpSpPr>
        <p:grpSpPr>
          <a:xfrm>
            <a:off x="9458324" y="5299623"/>
            <a:ext cx="722644" cy="722644"/>
            <a:chOff x="6497445" y="5748630"/>
            <a:chExt cx="722644" cy="722644"/>
          </a:xfrm>
        </p:grpSpPr>
        <p:pic>
          <p:nvPicPr>
            <p:cNvPr id="20" name="圖形 19" descr="手背向前食指朝右指索引">
              <a:extLst>
                <a:ext uri="{FF2B5EF4-FFF2-40B4-BE49-F238E27FC236}">
                  <a16:creationId xmlns:a16="http://schemas.microsoft.com/office/drawing/2014/main" id="{EF601F85-8941-4367-A034-05C8B814D6E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flipH="1">
              <a:off x="6497445" y="5748630"/>
              <a:ext cx="722644" cy="722644"/>
            </a:xfrm>
            <a:prstGeom prst="rect">
              <a:avLst/>
            </a:prstGeom>
          </p:spPr>
        </p:pic>
        <p:sp>
          <p:nvSpPr>
            <p:cNvPr id="21" name="文字方塊 20">
              <a:extLst>
                <a:ext uri="{FF2B5EF4-FFF2-40B4-BE49-F238E27FC236}">
                  <a16:creationId xmlns:a16="http://schemas.microsoft.com/office/drawing/2014/main" id="{330A13F4-CA45-4948-B33E-447AF6970E2D}"/>
                </a:ext>
              </a:extLst>
            </p:cNvPr>
            <p:cNvSpPr txBox="1"/>
            <p:nvPr/>
          </p:nvSpPr>
          <p:spPr>
            <a:xfrm>
              <a:off x="6792045" y="5910159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/>
              <a:r>
                <a:rPr lang="en-US" altLang="zh-TW" sz="2400" dirty="0">
                  <a:solidFill>
                    <a:schemeClr val="bg1"/>
                  </a:solidFill>
                </a:rPr>
                <a:t>3</a:t>
              </a:r>
              <a:endParaRPr lang="zh-TW" altLang="en-US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06EF4B76-355D-4E9E-8056-CBC00CFDB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38FBE-9955-4D1C-8906-9613BD84A1A0}" type="slidenum">
              <a:rPr lang="zh-TW" altLang="en-US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1369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8F552B9-B998-417C-993D-C98038105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altLang="zh-TW" dirty="0"/>
              <a:t>Step 5</a:t>
            </a:r>
            <a:r>
              <a:rPr lang="zh-TW" altLang="en-US" dirty="0"/>
              <a:t> </a:t>
            </a:r>
            <a:r>
              <a:rPr lang="en-US" altLang="zh-TW" dirty="0"/>
              <a:t>–</a:t>
            </a:r>
            <a:r>
              <a:rPr lang="zh-TW" altLang="en-US" dirty="0"/>
              <a:t> 取得</a:t>
            </a:r>
            <a:r>
              <a:rPr lang="en-US" altLang="zh-TW" dirty="0" err="1"/>
              <a:t>LinkIt</a:t>
            </a:r>
            <a:r>
              <a:rPr lang="en-US" altLang="zh-TW" dirty="0"/>
              <a:t> 7688 Duo</a:t>
            </a:r>
            <a:r>
              <a:rPr lang="zh-TW" altLang="en-US" dirty="0"/>
              <a:t>的支援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3969E6B-246D-453D-9DA7-998E7E630D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zh-TW" altLang="en-US" sz="2400" dirty="0"/>
              <a:t>開啟</a:t>
            </a:r>
            <a:r>
              <a:rPr lang="en-US" altLang="zh-TW" sz="2400" dirty="0"/>
              <a:t>Arduino IDE</a:t>
            </a:r>
            <a:r>
              <a:rPr lang="zh-TW" altLang="en-US" sz="2400" dirty="0"/>
              <a:t>。</a:t>
            </a:r>
            <a:endParaRPr lang="en-US" altLang="zh-TW" sz="2400" dirty="0"/>
          </a:p>
          <a:p>
            <a:pPr marL="514350" indent="-514350" algn="just">
              <a:buFont typeface="+mj-lt"/>
              <a:buAutoNum type="arabicPeriod"/>
            </a:pPr>
            <a:r>
              <a:rPr lang="zh-TW" altLang="en-US" sz="2400" dirty="0"/>
              <a:t>點選</a:t>
            </a:r>
            <a:r>
              <a:rPr lang="en-US" altLang="zh-TW" sz="2400" dirty="0"/>
              <a:t>File</a:t>
            </a:r>
            <a:r>
              <a:rPr lang="zh-TW" altLang="en-US" sz="2400" dirty="0"/>
              <a:t>→</a:t>
            </a:r>
            <a:r>
              <a:rPr lang="en-US" altLang="zh-TW" sz="2400" dirty="0"/>
              <a:t>Preferences</a:t>
            </a:r>
            <a:r>
              <a:rPr lang="zh-TW" altLang="en-US" sz="2400" dirty="0"/>
              <a:t>。</a:t>
            </a:r>
            <a:endParaRPr lang="en-US" altLang="zh-TW" sz="2400" dirty="0"/>
          </a:p>
          <a:p>
            <a:pPr marL="514350" indent="-514350">
              <a:buFont typeface="+mj-lt"/>
              <a:buAutoNum type="arabicPeriod"/>
            </a:pPr>
            <a:r>
              <a:rPr lang="zh-TW" altLang="en-US" sz="2400" dirty="0"/>
              <a:t>在</a:t>
            </a:r>
            <a:r>
              <a:rPr lang="en-US" altLang="zh-TW" sz="2400" dirty="0"/>
              <a:t>Additional Boards Manager URL</a:t>
            </a:r>
            <a:r>
              <a:rPr lang="zh-TW" altLang="en-US" sz="2400" dirty="0"/>
              <a:t>輸入</a:t>
            </a:r>
            <a:r>
              <a:rPr lang="en-US" altLang="zh-TW" sz="2400" b="1" dirty="0">
                <a:hlinkClick r:id="rId2"/>
              </a:rPr>
              <a:t>http://download.labs.mediatek.com/package_mtk_linkit_smart_7688_index.json</a:t>
            </a:r>
            <a:r>
              <a:rPr lang="zh-TW" altLang="en-US" sz="2400" dirty="0"/>
              <a:t>。</a:t>
            </a:r>
            <a:endParaRPr lang="en-US" altLang="zh-TW" sz="2400" b="1" dirty="0"/>
          </a:p>
          <a:p>
            <a:pPr marL="514350" indent="-514350" algn="just">
              <a:buFont typeface="+mj-lt"/>
              <a:buAutoNum type="arabicPeriod"/>
            </a:pPr>
            <a:r>
              <a:rPr lang="zh-TW" altLang="en-US" sz="2400" dirty="0"/>
              <a:t>點擊</a:t>
            </a:r>
            <a:r>
              <a:rPr lang="en-US" altLang="zh-TW" sz="2400" dirty="0"/>
              <a:t>OK</a:t>
            </a:r>
            <a:r>
              <a:rPr lang="zh-TW" altLang="en-US" sz="2400" dirty="0"/>
              <a:t>。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E451B994-7B92-4520-AE50-172486D62A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0805" y="3599230"/>
            <a:ext cx="4890389" cy="2975698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DB333EC3-5559-4A06-A768-A08745E744C3}"/>
              </a:ext>
            </a:extLst>
          </p:cNvPr>
          <p:cNvSpPr/>
          <p:nvPr/>
        </p:nvSpPr>
        <p:spPr>
          <a:xfrm>
            <a:off x="3650805" y="5749767"/>
            <a:ext cx="4312095" cy="29860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758944EC-EAA4-4171-87C0-1EB1C8012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38FBE-9955-4D1C-8906-9613BD84A1A0}" type="slidenum">
              <a:rPr lang="zh-TW" altLang="en-US" smtClean="0"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02480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F9C44BC-A61C-474B-8D17-CF6B8EA1C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altLang="zh-TW" dirty="0"/>
              <a:t>Step 6</a:t>
            </a:r>
            <a:r>
              <a:rPr lang="zh-TW" altLang="en-US" dirty="0"/>
              <a:t> </a:t>
            </a:r>
            <a:r>
              <a:rPr lang="en-US" altLang="zh-TW" dirty="0"/>
              <a:t>–</a:t>
            </a:r>
            <a:r>
              <a:rPr lang="zh-TW" altLang="en-US" dirty="0"/>
              <a:t> 開啟</a:t>
            </a:r>
            <a:r>
              <a:rPr lang="en-US" altLang="zh-TW" dirty="0"/>
              <a:t>Boards Manager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0F08CC6-B6BF-41C5-9B70-4B1A0326BD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zh-TW" altLang="en-US" sz="2400" dirty="0"/>
              <a:t>點擊</a:t>
            </a:r>
            <a:r>
              <a:rPr lang="en-US" altLang="zh-TW" sz="2400" dirty="0"/>
              <a:t>Tools</a:t>
            </a:r>
            <a:r>
              <a:rPr lang="zh-TW" altLang="en-US" sz="2400" dirty="0"/>
              <a:t>→</a:t>
            </a:r>
            <a:r>
              <a:rPr lang="en-US" altLang="zh-TW" sz="2400" dirty="0"/>
              <a:t>Boards Manager</a:t>
            </a:r>
            <a:r>
              <a:rPr lang="zh-TW" altLang="en-US" sz="2400" dirty="0"/>
              <a:t>。</a:t>
            </a:r>
            <a:endParaRPr lang="en-US" altLang="zh-TW" sz="2400" dirty="0"/>
          </a:p>
          <a:p>
            <a:pPr marL="514350" indent="-514350" algn="just">
              <a:buFont typeface="+mj-lt"/>
              <a:buAutoNum type="arabicPeriod"/>
            </a:pPr>
            <a:r>
              <a:rPr lang="zh-TW" altLang="en-US" sz="2400" dirty="0"/>
              <a:t>在搜尋框中輸入「</a:t>
            </a:r>
            <a:r>
              <a:rPr lang="en-US" altLang="zh-TW" sz="2400" dirty="0"/>
              <a:t>7688</a:t>
            </a:r>
            <a:r>
              <a:rPr lang="zh-TW" altLang="en-US" sz="2400" dirty="0"/>
              <a:t>」就會出現</a:t>
            </a:r>
            <a:r>
              <a:rPr lang="en-US" altLang="zh-TW" sz="2400" dirty="0" err="1"/>
              <a:t>LinkIt</a:t>
            </a:r>
            <a:r>
              <a:rPr lang="en-US" altLang="zh-TW" sz="2400" dirty="0"/>
              <a:t> Smart 7688 Duo</a:t>
            </a:r>
            <a:r>
              <a:rPr lang="zh-TW" altLang="en-US" sz="2400" dirty="0"/>
              <a:t>，點擊安裝。</a:t>
            </a:r>
          </a:p>
        </p:txBody>
      </p:sp>
      <p:pic>
        <p:nvPicPr>
          <p:cNvPr id="8" name="內容版面配置區 9">
            <a:extLst>
              <a:ext uri="{FF2B5EF4-FFF2-40B4-BE49-F238E27FC236}">
                <a16:creationId xmlns:a16="http://schemas.microsoft.com/office/drawing/2014/main" id="{820DBCAB-B848-426D-A703-C15B83AE73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5150" y="2881798"/>
            <a:ext cx="5981700" cy="3371365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46F3B40D-7D82-4745-86A5-5B0BDA781698}"/>
              </a:ext>
            </a:extLst>
          </p:cNvPr>
          <p:cNvSpPr/>
          <p:nvPr/>
        </p:nvSpPr>
        <p:spPr>
          <a:xfrm>
            <a:off x="7675250" y="4079107"/>
            <a:ext cx="1031228" cy="29286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TW" altLang="en-US"/>
          </a:p>
        </p:txBody>
      </p:sp>
      <p:pic>
        <p:nvPicPr>
          <p:cNvPr id="13" name="圖形 12" descr="手背向前食指朝右指索引">
            <a:extLst>
              <a:ext uri="{FF2B5EF4-FFF2-40B4-BE49-F238E27FC236}">
                <a16:creationId xmlns:a16="http://schemas.microsoft.com/office/drawing/2014/main" id="{826B0468-A0E6-4C65-A4FC-E009753CA1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8725528" y="3924300"/>
            <a:ext cx="722644" cy="722644"/>
          </a:xfrm>
          <a:prstGeom prst="rect">
            <a:avLst/>
          </a:prstGeom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34BAB2C-F777-4AF6-AE21-A5564C19B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38FBE-9955-4D1C-8906-9613BD84A1A0}" type="slidenum">
              <a:rPr lang="zh-TW" altLang="en-US" smtClean="0"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5419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D04BF383-0E82-4756-8B84-14D8051CB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使用設備與環境</a:t>
            </a: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03DD2C51-AC60-44E2-B9DF-7D7C9935674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dirty="0"/>
              <a:t>軟體</a:t>
            </a:r>
            <a:endParaRPr lang="en-US" altLang="zh-TW" dirty="0"/>
          </a:p>
          <a:p>
            <a:pPr lvl="1">
              <a:lnSpc>
                <a:spcPct val="150000"/>
              </a:lnSpc>
            </a:pPr>
            <a:r>
              <a:rPr lang="en-US" altLang="zh-TW" dirty="0"/>
              <a:t>Windows 10</a:t>
            </a:r>
          </a:p>
          <a:p>
            <a:pPr lvl="1">
              <a:lnSpc>
                <a:spcPct val="150000"/>
              </a:lnSpc>
            </a:pPr>
            <a:r>
              <a:rPr lang="en-US" altLang="zh-TW" dirty="0"/>
              <a:t>Arduino IDE</a:t>
            </a:r>
          </a:p>
          <a:p>
            <a:pPr lvl="1">
              <a:lnSpc>
                <a:spcPct val="150000"/>
              </a:lnSpc>
            </a:pPr>
            <a:r>
              <a:rPr lang="en-US" altLang="zh-TW" dirty="0"/>
              <a:t>Python</a:t>
            </a:r>
          </a:p>
        </p:txBody>
      </p:sp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5321282-1FA6-42BD-9B7D-30FCE40571D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dirty="0"/>
              <a:t>硬體</a:t>
            </a:r>
            <a:endParaRPr lang="en-US" altLang="zh-TW" dirty="0"/>
          </a:p>
          <a:p>
            <a:pPr lvl="1">
              <a:lnSpc>
                <a:spcPct val="150000"/>
              </a:lnSpc>
            </a:pPr>
            <a:r>
              <a:rPr lang="en-US" altLang="zh-TW" dirty="0" err="1"/>
              <a:t>LinkIt</a:t>
            </a:r>
            <a:r>
              <a:rPr lang="en-US" altLang="zh-TW" dirty="0"/>
              <a:t> 7688 Duo</a:t>
            </a:r>
          </a:p>
          <a:p>
            <a:pPr lvl="1">
              <a:lnSpc>
                <a:spcPct val="150000"/>
              </a:lnSpc>
            </a:pPr>
            <a:r>
              <a:rPr lang="en-US" altLang="zh-TW" dirty="0"/>
              <a:t>Micro-USB</a:t>
            </a:r>
          </a:p>
          <a:p>
            <a:pPr lvl="1">
              <a:lnSpc>
                <a:spcPct val="150000"/>
              </a:lnSpc>
            </a:pPr>
            <a:r>
              <a:rPr lang="en-US" altLang="zh-TW" dirty="0"/>
              <a:t>USR LED</a:t>
            </a:r>
          </a:p>
          <a:p>
            <a:pPr lvl="1">
              <a:lnSpc>
                <a:spcPct val="150000"/>
              </a:lnSpc>
            </a:pPr>
            <a:r>
              <a:rPr lang="en-US" altLang="zh-TW" dirty="0"/>
              <a:t>DHT 22</a:t>
            </a:r>
          </a:p>
          <a:p>
            <a:pPr lvl="1">
              <a:lnSpc>
                <a:spcPct val="150000"/>
              </a:lnSpc>
            </a:pPr>
            <a:r>
              <a:rPr lang="zh-TW" altLang="en-US" dirty="0"/>
              <a:t>杜邦線</a:t>
            </a:r>
            <a:endParaRPr lang="en-US" altLang="zh-TW" dirty="0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09CF347C-894E-4B90-908F-F6728016D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38FBE-9955-4D1C-8906-9613BD84A1A0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24356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F885277-3444-4550-AE71-B34D76DE1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altLang="zh-TW" dirty="0"/>
              <a:t>Step 7</a:t>
            </a:r>
            <a:r>
              <a:rPr lang="zh-TW" altLang="en-US" dirty="0"/>
              <a:t> </a:t>
            </a:r>
            <a:r>
              <a:rPr lang="en-US" altLang="zh-TW" dirty="0"/>
              <a:t>–</a:t>
            </a:r>
            <a:r>
              <a:rPr lang="zh-TW" altLang="en-US" dirty="0"/>
              <a:t> 選擇</a:t>
            </a:r>
            <a:r>
              <a:rPr lang="en-US" altLang="zh-TW" dirty="0" err="1"/>
              <a:t>LinkIt</a:t>
            </a:r>
            <a:r>
              <a:rPr lang="en-US" altLang="zh-TW" dirty="0"/>
              <a:t> Smart 7688 Duo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C67C4BB-EB85-4F14-B719-D9737C9867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6477001" cy="4351338"/>
          </a:xfrm>
        </p:spPr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zh-TW" altLang="en-US" sz="2400" dirty="0"/>
              <a:t>現在就可以在</a:t>
            </a:r>
            <a:r>
              <a:rPr lang="en-US" altLang="zh-TW" sz="2400" dirty="0"/>
              <a:t>Tools</a:t>
            </a:r>
            <a:r>
              <a:rPr lang="zh-TW" altLang="en-US" sz="2400" dirty="0"/>
              <a:t>→</a:t>
            </a:r>
            <a:r>
              <a:rPr lang="en-US" altLang="zh-TW" sz="2400" dirty="0"/>
              <a:t>Board</a:t>
            </a:r>
            <a:r>
              <a:rPr lang="zh-TW" altLang="en-US" sz="2400" dirty="0"/>
              <a:t>中看見</a:t>
            </a:r>
            <a:r>
              <a:rPr lang="en-US" altLang="zh-TW" sz="2400" dirty="0" err="1"/>
              <a:t>LinkIt</a:t>
            </a:r>
            <a:r>
              <a:rPr lang="en-US" altLang="zh-TW" sz="2400" dirty="0"/>
              <a:t> Smart 7688 Duo</a:t>
            </a:r>
            <a:r>
              <a:rPr lang="zh-TW" altLang="en-US" sz="2400" dirty="0"/>
              <a:t>開發版。</a:t>
            </a:r>
            <a:endParaRPr lang="en-US" altLang="zh-TW" sz="2400" dirty="0"/>
          </a:p>
          <a:p>
            <a:pPr marL="0" indent="0" algn="just">
              <a:buNone/>
            </a:pPr>
            <a:endParaRPr lang="en-US" altLang="zh-TW" sz="2400" dirty="0"/>
          </a:p>
          <a:p>
            <a:pPr marL="0" indent="0" algn="just">
              <a:buNone/>
            </a:pPr>
            <a:r>
              <a:rPr lang="en-US" altLang="zh-TW" sz="2400" dirty="0"/>
              <a:t>Note: </a:t>
            </a:r>
            <a:r>
              <a:rPr lang="zh-TW" altLang="en-US" sz="2400" dirty="0"/>
              <a:t>在燒寫程式進</a:t>
            </a:r>
            <a:r>
              <a:rPr lang="en-US" altLang="zh-TW" sz="2400" dirty="0" err="1"/>
              <a:t>LinkIt</a:t>
            </a:r>
            <a:r>
              <a:rPr lang="en-US" altLang="zh-TW" sz="2400" dirty="0"/>
              <a:t> 7688</a:t>
            </a:r>
            <a:r>
              <a:rPr lang="zh-TW" altLang="en-US" sz="2400" dirty="0"/>
              <a:t>時，</a:t>
            </a:r>
            <a:r>
              <a:rPr lang="en-US" altLang="zh-TW" sz="2400" dirty="0"/>
              <a:t>Board</a:t>
            </a:r>
            <a:r>
              <a:rPr lang="zh-TW" altLang="en-US" sz="2400" dirty="0"/>
              <a:t>記得要選</a:t>
            </a:r>
            <a:r>
              <a:rPr lang="en-US" altLang="zh-TW" sz="2400" dirty="0" err="1"/>
              <a:t>LinkIt</a:t>
            </a:r>
            <a:r>
              <a:rPr lang="en-US" altLang="zh-TW" sz="2400" dirty="0"/>
              <a:t> Smart 7688 Duo</a:t>
            </a:r>
            <a:r>
              <a:rPr lang="zh-TW" altLang="en-US" sz="2400" dirty="0"/>
              <a:t>。</a:t>
            </a:r>
            <a:endParaRPr lang="en-US" altLang="zh-TW" sz="2400" dirty="0"/>
          </a:p>
          <a:p>
            <a:pPr marL="514350" indent="-514350" algn="just">
              <a:buFont typeface="+mj-lt"/>
              <a:buAutoNum type="arabicPeriod"/>
            </a:pPr>
            <a:endParaRPr lang="en-US" altLang="zh-TW" sz="2400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7081D9AC-46D8-48CF-9690-8A106C68F45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6341" t="4116" r="75368" b="14124"/>
          <a:stretch/>
        </p:blipFill>
        <p:spPr>
          <a:xfrm>
            <a:off x="7599622" y="1690688"/>
            <a:ext cx="3754178" cy="4719637"/>
          </a:xfrm>
          <a:prstGeom prst="rect">
            <a:avLst/>
          </a:prstGeom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5E65D29-B11B-4A08-82AE-F8F7B2EDC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38FBE-9955-4D1C-8906-9613BD84A1A0}" type="slidenum">
              <a:rPr lang="zh-TW" altLang="en-US" smtClean="0"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32798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>
            <a:extLst>
              <a:ext uri="{FF2B5EF4-FFF2-40B4-BE49-F238E27FC236}">
                <a16:creationId xmlns:a16="http://schemas.microsoft.com/office/drawing/2014/main" id="{943C6392-06F5-4ECD-AFD9-1C73ABEB6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altLang="zh-TW" dirty="0"/>
              <a:t>Step 8</a:t>
            </a:r>
            <a:r>
              <a:rPr lang="zh-TW" altLang="en-US" dirty="0"/>
              <a:t> </a:t>
            </a:r>
            <a:r>
              <a:rPr lang="en-US" altLang="zh-TW" dirty="0"/>
              <a:t>–</a:t>
            </a:r>
            <a:r>
              <a:rPr lang="zh-TW" altLang="en-US" dirty="0"/>
              <a:t> 選擇</a:t>
            </a:r>
            <a:r>
              <a:rPr lang="en-US" altLang="zh-TW" dirty="0"/>
              <a:t>COM Port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329A8B3-E662-4995-8080-D7A95DCFD9E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zh-TW" altLang="en-US" sz="2400" dirty="0"/>
              <a:t>在接上</a:t>
            </a:r>
            <a:r>
              <a:rPr lang="en-US" altLang="zh-TW" sz="2400" dirty="0" err="1"/>
              <a:t>LinkIt</a:t>
            </a:r>
            <a:r>
              <a:rPr lang="zh-TW" altLang="en-US" sz="2400" dirty="0"/>
              <a:t> </a:t>
            </a:r>
            <a:r>
              <a:rPr lang="en-US" altLang="zh-TW" sz="2400" dirty="0"/>
              <a:t>7688 Duo</a:t>
            </a:r>
            <a:r>
              <a:rPr lang="zh-TW" altLang="en-US" sz="2400" dirty="0"/>
              <a:t>時，可以到裝置管理員介面中的連接埠查看新增的</a:t>
            </a:r>
            <a:r>
              <a:rPr lang="en-US" altLang="zh-TW" sz="2400" dirty="0"/>
              <a:t>Port</a:t>
            </a:r>
            <a:r>
              <a:rPr lang="zh-TW" altLang="en-US" sz="2400" dirty="0"/>
              <a:t>是幾號，該</a:t>
            </a:r>
            <a:r>
              <a:rPr lang="en-US" altLang="zh-TW" sz="2400" dirty="0"/>
              <a:t>Port</a:t>
            </a:r>
            <a:r>
              <a:rPr lang="zh-TW" altLang="en-US" sz="2400" dirty="0"/>
              <a:t>就是</a:t>
            </a:r>
            <a:r>
              <a:rPr lang="en-US" altLang="zh-TW" sz="2400" dirty="0" err="1"/>
              <a:t>LinkIt</a:t>
            </a:r>
            <a:r>
              <a:rPr lang="zh-TW" altLang="en-US" sz="2400" dirty="0"/>
              <a:t> </a:t>
            </a:r>
            <a:r>
              <a:rPr lang="en-US" altLang="zh-TW" sz="2400" dirty="0"/>
              <a:t>7688 Duo</a:t>
            </a:r>
            <a:r>
              <a:rPr lang="zh-TW" altLang="en-US" sz="2400" dirty="0"/>
              <a:t>的</a:t>
            </a:r>
            <a:r>
              <a:rPr lang="en-US" altLang="zh-TW" sz="2400" dirty="0"/>
              <a:t>COM Port</a:t>
            </a:r>
            <a:r>
              <a:rPr lang="zh-TW" altLang="en-US" sz="2400" dirty="0"/>
              <a:t>。</a:t>
            </a:r>
            <a:endParaRPr lang="en-US" altLang="zh-TW" sz="2400" dirty="0"/>
          </a:p>
          <a:p>
            <a:pPr marL="514350" indent="-514350" algn="just">
              <a:buFont typeface="+mj-lt"/>
              <a:buAutoNum type="arabicPeriod"/>
            </a:pPr>
            <a:r>
              <a:rPr lang="zh-TW" altLang="en-US" sz="2400" dirty="0"/>
              <a:t>再回到</a:t>
            </a:r>
            <a:r>
              <a:rPr lang="en-US" altLang="zh-TW" sz="2400" dirty="0"/>
              <a:t>Arduino IDE</a:t>
            </a:r>
            <a:r>
              <a:rPr lang="zh-TW" altLang="en-US" sz="2400" dirty="0"/>
              <a:t>中，點擊</a:t>
            </a:r>
            <a:r>
              <a:rPr lang="en-US" altLang="zh-TW" sz="2400" dirty="0"/>
              <a:t>Tools</a:t>
            </a:r>
            <a:r>
              <a:rPr lang="zh-TW" altLang="en-US" sz="2400" dirty="0"/>
              <a:t>→</a:t>
            </a:r>
            <a:r>
              <a:rPr lang="en-US" altLang="zh-TW" sz="2400" dirty="0"/>
              <a:t>Port</a:t>
            </a:r>
            <a:r>
              <a:rPr lang="zh-TW" altLang="en-US" sz="2400" dirty="0"/>
              <a:t>，選擇與</a:t>
            </a:r>
            <a:r>
              <a:rPr lang="en-US" altLang="zh-TW" sz="2400" dirty="0"/>
              <a:t>1</a:t>
            </a:r>
            <a:r>
              <a:rPr lang="zh-TW" altLang="en-US" sz="2400" dirty="0"/>
              <a:t>相同的</a:t>
            </a:r>
            <a:r>
              <a:rPr lang="en-US" altLang="zh-TW" sz="2400" dirty="0"/>
              <a:t>COM</a:t>
            </a:r>
            <a:r>
              <a:rPr lang="zh-TW" altLang="en-US" sz="2400" dirty="0"/>
              <a:t> </a:t>
            </a:r>
            <a:r>
              <a:rPr lang="en-US" altLang="zh-TW" sz="2400" dirty="0"/>
              <a:t>Number</a:t>
            </a:r>
            <a:r>
              <a:rPr lang="zh-TW" altLang="en-US" sz="2400" dirty="0"/>
              <a:t>。</a:t>
            </a:r>
            <a:endParaRPr lang="en-US" altLang="zh-TW" sz="2400" dirty="0"/>
          </a:p>
          <a:p>
            <a:pPr marL="0" indent="0" algn="just">
              <a:buNone/>
            </a:pPr>
            <a:endParaRPr lang="en-US" altLang="zh-TW" sz="2400" dirty="0"/>
          </a:p>
          <a:p>
            <a:pPr marL="0" indent="0" algn="just">
              <a:buNone/>
            </a:pPr>
            <a:r>
              <a:rPr lang="en-US" altLang="zh-TW" sz="2400" dirty="0"/>
              <a:t>Note: </a:t>
            </a:r>
            <a:r>
              <a:rPr lang="zh-TW" altLang="en-US" sz="2400" dirty="0"/>
              <a:t>在燒寫程式進</a:t>
            </a:r>
            <a:r>
              <a:rPr lang="en-US" altLang="zh-TW" sz="2400" dirty="0" err="1"/>
              <a:t>LinkIt</a:t>
            </a:r>
            <a:r>
              <a:rPr lang="en-US" altLang="zh-TW" sz="2400" dirty="0"/>
              <a:t> 7688</a:t>
            </a:r>
            <a:r>
              <a:rPr lang="zh-TW" altLang="en-US" sz="2400" dirty="0"/>
              <a:t>時，</a:t>
            </a:r>
            <a:r>
              <a:rPr lang="en-US" altLang="zh-TW" sz="2400" dirty="0"/>
              <a:t>COM Port</a:t>
            </a:r>
            <a:r>
              <a:rPr lang="zh-TW" altLang="en-US" sz="2400" dirty="0"/>
              <a:t>記得要選對，否則</a:t>
            </a:r>
            <a:r>
              <a:rPr lang="en-US" altLang="zh-TW" sz="2400" dirty="0"/>
              <a:t>COM Port</a:t>
            </a:r>
            <a:r>
              <a:rPr lang="zh-TW" altLang="en-US" sz="2400" dirty="0"/>
              <a:t>沒對到，將無法燒寫。</a:t>
            </a:r>
            <a:endParaRPr lang="en-US" altLang="zh-TW" sz="2400" dirty="0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F773FC49-158E-4B27-A50C-B48B474179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20" b="49033"/>
          <a:stretch/>
        </p:blipFill>
        <p:spPr>
          <a:xfrm>
            <a:off x="6290690" y="4054318"/>
            <a:ext cx="5391415" cy="2362357"/>
          </a:xfrm>
          <a:prstGeom prst="rect">
            <a:avLst/>
          </a:prstGeom>
        </p:spPr>
      </p:pic>
      <p:pic>
        <p:nvPicPr>
          <p:cNvPr id="18434" name="Picture 2" descr="https://scontent-tpe1-1.xx.fbcdn.net/v/t1.15752-9/106983678_323380722002748_2966774588107320307_n.png?_nc_cat=102&amp;_nc_sid=b96e70&amp;_nc_ohc=piIkqXKMPbQAX9vY_s5&amp;_nc_ht=scontent-tpe1-1.xx&amp;oh=9b917deb0da5264ded123978b9749d0d&amp;oe=5F29AAD3">
            <a:extLst>
              <a:ext uri="{FF2B5EF4-FFF2-40B4-BE49-F238E27FC236}">
                <a16:creationId xmlns:a16="http://schemas.microsoft.com/office/drawing/2014/main" id="{3422B774-9262-438D-B8DC-3900107B28C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486"/>
          <a:stretch/>
        </p:blipFill>
        <p:spPr bwMode="auto">
          <a:xfrm>
            <a:off x="8825220" y="521738"/>
            <a:ext cx="2856885" cy="341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1C9FFC76-CB14-4CAC-A166-86A977CE5579}"/>
              </a:ext>
            </a:extLst>
          </p:cNvPr>
          <p:cNvSpPr/>
          <p:nvPr/>
        </p:nvSpPr>
        <p:spPr>
          <a:xfrm>
            <a:off x="9256400" y="3276600"/>
            <a:ext cx="1449700" cy="27622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7CB202B1-CEA5-4080-8661-48E2D939E12E}"/>
              </a:ext>
            </a:extLst>
          </p:cNvPr>
          <p:cNvSpPr/>
          <p:nvPr/>
        </p:nvSpPr>
        <p:spPr>
          <a:xfrm>
            <a:off x="9528812" y="5702142"/>
            <a:ext cx="1634488" cy="27622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TW" altLang="en-US"/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D20F168A-1551-4764-900A-2632018FB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38FBE-9955-4D1C-8906-9613BD84A1A0}" type="slidenum">
              <a:rPr lang="zh-TW" altLang="en-US" smtClean="0"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05813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AC7B3EBA-7956-4972-A79D-9956A188A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altLang="zh-TW" dirty="0"/>
              <a:t>Practice 1</a:t>
            </a:r>
            <a:br>
              <a:rPr lang="en-US" altLang="zh-TW" dirty="0"/>
            </a:br>
            <a:r>
              <a:rPr lang="en-US" altLang="zh-TW" dirty="0"/>
              <a:t>Control USR LED</a:t>
            </a:r>
            <a:endParaRPr lang="zh-TW" alt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7F855164-61C8-4B6B-ACBB-85DEA0CB40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B4C96BC3-F292-4F38-977C-D40C38322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38FBE-9955-4D1C-8906-9613BD84A1A0}" type="slidenum">
              <a:rPr lang="zh-TW" altLang="en-US" smtClean="0"/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06274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EF8543A-3125-46E1-8920-718C0E297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altLang="zh-TW" dirty="0"/>
              <a:t>Step 1 – Arduino IDE</a:t>
            </a:r>
            <a:r>
              <a:rPr lang="zh-TW" altLang="en-US" dirty="0"/>
              <a:t>端程式撰寫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2D8C95A-D2AC-4F66-AC4C-764FE7F8E4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zh-TW" altLang="en-US" sz="2400" dirty="0"/>
              <a:t>開啟</a:t>
            </a:r>
            <a:r>
              <a:rPr lang="en-US" altLang="zh-TW" sz="2400" dirty="0"/>
              <a:t>Arduino</a:t>
            </a:r>
            <a:r>
              <a:rPr lang="zh-TW" altLang="en-US" sz="2400" dirty="0"/>
              <a:t> </a:t>
            </a:r>
            <a:r>
              <a:rPr lang="en-US" altLang="zh-TW" sz="2400" dirty="0"/>
              <a:t>IDE</a:t>
            </a:r>
            <a:r>
              <a:rPr lang="zh-TW" altLang="en-US" sz="2400" dirty="0"/>
              <a:t>。</a:t>
            </a:r>
            <a:endParaRPr lang="en-US" altLang="zh-TW" sz="2400" dirty="0"/>
          </a:p>
          <a:p>
            <a:pPr marL="514350" indent="-514350" algn="just">
              <a:buFont typeface="+mj-lt"/>
              <a:buAutoNum type="arabicPeriod"/>
            </a:pPr>
            <a:r>
              <a:rPr lang="zh-TW" altLang="en-US" sz="2400" dirty="0"/>
              <a:t>點擊</a:t>
            </a:r>
            <a:r>
              <a:rPr lang="en-US" altLang="zh-TW" sz="2400" dirty="0"/>
              <a:t>File</a:t>
            </a:r>
            <a:r>
              <a:rPr lang="zh-TW" altLang="en-US" sz="2400" dirty="0"/>
              <a:t>→</a:t>
            </a:r>
            <a:r>
              <a:rPr lang="en-US" altLang="zh-TW" sz="2400" dirty="0"/>
              <a:t>New</a:t>
            </a:r>
            <a:r>
              <a:rPr lang="zh-TW" altLang="en-US" sz="2400" dirty="0"/>
              <a:t>並輸入程式。</a:t>
            </a:r>
            <a:endParaRPr lang="en-US" altLang="zh-TW" sz="2400" dirty="0"/>
          </a:p>
          <a:p>
            <a:pPr marL="514350" indent="-514350" algn="just">
              <a:buFont typeface="+mj-lt"/>
              <a:buAutoNum type="arabicPeriod"/>
            </a:pPr>
            <a:r>
              <a:rPr lang="zh-TW" altLang="en-US" sz="2400" dirty="0"/>
              <a:t>點擊編譯   。</a:t>
            </a:r>
            <a:endParaRPr lang="en-US" altLang="zh-TW" sz="2400" dirty="0"/>
          </a:p>
          <a:p>
            <a:pPr marL="514350" indent="-514350" algn="just">
              <a:buFont typeface="+mj-lt"/>
              <a:buAutoNum type="arabicPeriod"/>
            </a:pPr>
            <a:r>
              <a:rPr lang="zh-TW" altLang="en-US" sz="2400" dirty="0"/>
              <a:t>上傳   。</a:t>
            </a:r>
            <a:endParaRPr lang="en-US" altLang="zh-TW" sz="2400" dirty="0"/>
          </a:p>
          <a:p>
            <a:pPr marL="0" indent="0" algn="just">
              <a:buNone/>
            </a:pPr>
            <a:endParaRPr lang="en-US" altLang="zh-TW" sz="2400" dirty="0"/>
          </a:p>
          <a:p>
            <a:pPr marL="0" indent="0" algn="just">
              <a:buNone/>
            </a:pPr>
            <a:endParaRPr lang="en-US" altLang="zh-TW" sz="2400" dirty="0"/>
          </a:p>
          <a:p>
            <a:pPr marL="0" indent="0" algn="just">
              <a:buNone/>
            </a:pPr>
            <a:r>
              <a:rPr lang="en-US" altLang="zh-TW" sz="2400" dirty="0"/>
              <a:t>Note: </a:t>
            </a:r>
            <a:r>
              <a:rPr lang="zh-TW" altLang="en-US" sz="2400" dirty="0"/>
              <a:t>此時還不會看到</a:t>
            </a:r>
            <a:r>
              <a:rPr lang="en-US" altLang="zh-TW" sz="2400" dirty="0"/>
              <a:t>LED</a:t>
            </a:r>
            <a:r>
              <a:rPr lang="zh-TW" altLang="en-US" sz="2400" dirty="0"/>
              <a:t> </a:t>
            </a:r>
            <a:r>
              <a:rPr lang="en-US" altLang="zh-TW" sz="2400" dirty="0"/>
              <a:t>(D13)</a:t>
            </a:r>
            <a:r>
              <a:rPr lang="zh-TW" altLang="en-US" sz="2400" dirty="0"/>
              <a:t> 閃爍，因為它正在等待程序中的命令，現在我們要到剛剛</a:t>
            </a:r>
            <a:r>
              <a:rPr lang="en-US" altLang="zh-TW" sz="2400" dirty="0"/>
              <a:t>SSH</a:t>
            </a:r>
            <a:r>
              <a:rPr lang="zh-TW" altLang="en-US" sz="2400" dirty="0"/>
              <a:t>的</a:t>
            </a:r>
            <a:r>
              <a:rPr lang="en-US" altLang="zh-TW" sz="2400" dirty="0"/>
              <a:t>7688</a:t>
            </a:r>
            <a:r>
              <a:rPr lang="zh-TW" altLang="en-US" sz="2400" dirty="0"/>
              <a:t>系統控制台創建</a:t>
            </a:r>
            <a:r>
              <a:rPr lang="en-US" altLang="zh-TW" sz="2400" dirty="0"/>
              <a:t>Serial1</a:t>
            </a:r>
            <a:r>
              <a:rPr lang="zh-TW" altLang="en-US" sz="2400" dirty="0"/>
              <a:t>。</a:t>
            </a:r>
            <a:endParaRPr lang="en-US" altLang="zh-TW" sz="2400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FA6AB51E-794A-49FE-AB83-DBC69EFE0C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907"/>
          <a:stretch/>
        </p:blipFill>
        <p:spPr>
          <a:xfrm>
            <a:off x="5875141" y="1863725"/>
            <a:ext cx="5478659" cy="2566987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3A5EF050-FBB1-45B2-AAC9-35D1ED147E8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833" r="1" b="6183"/>
          <a:stretch/>
        </p:blipFill>
        <p:spPr>
          <a:xfrm>
            <a:off x="2688430" y="2832893"/>
            <a:ext cx="269081" cy="277019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4D5BD5F6-BFFD-4613-9FEF-BBC02FA2F7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2161" y="3276601"/>
            <a:ext cx="285750" cy="295275"/>
          </a:xfrm>
          <a:prstGeom prst="rect">
            <a:avLst/>
          </a:prstGeom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E45FEA9-2422-4974-B4F4-CA97982C9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38FBE-9955-4D1C-8906-9613BD84A1A0}" type="slidenum">
              <a:rPr lang="zh-TW" altLang="en-US" smtClean="0"/>
              <a:t>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18827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scontent-tpe1-1.xx.fbcdn.net/v/t1.15752-9/108148135_319173322441857_8082115446557686231_n.png?_nc_cat=103&amp;_nc_sid=b96e70&amp;_nc_ohc=aoN6yuL2WPwAX95zr9L&amp;_nc_ht=scontent-tpe1-1.xx&amp;oh=7495255b098c3849d00e7b45569bfa93&amp;oe=5F353020">
            <a:extLst>
              <a:ext uri="{FF2B5EF4-FFF2-40B4-BE49-F238E27FC236}">
                <a16:creationId xmlns:a16="http://schemas.microsoft.com/office/drawing/2014/main" id="{4496ECD5-6274-4C86-8126-AC3B6B1350D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199" y="1825625"/>
            <a:ext cx="4305300" cy="416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C0A67AC8-5AB8-40A3-97EC-0F9AA3123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altLang="zh-TW" dirty="0"/>
              <a:t>Step 2 –</a:t>
            </a:r>
            <a:r>
              <a:rPr lang="zh-TW" altLang="en-US" dirty="0"/>
              <a:t> 安裝套件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64972204-006E-4BF3-8864-3159F8F98CB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zh-TW" altLang="en-US" sz="2400" dirty="0"/>
              <a:t>開啟</a:t>
            </a:r>
            <a:r>
              <a:rPr lang="en-US" altLang="zh-TW" sz="2400" dirty="0"/>
              <a:t>Putty</a:t>
            </a:r>
            <a:r>
              <a:rPr lang="zh-TW" altLang="en-US" sz="2400" dirty="0"/>
              <a:t>。</a:t>
            </a:r>
            <a:endParaRPr lang="en-US" altLang="zh-TW" sz="2400" dirty="0"/>
          </a:p>
          <a:p>
            <a:pPr marL="514350" indent="-514350" algn="just">
              <a:buFont typeface="+mj-lt"/>
              <a:buAutoNum type="arabicPeriod"/>
            </a:pPr>
            <a:r>
              <a:rPr lang="zh-TW" altLang="en-US" sz="2400" dirty="0"/>
              <a:t>輸入</a:t>
            </a:r>
            <a:r>
              <a:rPr lang="en-US" altLang="zh-TW" sz="2400" dirty="0" err="1"/>
              <a:t>LinkIt</a:t>
            </a:r>
            <a:r>
              <a:rPr lang="en-US" altLang="zh-TW" sz="2400" dirty="0"/>
              <a:t> 7688 Duo</a:t>
            </a:r>
            <a:r>
              <a:rPr lang="zh-TW" altLang="en-US" sz="2400" dirty="0"/>
              <a:t> </a:t>
            </a:r>
            <a:r>
              <a:rPr lang="en-US" altLang="zh-TW" sz="2400" dirty="0"/>
              <a:t>IP</a:t>
            </a:r>
            <a:r>
              <a:rPr lang="zh-TW" altLang="en-US" sz="2400" dirty="0"/>
              <a:t>與</a:t>
            </a:r>
            <a:r>
              <a:rPr lang="en-US" altLang="zh-TW" sz="2400" dirty="0"/>
              <a:t>Port</a:t>
            </a:r>
            <a:r>
              <a:rPr lang="zh-TW" altLang="en-US" sz="2400" dirty="0"/>
              <a:t>。</a:t>
            </a:r>
            <a:endParaRPr lang="en-US" altLang="zh-TW" sz="2400" dirty="0"/>
          </a:p>
          <a:p>
            <a:pPr marL="514350" indent="-514350" algn="just">
              <a:buFont typeface="+mj-lt"/>
              <a:buAutoNum type="arabicPeriod"/>
            </a:pPr>
            <a:r>
              <a:rPr lang="zh-TW" altLang="en-US" sz="2400" dirty="0"/>
              <a:t>輸入帳號與密碼進行登入。</a:t>
            </a:r>
            <a:endParaRPr lang="en-US" altLang="zh-TW" sz="2400" dirty="0"/>
          </a:p>
          <a:p>
            <a:pPr marL="514350" indent="-514350" algn="just">
              <a:buFont typeface="+mj-lt"/>
              <a:buAutoNum type="arabicPeriod"/>
            </a:pPr>
            <a:r>
              <a:rPr lang="en-US" altLang="zh-TW" sz="2400" dirty="0"/>
              <a:t>update </a:t>
            </a:r>
            <a:r>
              <a:rPr lang="en-US" altLang="zh-TW" sz="2400" dirty="0" err="1"/>
              <a:t>opkg</a:t>
            </a:r>
            <a:r>
              <a:rPr lang="en-US" altLang="zh-TW" sz="2400" dirty="0"/>
              <a:t> &amp; disable bridge</a:t>
            </a:r>
            <a:r>
              <a:rPr lang="zh-TW" altLang="en-US" sz="2400" dirty="0"/>
              <a:t>。</a:t>
            </a:r>
            <a:endParaRPr lang="en-US" altLang="zh-TW" sz="2400" dirty="0"/>
          </a:p>
          <a:p>
            <a:pPr lvl="1" algn="just"/>
            <a:r>
              <a:rPr lang="en-US" altLang="zh-TW" sz="2000" dirty="0" err="1"/>
              <a:t>opkg</a:t>
            </a:r>
            <a:r>
              <a:rPr lang="en-US" altLang="zh-TW" sz="2000" dirty="0"/>
              <a:t> update  </a:t>
            </a:r>
            <a:endParaRPr lang="en-US" altLang="zh-TW" sz="2400" dirty="0"/>
          </a:p>
          <a:p>
            <a:pPr lvl="1" algn="just"/>
            <a:r>
              <a:rPr lang="en-US" altLang="zh-TW" sz="2000" dirty="0" err="1"/>
              <a:t>uci</a:t>
            </a:r>
            <a:r>
              <a:rPr lang="en-US" altLang="zh-TW" sz="2000" dirty="0"/>
              <a:t> set </a:t>
            </a:r>
            <a:r>
              <a:rPr lang="en-US" altLang="zh-TW" sz="2000" dirty="0" err="1"/>
              <a:t>yunbridge.config.disabled</a:t>
            </a:r>
            <a:r>
              <a:rPr lang="en-US" altLang="zh-TW" sz="2000" dirty="0"/>
              <a:t>=0  </a:t>
            </a:r>
          </a:p>
          <a:p>
            <a:pPr lvl="1" algn="just"/>
            <a:r>
              <a:rPr lang="en-US" altLang="zh-TW" sz="2000" dirty="0" err="1"/>
              <a:t>uci</a:t>
            </a:r>
            <a:r>
              <a:rPr lang="en-US" altLang="zh-TW" sz="2000" dirty="0"/>
              <a:t> commit </a:t>
            </a:r>
          </a:p>
          <a:p>
            <a:pPr marL="0" indent="0" algn="just">
              <a:buNone/>
            </a:pPr>
            <a:endParaRPr lang="en-US" altLang="zh-TW" sz="2400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53F49393-148D-4B1A-B356-7224292C9E87}"/>
              </a:ext>
            </a:extLst>
          </p:cNvPr>
          <p:cNvSpPr/>
          <p:nvPr/>
        </p:nvSpPr>
        <p:spPr>
          <a:xfrm>
            <a:off x="8019613" y="2655466"/>
            <a:ext cx="2771774" cy="71437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TW" altLang="en-US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C12BD9F9-758E-43BC-A500-4E643E23F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38FBE-9955-4D1C-8906-9613BD84A1A0}" type="slidenum">
              <a:rPr lang="zh-TW" altLang="en-US" smtClean="0"/>
              <a:t>34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30391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0661842-DAD7-4BBC-B7B8-AB3FADB63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altLang="zh-TW" dirty="0"/>
              <a:t>Step 3 – Python</a:t>
            </a:r>
            <a:r>
              <a:rPr lang="zh-TW" altLang="en-US" dirty="0"/>
              <a:t>端程式撰寫</a:t>
            </a:r>
            <a:r>
              <a:rPr lang="en-US" altLang="zh-TW" dirty="0"/>
              <a:t>(1/2)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AA7DC9A-5C19-42D3-BD14-037E4364D9A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zh-TW" altLang="en-US" sz="2400" dirty="0"/>
              <a:t>輸入</a:t>
            </a:r>
            <a:r>
              <a:rPr lang="en-US" altLang="zh-TW" sz="2400" dirty="0"/>
              <a:t>vim blink.py</a:t>
            </a:r>
            <a:r>
              <a:rPr lang="zh-TW" altLang="en-US" sz="2400" dirty="0"/>
              <a:t>創建程式，並在裡面撰寫到</a:t>
            </a:r>
            <a:r>
              <a:rPr lang="en-US" altLang="zh-TW" sz="2400" dirty="0"/>
              <a:t>ttys0</a:t>
            </a:r>
            <a:r>
              <a:rPr lang="zh-TW" altLang="en-US" sz="2400" dirty="0"/>
              <a:t>設備取得命令的程式。</a:t>
            </a:r>
            <a:endParaRPr lang="en-US" altLang="zh-TW" sz="2400" dirty="0"/>
          </a:p>
          <a:p>
            <a:pPr marL="514350" indent="-514350" algn="just">
              <a:buFont typeface="+mj-lt"/>
              <a:buAutoNum type="arabicPeriod"/>
            </a:pPr>
            <a:endParaRPr lang="en-US" altLang="zh-TW" sz="2400" dirty="0"/>
          </a:p>
          <a:p>
            <a:pPr marL="0" indent="0" algn="just">
              <a:buNone/>
            </a:pPr>
            <a:r>
              <a:rPr lang="en-US" altLang="zh-TW" sz="2400" dirty="0"/>
              <a:t>Note:</a:t>
            </a:r>
            <a:r>
              <a:rPr lang="zh-TW" altLang="en-US" sz="2400" dirty="0"/>
              <a:t> 在系統控制台中，我們輸入的指令就跟</a:t>
            </a:r>
            <a:r>
              <a:rPr lang="en-US" altLang="zh-TW" sz="2400" dirty="0" err="1"/>
              <a:t>linux</a:t>
            </a:r>
            <a:r>
              <a:rPr lang="zh-TW" altLang="en-US" sz="2400" dirty="0"/>
              <a:t>一樣；文字編輯器模式下，按下</a:t>
            </a:r>
            <a:r>
              <a:rPr lang="en-US" altLang="zh-TW" sz="2400" dirty="0" err="1"/>
              <a:t>i</a:t>
            </a:r>
            <a:r>
              <a:rPr lang="zh-TW" altLang="en-US" sz="2400" dirty="0"/>
              <a:t>鍵即輸入模式，按下</a:t>
            </a:r>
            <a:r>
              <a:rPr lang="en-US" altLang="zh-TW" sz="2400" dirty="0"/>
              <a:t>ESC</a:t>
            </a:r>
            <a:r>
              <a:rPr lang="zh-TW" altLang="en-US" sz="2400" dirty="0"/>
              <a:t>即退出該模式，按下</a:t>
            </a:r>
            <a:r>
              <a:rPr lang="en-US" altLang="zh-TW" sz="2400" dirty="0"/>
              <a:t>:</a:t>
            </a:r>
            <a:r>
              <a:rPr lang="zh-TW" altLang="en-US" sz="2400" dirty="0"/>
              <a:t>並輸入</a:t>
            </a:r>
            <a:r>
              <a:rPr lang="en-US" altLang="zh-TW" sz="2400" dirty="0" err="1"/>
              <a:t>wq</a:t>
            </a:r>
            <a:r>
              <a:rPr lang="zh-TW" altLang="en-US" sz="2400" dirty="0"/>
              <a:t>即可儲存並離開。</a:t>
            </a:r>
            <a:endParaRPr lang="en-US" altLang="zh-TW" sz="2400" dirty="0"/>
          </a:p>
          <a:p>
            <a:pPr marL="514350" indent="-514350" algn="just">
              <a:buFont typeface="+mj-lt"/>
              <a:buAutoNum type="arabicPeriod"/>
            </a:pPr>
            <a:endParaRPr lang="zh-TW" altLang="en-US" sz="2400" dirty="0"/>
          </a:p>
        </p:txBody>
      </p:sp>
      <p:pic>
        <p:nvPicPr>
          <p:cNvPr id="6" name="Picture 2" descr="https://scontent-tpe1-1.xx.fbcdn.net/v/t1.15752-9/82539782_1450019448521178_6807481918897967217_n.png?_nc_cat=103&amp;_nc_sid=b96e70&amp;_nc_ohc=MOsceFlz4WoAX_jYG26&amp;_nc_ht=scontent-tpe1-1.xx&amp;oh=79ac913a17ad0f7ba17f9aa5bd219700&amp;oe=5F2ACDFD">
            <a:extLst>
              <a:ext uri="{FF2B5EF4-FFF2-40B4-BE49-F238E27FC236}">
                <a16:creationId xmlns:a16="http://schemas.microsoft.com/office/drawing/2014/main" id="{3606BDAE-8024-42DC-95F6-73F5F9FFDA3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2" y="1825625"/>
            <a:ext cx="5181600" cy="3753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5662870-9684-4469-A040-F4EC7AC44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38FBE-9955-4D1C-8906-9613BD84A1A0}" type="slidenum">
              <a:rPr lang="zh-TW" altLang="en-US" smtClean="0"/>
              <a:t>35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54209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7DA04E3-F93F-4F4D-925D-302D1DF03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Step 4 – Python</a:t>
            </a:r>
            <a:r>
              <a:rPr lang="zh-TW" altLang="en-US" dirty="0"/>
              <a:t>端程式撰寫</a:t>
            </a:r>
            <a:r>
              <a:rPr lang="en-US" altLang="zh-TW" dirty="0"/>
              <a:t>(2/2)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C4E79E2-E8BB-4575-AFB4-8E371FD15B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zh-TW" altLang="en-US" sz="2400" dirty="0"/>
              <a:t>輸入</a:t>
            </a:r>
            <a:r>
              <a:rPr lang="en-US" altLang="zh-TW" sz="2400" dirty="0"/>
              <a:t>python blink.py</a:t>
            </a:r>
            <a:r>
              <a:rPr lang="zh-TW" altLang="en-US" sz="2400" dirty="0"/>
              <a:t>，執行此程式。</a:t>
            </a:r>
            <a:endParaRPr lang="en-US" altLang="zh-TW" sz="2400" dirty="0"/>
          </a:p>
          <a:p>
            <a:pPr marL="514350" indent="-514350">
              <a:buFont typeface="+mj-lt"/>
              <a:buAutoNum type="arabicPeriod"/>
            </a:pPr>
            <a:r>
              <a:rPr lang="zh-TW" altLang="en-US" sz="2400" dirty="0"/>
              <a:t>觀察</a:t>
            </a:r>
            <a:r>
              <a:rPr lang="en-US" altLang="zh-TW" sz="2400" dirty="0"/>
              <a:t>USR LED (D13) </a:t>
            </a:r>
            <a:r>
              <a:rPr lang="zh-TW" altLang="en-US" sz="2400" dirty="0"/>
              <a:t>閃爍。</a:t>
            </a:r>
            <a:endParaRPr lang="en-US" altLang="zh-TW" sz="2400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84B7675-41F3-4E9D-A3E1-31F64DB1B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38FBE-9955-4D1C-8906-9613BD84A1A0}" type="slidenum">
              <a:rPr lang="zh-TW" altLang="en-US" smtClean="0"/>
              <a:t>36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45379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7C5F6E88-83B5-4CC5-B6D6-8147D3B297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altLang="zh-TW" dirty="0"/>
              <a:t>Practice 2</a:t>
            </a:r>
            <a:br>
              <a:rPr lang="en-US" altLang="zh-TW" dirty="0"/>
            </a:br>
            <a:r>
              <a:rPr lang="en-US" altLang="zh-TW" dirty="0"/>
              <a:t>Humidity &amp; Temperature Sensor + Led Bar</a:t>
            </a:r>
            <a:endParaRPr lang="zh-TW" altLang="en-US" dirty="0"/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84034D08-7A16-47A7-9D1A-51E1B20E3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38FBE-9955-4D1C-8906-9613BD84A1A0}" type="slidenum">
              <a:rPr lang="zh-TW" altLang="en-US" smtClean="0"/>
              <a:t>37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064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051F7C5-21D8-4179-840B-3C2C30DC6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Devices &amp; components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6232FCD-3167-42F7-98D0-B6A545EDEE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altLang="zh-TW" dirty="0" err="1"/>
              <a:t>Linkit</a:t>
            </a:r>
            <a:r>
              <a:rPr lang="en-US" altLang="zh-TW" dirty="0"/>
              <a:t> Smart 7688 Duo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dirty="0"/>
              <a:t>Arduino Breakout for </a:t>
            </a:r>
            <a:r>
              <a:rPr lang="en-US" altLang="zh-TW" dirty="0" err="1"/>
              <a:t>Linkit</a:t>
            </a:r>
            <a:r>
              <a:rPr lang="en-US" altLang="zh-TW" dirty="0"/>
              <a:t> Smart 7688 Duo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dirty="0"/>
              <a:t>Grove – Temperature &amp; Humidity Sensor Pro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dirty="0"/>
              <a:t>Grove – LED Bar v2.0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dirty="0"/>
              <a:t>Cable – USB 2.0 Male USB-A to Male Micro USB-B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63DCC9E-D79B-4214-9FE0-238E04D5C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38FBE-9955-4D1C-8906-9613BD84A1A0}" type="slidenum">
              <a:rPr lang="zh-TW" altLang="en-US" smtClean="0"/>
              <a:t>38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21411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內容版面配置區 8">
            <a:extLst>
              <a:ext uri="{FF2B5EF4-FFF2-40B4-BE49-F238E27FC236}">
                <a16:creationId xmlns:a16="http://schemas.microsoft.com/office/drawing/2014/main" id="{1B0F43E7-CEA7-404E-9CC9-0BFB401327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89" y="442234"/>
            <a:ext cx="10619611" cy="5973531"/>
          </a:xfrm>
        </p:spPr>
      </p:pic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EFCE9A4A-7A88-4D06-844B-0912EF00F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38FBE-9955-4D1C-8906-9613BD84A1A0}" type="slidenum">
              <a:rPr lang="zh-TW" altLang="en-US" smtClean="0"/>
              <a:t>39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240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AC7B3EBA-7956-4972-A79D-9956A188A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LinkIt</a:t>
            </a:r>
            <a:r>
              <a:rPr lang="en-US" altLang="zh-TW" dirty="0"/>
              <a:t> 7688 Duo</a:t>
            </a:r>
            <a:endParaRPr lang="zh-TW" alt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7F855164-61C8-4B6B-ACBB-85DEA0CB40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C90FD854-157D-40F1-B44A-737699DAF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38FBE-9955-4D1C-8906-9613BD84A1A0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705212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C69144C-45FD-41D0-AACB-5D7647561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Steps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89A81BA-B734-4AB2-B06F-56D2FA70DA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0500"/>
            <a:ext cx="10515600" cy="520663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zh-TW" dirty="0"/>
              <a:t>Connect the components to the breakout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dirty="0"/>
              <a:t>Download the </a:t>
            </a:r>
            <a:r>
              <a:rPr lang="en-US" altLang="zh-TW" dirty="0">
                <a:hlinkClick r:id="rId2"/>
              </a:rPr>
              <a:t>DHT example code</a:t>
            </a:r>
            <a:r>
              <a:rPr lang="en-US" altLang="zh-TW" dirty="0"/>
              <a:t> from </a:t>
            </a:r>
            <a:r>
              <a:rPr lang="en-US" altLang="zh-TW" dirty="0" err="1"/>
              <a:t>Github</a:t>
            </a:r>
            <a:endParaRPr lang="en-US" altLang="zh-TW" dirty="0"/>
          </a:p>
          <a:p>
            <a:pPr marL="514350" indent="-514350">
              <a:buFont typeface="+mj-lt"/>
              <a:buAutoNum type="arabicPeriod"/>
            </a:pPr>
            <a:r>
              <a:rPr lang="en-US" altLang="zh-TW" dirty="0">
                <a:hlinkClick r:id="rId3" action="ppaction://hlinksldjump"/>
              </a:rPr>
              <a:t>Install DHT library for Arduino IDE</a:t>
            </a:r>
            <a:endParaRPr lang="en-US" altLang="zh-TW" dirty="0"/>
          </a:p>
          <a:p>
            <a:pPr marL="514350" indent="-514350">
              <a:buFont typeface="+mj-lt"/>
              <a:buAutoNum type="arabicPeriod"/>
            </a:pPr>
            <a:r>
              <a:rPr lang="en-US" altLang="zh-TW" dirty="0"/>
              <a:t>Restart the Arduino IDE. 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dirty="0">
                <a:hlinkClick r:id="rId4" action="ppaction://hlinksldjump"/>
              </a:rPr>
              <a:t>Write &amp; test the code</a:t>
            </a:r>
            <a:endParaRPr lang="en-US" altLang="zh-TW" dirty="0"/>
          </a:p>
          <a:p>
            <a:pPr marL="514350" indent="-514350">
              <a:buFont typeface="+mj-lt"/>
              <a:buAutoNum type="arabicPeriod"/>
            </a:pPr>
            <a:r>
              <a:rPr lang="en-US" altLang="zh-TW" dirty="0"/>
              <a:t>Find and download the </a:t>
            </a:r>
            <a:r>
              <a:rPr lang="en-US" altLang="zh-TW" dirty="0">
                <a:hlinkClick r:id="rId5"/>
              </a:rPr>
              <a:t>Grove - LED Bar Library</a:t>
            </a:r>
            <a:r>
              <a:rPr lang="en-US" altLang="zh-TW" dirty="0"/>
              <a:t> from </a:t>
            </a:r>
            <a:r>
              <a:rPr lang="en-US" altLang="zh-TW" dirty="0" err="1"/>
              <a:t>Github</a:t>
            </a:r>
            <a:endParaRPr lang="en-US" altLang="zh-TW" dirty="0"/>
          </a:p>
          <a:p>
            <a:pPr marL="514350" indent="-514350">
              <a:buFont typeface="+mj-lt"/>
              <a:buAutoNum type="arabicPeriod"/>
            </a:pPr>
            <a:r>
              <a:rPr lang="en-US" altLang="zh-TW" dirty="0">
                <a:hlinkClick r:id="rId6" action="ppaction://hlinksldjump"/>
              </a:rPr>
              <a:t>Install library for Arduino IDE</a:t>
            </a:r>
            <a:endParaRPr lang="en-US" altLang="zh-TW" dirty="0"/>
          </a:p>
          <a:p>
            <a:pPr marL="514350" indent="-514350">
              <a:buFont typeface="+mj-lt"/>
              <a:buAutoNum type="arabicPeriod"/>
            </a:pPr>
            <a:r>
              <a:rPr lang="en-US" altLang="zh-TW" dirty="0"/>
              <a:t>Fix the library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dirty="0"/>
              <a:t>Restart the Arduino IDE. 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dirty="0">
                <a:hlinkClick r:id="rId7" action="ppaction://hlinksldjump"/>
              </a:rPr>
              <a:t>Write &amp; test the code</a:t>
            </a:r>
            <a:endParaRPr lang="en-US" altLang="zh-TW" dirty="0"/>
          </a:p>
          <a:p>
            <a:pPr marL="514350" indent="-514350">
              <a:buFont typeface="+mj-lt"/>
              <a:buAutoNum type="arabicPeriod"/>
            </a:pPr>
            <a:r>
              <a:rPr lang="en-US" altLang="zh-TW" dirty="0"/>
              <a:t>Combine two components together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7C26ACD-1EB5-40C4-8A95-826E56FCB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38FBE-9955-4D1C-8906-9613BD84A1A0}" type="slidenum">
              <a:rPr lang="zh-TW" altLang="en-US" smtClean="0"/>
              <a:t>40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947888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9633ECD-F64E-4FF3-BBD7-99D63B16C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Connect the components to the breakout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81147A7-8679-42E4-B6AF-0E0871830B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Connect </a:t>
            </a:r>
            <a:r>
              <a:rPr lang="en-US" altLang="zh-TW" dirty="0" err="1">
                <a:solidFill>
                  <a:srgbClr val="FF0000"/>
                </a:solidFill>
              </a:rPr>
              <a:t>Linkit</a:t>
            </a:r>
            <a:r>
              <a:rPr lang="en-US" altLang="zh-TW" dirty="0">
                <a:solidFill>
                  <a:srgbClr val="FF0000"/>
                </a:solidFill>
              </a:rPr>
              <a:t> Smart 7688 Duo </a:t>
            </a:r>
            <a:r>
              <a:rPr lang="en-US" altLang="zh-TW" dirty="0"/>
              <a:t>to the </a:t>
            </a:r>
            <a:r>
              <a:rPr lang="en-US" altLang="zh-TW" dirty="0">
                <a:solidFill>
                  <a:srgbClr val="FF0000"/>
                </a:solidFill>
              </a:rPr>
              <a:t>breakout</a:t>
            </a:r>
          </a:p>
          <a:p>
            <a:r>
              <a:rPr lang="en-US" altLang="zh-TW" dirty="0"/>
              <a:t>Connect </a:t>
            </a:r>
            <a:r>
              <a:rPr lang="en-US" altLang="zh-TW" dirty="0">
                <a:solidFill>
                  <a:srgbClr val="FF0000"/>
                </a:solidFill>
              </a:rPr>
              <a:t>Temperature &amp; Humidity Sensor </a:t>
            </a:r>
            <a:r>
              <a:rPr lang="en-US" altLang="zh-TW" dirty="0"/>
              <a:t>to the pin </a:t>
            </a:r>
            <a:r>
              <a:rPr lang="en-US" altLang="zh-TW" dirty="0">
                <a:solidFill>
                  <a:srgbClr val="FF0000"/>
                </a:solidFill>
              </a:rPr>
              <a:t>D5 </a:t>
            </a:r>
          </a:p>
          <a:p>
            <a:r>
              <a:rPr lang="en-US" altLang="zh-TW" dirty="0"/>
              <a:t>Connect </a:t>
            </a:r>
            <a:r>
              <a:rPr lang="en-US" altLang="zh-TW" dirty="0">
                <a:solidFill>
                  <a:srgbClr val="FF0000"/>
                </a:solidFill>
              </a:rPr>
              <a:t>LED Bar </a:t>
            </a:r>
            <a:r>
              <a:rPr lang="en-US" altLang="zh-TW" dirty="0"/>
              <a:t>to the pin </a:t>
            </a:r>
            <a:r>
              <a:rPr lang="en-US" altLang="zh-TW" dirty="0">
                <a:solidFill>
                  <a:srgbClr val="FF0000"/>
                </a:solidFill>
              </a:rPr>
              <a:t>D6</a:t>
            </a:r>
            <a:r>
              <a:rPr lang="zh-TW" altLang="en-US" dirty="0">
                <a:solidFill>
                  <a:srgbClr val="FF0000"/>
                </a:solidFill>
              </a:rPr>
              <a:t> </a:t>
            </a:r>
            <a:endParaRPr lang="en-US" altLang="zh-TW">
              <a:solidFill>
                <a:srgbClr val="FF0000"/>
              </a:solidFill>
            </a:endParaRPr>
          </a:p>
          <a:p>
            <a:r>
              <a:rPr lang="en-US" altLang="zh-TW" dirty="0"/>
              <a:t>Connect </a:t>
            </a:r>
            <a:r>
              <a:rPr lang="en-US" altLang="zh-TW" dirty="0" err="1">
                <a:solidFill>
                  <a:srgbClr val="FF0000"/>
                </a:solidFill>
              </a:rPr>
              <a:t>Linkit</a:t>
            </a:r>
            <a:r>
              <a:rPr lang="en-US" altLang="zh-TW" dirty="0">
                <a:solidFill>
                  <a:srgbClr val="FF0000"/>
                </a:solidFill>
              </a:rPr>
              <a:t> Smart 7688 Duo </a:t>
            </a:r>
            <a:r>
              <a:rPr lang="en-US" altLang="zh-TW" dirty="0"/>
              <a:t>to the </a:t>
            </a:r>
            <a:r>
              <a:rPr lang="en-US" altLang="zh-TW" dirty="0">
                <a:solidFill>
                  <a:srgbClr val="FF0000"/>
                </a:solidFill>
              </a:rPr>
              <a:t>PC</a:t>
            </a:r>
            <a:r>
              <a:rPr lang="en-US" altLang="zh-TW" dirty="0"/>
              <a:t> by USB cable</a:t>
            </a:r>
          </a:p>
          <a:p>
            <a:pPr lvl="1"/>
            <a:r>
              <a:rPr lang="en-US" altLang="zh-TW" dirty="0">
                <a:solidFill>
                  <a:srgbClr val="FF0000"/>
                </a:solidFill>
              </a:rPr>
              <a:t>P.S. Please connect to the USB 2.0 port on PC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61B76C6-272C-4F10-AC23-4A3A58509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38FBE-9955-4D1C-8906-9613BD84A1A0}" type="slidenum">
              <a:rPr lang="zh-TW" altLang="en-US" smtClean="0"/>
              <a:t>41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063608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EA216AB-4A13-4C79-A58C-023EA3A58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Install DHT library in Library manager</a:t>
            </a:r>
            <a:endParaRPr lang="zh-TW" altLang="en-US" dirty="0"/>
          </a:p>
        </p:txBody>
      </p:sp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34789DFF-39E0-4BE0-AC3F-20B689A482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4" r="53863" b="39537"/>
          <a:stretch/>
        </p:blipFill>
        <p:spPr>
          <a:xfrm>
            <a:off x="2538862" y="1502421"/>
            <a:ext cx="6720547" cy="4853929"/>
          </a:xfrm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42641F3-C75F-403F-BC53-CB32C71CD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38FBE-9955-4D1C-8906-9613BD84A1A0}" type="slidenum">
              <a:rPr lang="zh-TW" altLang="en-US" smtClean="0"/>
              <a:t>42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78683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B293C4E-7490-46E9-A20D-8D2673DEE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Install DHT library in Library manager</a:t>
            </a:r>
            <a:endParaRPr lang="zh-TW" altLang="en-US" dirty="0"/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A6F31944-519C-4395-AD7F-0CBB173A8A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3" t="-335" r="25288" b="24642"/>
          <a:stretch/>
        </p:blipFill>
        <p:spPr>
          <a:xfrm>
            <a:off x="1225119" y="1257778"/>
            <a:ext cx="8861671" cy="5042454"/>
          </a:xfrm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974694A-26DB-4D8C-A7AF-15A2146D6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38FBE-9955-4D1C-8906-9613BD84A1A0}" type="slidenum">
              <a:rPr lang="zh-TW" altLang="en-US" smtClean="0"/>
              <a:t>43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442302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2CC0939-B433-41DE-8EB4-BDC89A97C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/>
              <a:t>How to install</a:t>
            </a:r>
            <a:r>
              <a:rPr lang="zh-TW" altLang="en-US" sz="4000" dirty="0"/>
              <a:t> </a:t>
            </a:r>
            <a:r>
              <a:rPr lang="en-US" altLang="zh-TW" sz="4000" dirty="0"/>
              <a:t>custom library for Arduino IDE</a:t>
            </a:r>
            <a:endParaRPr lang="zh-TW" altLang="en-US" sz="40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7E36F70-519A-40E9-83CC-D1E1170FE4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Most components for Arduino can find its wiki page and </a:t>
            </a:r>
            <a:r>
              <a:rPr lang="en-US" altLang="zh-TW" dirty="0" err="1"/>
              <a:t>Github</a:t>
            </a:r>
            <a:endParaRPr lang="en-US" altLang="zh-TW" dirty="0"/>
          </a:p>
          <a:p>
            <a:pPr marL="514350" indent="-514350">
              <a:buFont typeface="+mj-lt"/>
              <a:buAutoNum type="arabicPeriod"/>
            </a:pPr>
            <a:r>
              <a:rPr lang="en-US" altLang="zh-TW" dirty="0"/>
              <a:t>Download form its </a:t>
            </a:r>
            <a:r>
              <a:rPr lang="en-US" altLang="zh-TW" dirty="0" err="1"/>
              <a:t>Github</a:t>
            </a:r>
            <a:br>
              <a:rPr lang="en-US" altLang="zh-TW" dirty="0"/>
            </a:br>
            <a:endParaRPr lang="en-US" altLang="zh-TW" dirty="0"/>
          </a:p>
          <a:p>
            <a:pPr marL="514350" indent="-514350">
              <a:buFont typeface="+mj-lt"/>
              <a:buAutoNum type="arabicPeriod"/>
            </a:pPr>
            <a:endParaRPr lang="en-US" altLang="zh-TW" dirty="0"/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F65A24CB-6745-4ED1-A4A5-6BBD00F874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475" y="2882396"/>
            <a:ext cx="7306695" cy="3610479"/>
          </a:xfrm>
          <a:prstGeom prst="rect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FE6928E-F101-437A-A225-15F71DC66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38FBE-9955-4D1C-8906-9613BD84A1A0}" type="slidenum">
              <a:rPr lang="zh-TW" altLang="en-US" smtClean="0"/>
              <a:t>44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800325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F518B19-5CE4-4E9E-ABA9-EADE29DE5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/>
              <a:t>How to install custom library for Arduino IDE</a:t>
            </a:r>
            <a:endParaRPr lang="zh-TW" altLang="en-US" sz="40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686DCE9-A502-4B3A-8682-B9B4829522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en-US" altLang="zh-TW" dirty="0"/>
              <a:t>Add the library</a:t>
            </a:r>
            <a:endParaRPr lang="zh-TW" alt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CE2B6A8B-4144-4942-B695-2FF67F454B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624" y="2364624"/>
            <a:ext cx="7133333" cy="4028571"/>
          </a:xfrm>
          <a:prstGeom prst="rect">
            <a:avLst/>
          </a:prstGeom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DE14F45-F8B1-40F0-8668-DCD14BB0E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38FBE-9955-4D1C-8906-9613BD84A1A0}" type="slidenum">
              <a:rPr lang="zh-TW" altLang="en-US" smtClean="0"/>
              <a:t>45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1162000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564A15C-84C2-4625-86FE-E47D0298E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/>
              <a:t>How to install custom library for Arduino IDE</a:t>
            </a:r>
            <a:endParaRPr lang="zh-TW" altLang="en-US" sz="40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DC0AEA2-67E8-4505-BE38-35BC4C4745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en-US" altLang="zh-TW" dirty="0"/>
              <a:t>Check if the library</a:t>
            </a:r>
            <a:r>
              <a:rPr lang="zh-TW" altLang="en-US" dirty="0"/>
              <a:t> </a:t>
            </a:r>
            <a:r>
              <a:rPr lang="en-US" altLang="zh-TW" dirty="0"/>
              <a:t>is installed correctly</a:t>
            </a:r>
            <a:br>
              <a:rPr lang="en-US" altLang="zh-TW" dirty="0"/>
            </a:br>
            <a:r>
              <a:rPr lang="en-US" altLang="zh-TW" dirty="0"/>
              <a:t>You will see "</a:t>
            </a:r>
            <a:r>
              <a:rPr lang="en-US" altLang="zh-TW" dirty="0">
                <a:solidFill>
                  <a:srgbClr val="FF0000"/>
                </a:solidFill>
              </a:rPr>
              <a:t>Library added to your libraries</a:t>
            </a:r>
            <a:r>
              <a:rPr lang="en-US" altLang="zh-TW" dirty="0"/>
              <a:t>"</a:t>
            </a:r>
            <a:r>
              <a:rPr lang="en-US" altLang="zh-TW" dirty="0">
                <a:solidFill>
                  <a:srgbClr val="FF0000"/>
                </a:solidFill>
              </a:rPr>
              <a:t> </a:t>
            </a:r>
            <a:r>
              <a:rPr lang="en-US" altLang="zh-TW" dirty="0"/>
              <a:t>in the notice window, which means the library is installed successfully.</a:t>
            </a:r>
            <a:br>
              <a:rPr lang="en-US" altLang="zh-TW" dirty="0"/>
            </a:br>
            <a:endParaRPr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63557180-F90A-480F-80BB-164ABC1B91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657" y="3429000"/>
            <a:ext cx="8733333" cy="2628571"/>
          </a:xfrm>
          <a:prstGeom prst="rect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28B989F-B8A5-4A49-82D9-7AEB8B910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38FBE-9955-4D1C-8906-9613BD84A1A0}" type="slidenum">
              <a:rPr lang="zh-TW" altLang="en-US" smtClean="0"/>
              <a:t>46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0308246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B775320-2F25-4011-A29B-406017C4E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250" y="0"/>
            <a:ext cx="11629748" cy="1325563"/>
          </a:xfrm>
        </p:spPr>
        <p:txBody>
          <a:bodyPr>
            <a:normAutofit/>
          </a:bodyPr>
          <a:lstStyle/>
          <a:p>
            <a:pPr algn="ctr"/>
            <a:r>
              <a:rPr lang="en-US" altLang="zh-TW" sz="2800" dirty="0"/>
              <a:t>Example code on </a:t>
            </a:r>
            <a:r>
              <a:rPr lang="en-US" altLang="zh-TW" sz="2800" dirty="0">
                <a:hlinkClick r:id="rId2"/>
              </a:rPr>
              <a:t>https://github.com/Yuki23329626/iot-learning</a:t>
            </a:r>
            <a:endParaRPr lang="zh-TW" altLang="en-US" sz="28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4D6FC82-A3CB-4D5A-B094-4D846483C2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0DFD55B2-F703-4330-B30C-F1EDD37E0A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407" b="14045"/>
          <a:stretch/>
        </p:blipFill>
        <p:spPr>
          <a:xfrm>
            <a:off x="0" y="963227"/>
            <a:ext cx="5861538" cy="5894773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711D12EE-9852-484C-B491-1B4A3B273BD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4045"/>
          <a:stretch/>
        </p:blipFill>
        <p:spPr>
          <a:xfrm>
            <a:off x="5861538" y="963226"/>
            <a:ext cx="6330462" cy="5894773"/>
          </a:xfrm>
          <a:prstGeom prst="rect">
            <a:avLst/>
          </a:prstGeom>
        </p:spPr>
      </p:pic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CAA0417-A0A0-4490-A6CA-626F54132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38FBE-9955-4D1C-8906-9613BD84A1A0}" type="slidenum">
              <a:rPr lang="zh-TW" altLang="en-US" smtClean="0"/>
              <a:t>47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857665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21AD420-F1AE-401C-8AC6-4F980B60A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Fix the library of LED Bar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52288FB-6A71-430D-ADEB-E199EAB6A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For some unknown reasons, there are some problems with LED bar library on MT7688</a:t>
            </a:r>
          </a:p>
          <a:p>
            <a:r>
              <a:rPr lang="en-US" altLang="zh-TW" dirty="0"/>
              <a:t>So we need to fix it manually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dirty="0"/>
              <a:t>Open the "</a:t>
            </a:r>
            <a:r>
              <a:rPr lang="en-US" altLang="zh-TW" dirty="0" err="1"/>
              <a:t>Grove_LED_Bar.h</a:t>
            </a:r>
            <a:r>
              <a:rPr lang="en-US" altLang="zh-TW" dirty="0"/>
              <a:t>" via the path:</a:t>
            </a:r>
            <a:br>
              <a:rPr lang="en-US" altLang="zh-TW" dirty="0"/>
            </a:br>
            <a:r>
              <a:rPr lang="en-US" altLang="zh-TW" dirty="0"/>
              <a:t>"C:\Users\your_username\Documents\Arduino\libraries\Grove_LED_Bar-master"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dirty="0"/>
              <a:t>Fix the code in "</a:t>
            </a:r>
            <a:r>
              <a:rPr lang="en-US" altLang="zh-TW" dirty="0" err="1"/>
              <a:t>Grove_LED_Bar.h</a:t>
            </a:r>
            <a:r>
              <a:rPr lang="en-US" altLang="zh-TW" dirty="0"/>
              <a:t>" just like which we did in next page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38E7FC5-2C34-484E-AC17-8F8C71F38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38FBE-9955-4D1C-8906-9613BD84A1A0}" type="slidenum">
              <a:rPr lang="zh-TW" altLang="en-US" smtClean="0"/>
              <a:t>48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403699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E3E0689-4B87-47CF-9FD8-92114F70B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Fix the library of LED Bar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D1666AA-A082-4A8C-9D92-900F2979B5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667261" cy="4351338"/>
          </a:xfrm>
        </p:spPr>
        <p:txBody>
          <a:bodyPr/>
          <a:lstStyle/>
          <a:p>
            <a:r>
              <a:rPr lang="en-US" altLang="zh-TW" dirty="0"/>
              <a:t>Assign the specific integer number to the corresponding </a:t>
            </a:r>
            <a:r>
              <a:rPr lang="en-US" altLang="zh-TW" dirty="0" err="1"/>
              <a:t>enum</a:t>
            </a:r>
            <a:r>
              <a:rPr lang="en-US" altLang="zh-TW" dirty="0"/>
              <a:t> element</a:t>
            </a:r>
            <a:br>
              <a:rPr lang="en-US" altLang="zh-TW" dirty="0"/>
            </a:br>
            <a:r>
              <a:rPr lang="en-US" altLang="zh-TW" dirty="0"/>
              <a:t>instead of doing several "shift" and "</a:t>
            </a:r>
            <a:r>
              <a:rPr lang="en-US" altLang="zh-TW" dirty="0" err="1"/>
              <a:t>bitor</a:t>
            </a:r>
            <a:r>
              <a:rPr lang="en-US" altLang="zh-TW" dirty="0"/>
              <a:t>" operations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85953D37-1C97-40F7-B8E9-514225CBDB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37061" r="35631" b="15351"/>
          <a:stretch/>
        </p:blipFill>
        <p:spPr>
          <a:xfrm>
            <a:off x="838200" y="2715301"/>
            <a:ext cx="9433264" cy="3777574"/>
          </a:xfrm>
          <a:prstGeom prst="rect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0178860B-BE48-482D-9515-8541B4234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38FBE-9955-4D1C-8906-9613BD84A1A0}" type="slidenum">
              <a:rPr lang="zh-TW" altLang="en-US" smtClean="0"/>
              <a:t>49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8018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8B67430-A09F-42A2-9F29-7D081A3AE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比較</a:t>
            </a:r>
          </a:p>
        </p:txBody>
      </p:sp>
      <p:graphicFrame>
        <p:nvGraphicFramePr>
          <p:cNvPr id="5" name="內容版面配置區 4">
            <a:extLst>
              <a:ext uri="{FF2B5EF4-FFF2-40B4-BE49-F238E27FC236}">
                <a16:creationId xmlns:a16="http://schemas.microsoft.com/office/drawing/2014/main" id="{C263F654-89B4-4955-87B4-B419B23614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7330197"/>
              </p:ext>
            </p:extLst>
          </p:nvPr>
        </p:nvGraphicFramePr>
        <p:xfrm>
          <a:off x="449802" y="1403289"/>
          <a:ext cx="11292395" cy="49807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1549">
                  <a:extLst>
                    <a:ext uri="{9D8B030D-6E8A-4147-A177-3AD203B41FA5}">
                      <a16:colId xmlns:a16="http://schemas.microsoft.com/office/drawing/2014/main" val="90873274"/>
                    </a:ext>
                  </a:extLst>
                </a:gridCol>
                <a:gridCol w="1411549">
                  <a:extLst>
                    <a:ext uri="{9D8B030D-6E8A-4147-A177-3AD203B41FA5}">
                      <a16:colId xmlns:a16="http://schemas.microsoft.com/office/drawing/2014/main" val="2187566041"/>
                    </a:ext>
                  </a:extLst>
                </a:gridCol>
                <a:gridCol w="2512381">
                  <a:extLst>
                    <a:ext uri="{9D8B030D-6E8A-4147-A177-3AD203B41FA5}">
                      <a16:colId xmlns:a16="http://schemas.microsoft.com/office/drawing/2014/main" val="4248514250"/>
                    </a:ext>
                  </a:extLst>
                </a:gridCol>
                <a:gridCol w="2539014">
                  <a:extLst>
                    <a:ext uri="{9D8B030D-6E8A-4147-A177-3AD203B41FA5}">
                      <a16:colId xmlns:a16="http://schemas.microsoft.com/office/drawing/2014/main" val="1170760690"/>
                    </a:ext>
                  </a:extLst>
                </a:gridCol>
                <a:gridCol w="3417902">
                  <a:extLst>
                    <a:ext uri="{9D8B030D-6E8A-4147-A177-3AD203B41FA5}">
                      <a16:colId xmlns:a16="http://schemas.microsoft.com/office/drawing/2014/main" val="3817299502"/>
                    </a:ext>
                  </a:extLst>
                </a:gridCol>
              </a:tblGrid>
              <a:tr h="416633">
                <a:tc gridSpan="2">
                  <a:txBody>
                    <a:bodyPr/>
                    <a:lstStyle/>
                    <a:p>
                      <a:pPr algn="ctr"/>
                      <a:endParaRPr lang="zh-TW" altLang="en-US" sz="12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1" dirty="0" err="1"/>
                        <a:t>Linkit</a:t>
                      </a:r>
                      <a:r>
                        <a:rPr lang="en-US" altLang="zh-TW" sz="1200" b="1" dirty="0"/>
                        <a:t> Smart 7688 Duo</a:t>
                      </a:r>
                      <a:endParaRPr lang="zh-TW" alt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dirty="0" err="1"/>
                        <a:t>Linkit</a:t>
                      </a:r>
                      <a:r>
                        <a:rPr lang="en-US" altLang="zh-TW" sz="1200" b="1" dirty="0"/>
                        <a:t> Smart 7697</a:t>
                      </a:r>
                      <a:endParaRPr lang="zh-TW" alt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dirty="0" err="1"/>
                        <a:t>Linkit</a:t>
                      </a:r>
                      <a:r>
                        <a:rPr lang="en-US" altLang="zh-TW" sz="1200" b="1" dirty="0"/>
                        <a:t> One</a:t>
                      </a:r>
                      <a:endParaRPr lang="zh-TW" altLang="en-US" sz="12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13918364"/>
                  </a:ext>
                </a:extLst>
              </a:tr>
              <a:tr h="384527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200" b="1" dirty="0"/>
                        <a:t>開發環境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OpenWrt</a:t>
                      </a:r>
                      <a:r>
                        <a:rPr lang="en-US" altLang="zh-TW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+ Arduino IDE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dirty="0" err="1"/>
                        <a:t>FreeRTOS</a:t>
                      </a:r>
                      <a:r>
                        <a:rPr lang="en-US" altLang="zh-TW" sz="1200" b="1" dirty="0"/>
                        <a:t> + </a:t>
                      </a:r>
                      <a:r>
                        <a:rPr lang="en-US" altLang="zh-TW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Arduino IDE</a:t>
                      </a:r>
                      <a:endParaRPr lang="zh-TW" alt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1" dirty="0" err="1"/>
                        <a:t>Linkit</a:t>
                      </a:r>
                      <a:r>
                        <a:rPr lang="en-US" altLang="zh-TW" sz="1200" b="1" dirty="0"/>
                        <a:t> OS + </a:t>
                      </a:r>
                      <a:r>
                        <a:rPr lang="en-US" altLang="zh-TW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Arduino IDE</a:t>
                      </a:r>
                      <a:endParaRPr lang="zh-TW" altLang="en-US" sz="12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96071905"/>
                  </a:ext>
                </a:extLst>
              </a:tr>
              <a:tr h="96600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MPU</a:t>
                      </a:r>
                      <a:endParaRPr lang="zh-TW" alt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晶片</a:t>
                      </a:r>
                      <a:endParaRPr lang="zh-TW" altLang="en-US" sz="1200" b="1" dirty="0"/>
                    </a:p>
                    <a:p>
                      <a:pPr algn="ctr"/>
                      <a:r>
                        <a:rPr lang="zh-TW" altLang="en-US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核心</a:t>
                      </a:r>
                      <a:endParaRPr lang="en-US" altLang="zh-TW" sz="12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時脈</a:t>
                      </a:r>
                      <a:endParaRPr lang="en-US" altLang="zh-TW" sz="12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電壓</a:t>
                      </a:r>
                      <a:endParaRPr lang="zh-TW" alt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MT7688AN</a:t>
                      </a:r>
                    </a:p>
                    <a:p>
                      <a:pPr algn="ctr"/>
                      <a:r>
                        <a:rPr lang="en-US" altLang="zh-TW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MIPS24KEc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580MHz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3.3V</a:t>
                      </a:r>
                      <a:endParaRPr lang="zh-TW" alt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1" dirty="0" err="1"/>
                        <a:t>FreeRTOS</a:t>
                      </a:r>
                      <a:endParaRPr lang="zh-TW" altLang="en-US" sz="1200" b="1" dirty="0"/>
                    </a:p>
                    <a:p>
                      <a:pPr algn="ctr"/>
                      <a:r>
                        <a:rPr lang="en-US" altLang="zh-TW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ARM Cortex-M4F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192MHz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dirty="0"/>
                        <a:t>3.3V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MT2502A</a:t>
                      </a:r>
                      <a:endParaRPr lang="zh-TW" altLang="en-US" sz="1200" b="1" dirty="0"/>
                    </a:p>
                    <a:p>
                      <a:pPr algn="ctr"/>
                      <a:r>
                        <a:rPr lang="en-US" altLang="zh-TW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ARM7EJ-S™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260MHz</a:t>
                      </a:r>
                      <a:endParaRPr lang="en-US" altLang="zh-TW" sz="1200" b="1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dirty="0"/>
                        <a:t>3.3V</a:t>
                      </a:r>
                      <a:endParaRPr lang="zh-TW" altLang="en-US" sz="12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8716402"/>
                  </a:ext>
                </a:extLst>
              </a:tr>
              <a:tr h="560471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快閃</a:t>
                      </a:r>
                      <a:endParaRPr lang="zh-TW" altLang="en-US" sz="1200" b="1" dirty="0"/>
                    </a:p>
                    <a:p>
                      <a:pPr algn="ctr"/>
                      <a:r>
                        <a:rPr lang="en-US" altLang="zh-TW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RAM</a:t>
                      </a:r>
                      <a:endParaRPr lang="zh-TW" altLang="en-US" sz="12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32MB</a:t>
                      </a:r>
                    </a:p>
                    <a:p>
                      <a:pPr algn="ctr"/>
                      <a:r>
                        <a:rPr lang="en-US" altLang="zh-TW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128MB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1" dirty="0"/>
                        <a:t>4MB</a:t>
                      </a:r>
                      <a:endParaRPr lang="zh-TW" altLang="en-US" sz="1200" b="1" dirty="0"/>
                    </a:p>
                    <a:p>
                      <a:pPr algn="ctr"/>
                      <a:r>
                        <a:rPr lang="en-US" altLang="zh-TW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352KB</a:t>
                      </a:r>
                      <a:endParaRPr lang="zh-TW" alt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16MB</a:t>
                      </a:r>
                      <a:endParaRPr lang="zh-TW" altLang="en-US" sz="1200" b="1" dirty="0"/>
                    </a:p>
                    <a:p>
                      <a:pPr algn="ctr"/>
                      <a:r>
                        <a:rPr lang="en-US" altLang="zh-TW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4MB</a:t>
                      </a:r>
                      <a:endParaRPr lang="zh-TW" altLang="en-US" sz="12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622272"/>
                  </a:ext>
                </a:extLst>
              </a:tr>
              <a:tr h="898135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GSM</a:t>
                      </a:r>
                    </a:p>
                    <a:p>
                      <a:pPr algn="ctr"/>
                      <a:r>
                        <a:rPr lang="en-US" altLang="zh-TW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GPRS</a:t>
                      </a:r>
                    </a:p>
                    <a:p>
                      <a:pPr algn="ctr"/>
                      <a:r>
                        <a:rPr lang="en-US" altLang="zh-TW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Bluetooth</a:t>
                      </a:r>
                    </a:p>
                    <a:p>
                      <a:pPr algn="ctr"/>
                      <a:r>
                        <a:rPr lang="en-US" altLang="zh-TW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Wi-Fi (MT5931)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1" dirty="0"/>
                        <a:t>-</a:t>
                      </a:r>
                      <a:endParaRPr lang="fr-FR" altLang="zh-TW" sz="1200" b="1" dirty="0"/>
                    </a:p>
                    <a:p>
                      <a:pPr algn="ctr"/>
                      <a:r>
                        <a:rPr lang="en-US" altLang="zh-TW" sz="1200" b="1" dirty="0"/>
                        <a:t>-</a:t>
                      </a:r>
                    </a:p>
                    <a:p>
                      <a:pPr algn="ctr"/>
                      <a:r>
                        <a:rPr lang="en-US" altLang="zh-TW" sz="1200" b="1" dirty="0"/>
                        <a:t>Bluetooth 4.2 Low Energy</a:t>
                      </a:r>
                    </a:p>
                    <a:p>
                      <a:pPr algn="ctr"/>
                      <a:r>
                        <a:rPr lang="fr-FR" altLang="zh-TW" sz="1200" b="1" dirty="0"/>
                        <a:t>1T1R 802.11 b/g/n (2.4G)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1" dirty="0"/>
                        <a:t>-</a:t>
                      </a:r>
                    </a:p>
                    <a:p>
                      <a:pPr algn="ctr"/>
                      <a:r>
                        <a:rPr lang="en-US" altLang="zh-TW" sz="1200" b="1" dirty="0"/>
                        <a:t>-</a:t>
                      </a:r>
                    </a:p>
                    <a:p>
                      <a:pPr algn="ctr"/>
                      <a:r>
                        <a:rPr lang="en-US" altLang="zh-TW" sz="1200" b="1" dirty="0"/>
                        <a:t>Bluetooth 4.2 Low Energy</a:t>
                      </a:r>
                    </a:p>
                    <a:p>
                      <a:pPr algn="ctr"/>
                      <a:r>
                        <a:rPr lang="en-US" altLang="zh-TW" sz="1200" b="1" dirty="0"/>
                        <a:t>1T1R 802.11 b/g/n </a:t>
                      </a:r>
                      <a:r>
                        <a:rPr lang="fr-FR" altLang="zh-TW" sz="1200" b="1" dirty="0"/>
                        <a:t>(2.4G)</a:t>
                      </a:r>
                      <a:endParaRPr lang="zh-TW" alt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850/900/1800/1900MHz</a:t>
                      </a:r>
                    </a:p>
                    <a:p>
                      <a:pPr algn="ctr"/>
                      <a:r>
                        <a:rPr lang="en-US" altLang="zh-TW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Class 12</a:t>
                      </a:r>
                    </a:p>
                    <a:p>
                      <a:pPr algn="ctr"/>
                      <a:r>
                        <a:rPr lang="en-US" altLang="zh-TW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2.1 SPP and 4.0 GATT (Dual Mode)</a:t>
                      </a:r>
                    </a:p>
                    <a:p>
                      <a:pPr algn="ctr"/>
                      <a:r>
                        <a:rPr lang="en-US" altLang="zh-TW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802.11b/g/n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09525790"/>
                  </a:ext>
                </a:extLst>
              </a:tr>
              <a:tr h="448167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定位功能</a:t>
                      </a:r>
                      <a:endParaRPr lang="zh-TW" altLang="en-US" sz="12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GPS</a:t>
                      </a:r>
                      <a:endParaRPr lang="zh-TW" alt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GPS</a:t>
                      </a:r>
                      <a:endParaRPr lang="zh-TW" alt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GPS/GLONASS/</a:t>
                      </a:r>
                      <a:r>
                        <a:rPr lang="en-US" altLang="zh-TW" sz="12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BeiDou</a:t>
                      </a:r>
                      <a:endParaRPr lang="en-US" altLang="zh-TW" sz="12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56933833"/>
                  </a:ext>
                </a:extLst>
              </a:tr>
              <a:tr h="536670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內建快閃記憶體</a:t>
                      </a:r>
                    </a:p>
                    <a:p>
                      <a:pPr algn="ctr"/>
                      <a:r>
                        <a:rPr lang="en-US" altLang="zh-TW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SD </a:t>
                      </a:r>
                      <a:r>
                        <a:rPr lang="zh-TW" altLang="en-US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卡支援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1" dirty="0"/>
                        <a:t>32MB</a:t>
                      </a:r>
                    </a:p>
                    <a:p>
                      <a:pPr algn="ctr"/>
                      <a:r>
                        <a:rPr lang="en-US" altLang="zh-TW" sz="1200" b="1" dirty="0"/>
                        <a:t>Yes</a:t>
                      </a:r>
                      <a:endParaRPr lang="zh-TW" alt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1" dirty="0"/>
                        <a:t>4MB</a:t>
                      </a:r>
                    </a:p>
                    <a:p>
                      <a:pPr algn="ctr"/>
                      <a:r>
                        <a:rPr lang="en-US" altLang="zh-TW" sz="1200" b="1" dirty="0"/>
                        <a:t>Yes</a:t>
                      </a:r>
                      <a:endParaRPr lang="zh-TW" alt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10MB</a:t>
                      </a:r>
                    </a:p>
                    <a:p>
                      <a:pPr algn="ctr"/>
                      <a:r>
                        <a:rPr lang="zh-TW" altLang="en-US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最大支持</a:t>
                      </a:r>
                      <a:r>
                        <a:rPr lang="en-US" altLang="zh-TW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35103469"/>
                  </a:ext>
                </a:extLst>
              </a:tr>
              <a:tr h="448167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最大執行檔大小</a:t>
                      </a:r>
                      <a:endParaRPr lang="zh-TW" altLang="en-US" sz="12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1" dirty="0"/>
                        <a:t>-</a:t>
                      </a:r>
                      <a:endParaRPr lang="zh-TW" alt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1" dirty="0"/>
                        <a:t>-</a:t>
                      </a:r>
                      <a:endParaRPr lang="zh-TW" alt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2MB</a:t>
                      </a:r>
                      <a:endParaRPr lang="en-US" altLang="zh-TW" sz="12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28891415"/>
                  </a:ext>
                </a:extLst>
              </a:tr>
              <a:tr h="322002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1200" b="1" dirty="0"/>
                        <a:t>USB</a:t>
                      </a:r>
                      <a:r>
                        <a:rPr lang="zh-TW" altLang="en-US" sz="1200" b="1" dirty="0"/>
                        <a:t> 接頭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TW" sz="12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MicroUSB</a:t>
                      </a:r>
                      <a:endParaRPr lang="zh-TW" altLang="en-US" sz="12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2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2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58118279"/>
                  </a:ext>
                </a:extLst>
              </a:tr>
            </a:tbl>
          </a:graphicData>
        </a:graphic>
      </p:graphicFrame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6E95A4D-C421-4330-B2A9-BBBF1D271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38FBE-9955-4D1C-8906-9613BD84A1A0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462940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C17E0F0-5028-438E-B2C1-46046F8F1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 code – LED bar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236F798-2D5C-4032-B7F7-C5BD0630D8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A98C4323-CF73-4724-A268-431F08D24B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6551"/>
          <a:stretch/>
        </p:blipFill>
        <p:spPr>
          <a:xfrm>
            <a:off x="2930769" y="1825625"/>
            <a:ext cx="6330462" cy="4351338"/>
          </a:xfrm>
          <a:prstGeom prst="rect">
            <a:avLst/>
          </a:prstGeom>
        </p:spPr>
      </p:pic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B2ACC1F5-1675-437C-A718-1FF618741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38FBE-9955-4D1C-8906-9613BD84A1A0}" type="slidenum">
              <a:rPr lang="zh-TW" altLang="en-US" smtClean="0"/>
              <a:t>50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725896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5214301-3DB9-4B33-8478-4AB93F1D4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Finish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AE619A8-2A4A-4908-BFC1-40B6527F83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Now combine two parts together</a:t>
            </a:r>
          </a:p>
          <a:p>
            <a:r>
              <a:rPr lang="en-US" altLang="zh-TW" dirty="0"/>
              <a:t>Show the humidity through the LED Bar</a:t>
            </a:r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48E63C35-3A8B-4BEA-98A4-9442C0BC36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8" t="15663" r="26894" b="4078"/>
          <a:stretch/>
        </p:blipFill>
        <p:spPr>
          <a:xfrm>
            <a:off x="1097871" y="2915936"/>
            <a:ext cx="4998129" cy="3493618"/>
          </a:xfrm>
          <a:prstGeom prst="rect">
            <a:avLst/>
          </a:prstGeom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C40C7CD-C464-443D-920F-5FF33F46A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38FBE-9955-4D1C-8906-9613BD84A1A0}" type="slidenum">
              <a:rPr lang="zh-TW" altLang="en-US" smtClean="0"/>
              <a:t>51</a:t>
            </a:fld>
            <a:endParaRPr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631AFEEA-B2F5-4811-A524-0F59AE5781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623" y="2915936"/>
            <a:ext cx="5684496" cy="2858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238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7AE69FF-A87A-407D-A508-A059CB4CC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About </a:t>
            </a:r>
            <a:r>
              <a:rPr lang="en-US" altLang="zh-TW" dirty="0" err="1"/>
              <a:t>LinkIt</a:t>
            </a:r>
            <a:r>
              <a:rPr lang="en-US" altLang="zh-TW" dirty="0"/>
              <a:t> 7688 Duo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C9D7807-EB32-42AE-86B1-5EE0B07DD2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/>
              <a:t>MT 7688 MPU + MCU</a:t>
            </a:r>
          </a:p>
          <a:p>
            <a:r>
              <a:rPr lang="en-US" altLang="zh-TW" sz="2400" dirty="0"/>
              <a:t>OS: </a:t>
            </a:r>
            <a:r>
              <a:rPr lang="en-US" altLang="zh-TW" sz="2400" dirty="0" err="1"/>
              <a:t>OpenWrt</a:t>
            </a:r>
            <a:endParaRPr lang="en-US" altLang="zh-TW" sz="2400" dirty="0"/>
          </a:p>
          <a:p>
            <a:r>
              <a:rPr lang="zh-TW" altLang="en-US" sz="2400" dirty="0"/>
              <a:t>可使用</a:t>
            </a:r>
            <a:r>
              <a:rPr lang="en-US" altLang="zh-TW" sz="2400" dirty="0"/>
              <a:t>Python</a:t>
            </a:r>
            <a:r>
              <a:rPr lang="zh-TW" altLang="en-US" sz="2400" dirty="0"/>
              <a:t>、</a:t>
            </a:r>
            <a:r>
              <a:rPr lang="en-US" altLang="zh-TW" sz="2400" dirty="0"/>
              <a:t>Node.js</a:t>
            </a:r>
            <a:r>
              <a:rPr lang="zh-TW" altLang="en-US" sz="2400" dirty="0"/>
              <a:t>、</a:t>
            </a:r>
            <a:r>
              <a:rPr lang="en-US" altLang="zh-TW" sz="2400" dirty="0"/>
              <a:t>C/C++</a:t>
            </a:r>
            <a:r>
              <a:rPr lang="zh-TW" altLang="en-US" sz="2400" dirty="0"/>
              <a:t>、</a:t>
            </a:r>
            <a:r>
              <a:rPr lang="en-US" altLang="zh-TW" sz="2400" dirty="0"/>
              <a:t>Arduino IDE</a:t>
            </a:r>
          </a:p>
          <a:p>
            <a:pPr marL="0" indent="0">
              <a:buNone/>
            </a:pPr>
            <a:endParaRPr lang="en-US" altLang="zh-TW" sz="2400" dirty="0"/>
          </a:p>
          <a:p>
            <a:r>
              <a:rPr lang="en-US" altLang="zh-TW" sz="2400" dirty="0"/>
              <a:t>Note:</a:t>
            </a:r>
            <a:r>
              <a:rPr lang="zh-TW" altLang="en-US" sz="2400" dirty="0"/>
              <a:t> </a:t>
            </a:r>
            <a:endParaRPr lang="en-US" altLang="zh-TW" sz="2400" dirty="0"/>
          </a:p>
          <a:p>
            <a:pPr marL="514350" indent="-514350">
              <a:buFont typeface="+mj-lt"/>
              <a:buAutoNum type="arabicPeriod"/>
            </a:pPr>
            <a:r>
              <a:rPr lang="zh-TW" altLang="en-US" sz="2400" dirty="0"/>
              <a:t>在與電腦連接</a:t>
            </a:r>
            <a:r>
              <a:rPr lang="en-US" altLang="zh-TW" sz="2400" dirty="0"/>
              <a:t>USB</a:t>
            </a:r>
            <a:r>
              <a:rPr lang="zh-TW" altLang="en-US" sz="2400" dirty="0"/>
              <a:t>線時，請使用</a:t>
            </a:r>
            <a:r>
              <a:rPr lang="en-US" altLang="zh-TW" sz="2400" dirty="0"/>
              <a:t>USB2.0</a:t>
            </a:r>
            <a:r>
              <a:rPr lang="zh-TW" altLang="en-US" sz="2400" dirty="0"/>
              <a:t>接口，否則將感應不良，有時無法偵測。</a:t>
            </a:r>
            <a:endParaRPr lang="en-US" altLang="zh-TW" sz="2400" dirty="0"/>
          </a:p>
          <a:p>
            <a:pPr marL="514350" indent="-514350">
              <a:buFont typeface="+mj-lt"/>
              <a:buAutoNum type="arabicPeriod"/>
            </a:pPr>
            <a:r>
              <a:rPr lang="zh-TW" altLang="en-US" sz="2400" dirty="0"/>
              <a:t>在實驗過程中，如果照流程操作發生燒程式進開發版沒反應的話，請把</a:t>
            </a:r>
            <a:r>
              <a:rPr lang="en-US" altLang="zh-TW" sz="2400" dirty="0"/>
              <a:t>USB</a:t>
            </a:r>
            <a:r>
              <a:rPr lang="zh-TW" altLang="en-US" sz="2400" dirty="0"/>
              <a:t>線拔掉重插即可解決。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A3CBCA3-C1BC-4A02-8D2E-1672649A9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38FBE-9955-4D1C-8906-9613BD84A1A0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9795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C78D966-9895-4584-84A9-1A597C54F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Pinout Diagram</a:t>
            </a:r>
            <a:endParaRPr lang="zh-TW" altLang="en-US" dirty="0"/>
          </a:p>
        </p:txBody>
      </p:sp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A8F116D6-CF3B-40A2-835C-CBB974D5AB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7180" y="1344349"/>
            <a:ext cx="9656620" cy="5186626"/>
          </a:xfrm>
          <a:prstGeom prst="rect">
            <a:avLst/>
          </a:prstGeom>
        </p:spPr>
      </p:pic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D56F9573-3595-49DE-BF36-32F62FB3A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38FBE-9955-4D1C-8906-9613BD84A1A0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489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9D18EED-C2C6-4CAC-A37A-C34B2A089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Wi-Fi LED Status and System State</a:t>
            </a:r>
            <a:endParaRPr lang="zh-TW" altLang="en-US" dirty="0"/>
          </a:p>
        </p:txBody>
      </p:sp>
      <p:pic>
        <p:nvPicPr>
          <p:cNvPr id="1026" name="Picture 2" descr="https://docs.labs.mediatek.com/resource/linkit-smart-7688/files/zh_tw/2523192/2523189/1/1466587877130/gs_2_sign_in_both_leds.png">
            <a:extLst>
              <a:ext uri="{FF2B5EF4-FFF2-40B4-BE49-F238E27FC236}">
                <a16:creationId xmlns:a16="http://schemas.microsoft.com/office/drawing/2014/main" id="{D886AD56-3376-40FB-9CF9-26824CCFA42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519" y="1690688"/>
            <a:ext cx="949296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E69CE003-6665-4327-95F6-9EC129C58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38FBE-9955-4D1C-8906-9613BD84A1A0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7636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AC7B3EBA-7956-4972-A79D-9956A188A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/>
              <a:t>開始設置 </a:t>
            </a:r>
            <a:r>
              <a:rPr lang="en-US" altLang="zh-TW" dirty="0" err="1"/>
              <a:t>LinkIt</a:t>
            </a:r>
            <a:r>
              <a:rPr lang="en-US" altLang="zh-TW" dirty="0"/>
              <a:t> 7688 Duo</a:t>
            </a:r>
            <a:endParaRPr lang="zh-TW" alt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7F855164-61C8-4B6B-ACBB-85DEA0CB40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949CADE3-D7E4-43E1-B7E4-52883006B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38FBE-9955-4D1C-8906-9613BD84A1A0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29572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1559</TotalTime>
  <Words>2338</Words>
  <Application>Microsoft Office PowerPoint</Application>
  <PresentationFormat>寬螢幕</PresentationFormat>
  <Paragraphs>332</Paragraphs>
  <Slides>51</Slides>
  <Notes>12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51</vt:i4>
      </vt:variant>
    </vt:vector>
  </HeadingPairs>
  <TitlesOfParts>
    <vt:vector size="55" baseType="lpstr">
      <vt:lpstr>Arial</vt:lpstr>
      <vt:lpstr>Calibri</vt:lpstr>
      <vt:lpstr>Wingdings</vt:lpstr>
      <vt:lpstr>Office 佈景主題</vt:lpstr>
      <vt:lpstr>物聯網核心技術實習作業一 LinkIt 7688 Duo </vt:lpstr>
      <vt:lpstr>目錄</vt:lpstr>
      <vt:lpstr>使用設備與環境</vt:lpstr>
      <vt:lpstr>LinkIt 7688 Duo</vt:lpstr>
      <vt:lpstr>比較</vt:lpstr>
      <vt:lpstr>About LinkIt 7688 Duo</vt:lpstr>
      <vt:lpstr>Pinout Diagram</vt:lpstr>
      <vt:lpstr>Wi-Fi LED Status and System State</vt:lpstr>
      <vt:lpstr>開始設置 LinkIt 7688 Duo</vt:lpstr>
      <vt:lpstr>Step 1 – 接上Micro-USB 線</vt:lpstr>
      <vt:lpstr>Step 2 – 將電腦連到LinkIt 7688 AP</vt:lpstr>
      <vt:lpstr>Step 3 – 訪問LinkIt 7688 Web UI配置工具</vt:lpstr>
      <vt:lpstr>Step 4 – SSH 7688 Duo板的系統控制台</vt:lpstr>
      <vt:lpstr>Step 5 – 登入7688 Duo板的系統控制台</vt:lpstr>
      <vt:lpstr>Step 6 – 7688 Duo連接到Internet ( 1/2 )</vt:lpstr>
      <vt:lpstr>Step 7 – 7688 Duo連接到Internet ( 2/2 )</vt:lpstr>
      <vt:lpstr>Step 8 – 等待重啟</vt:lpstr>
      <vt:lpstr>Step 9 – 電腦連接相同AP</vt:lpstr>
      <vt:lpstr>Step 10 – 從命令提示字元取得IP範圍</vt:lpstr>
      <vt:lpstr>Step 11 – 使用IP Scanner掃描LinkIt設備IP</vt:lpstr>
      <vt:lpstr>Step 12 – 登入7688 Duo板的系統控制台</vt:lpstr>
      <vt:lpstr>Step 13 – 檢查網際網路連線</vt:lpstr>
      <vt:lpstr>Arduino IDE</vt:lpstr>
      <vt:lpstr>Step 1 – 下載Arduino IDE (1/2)</vt:lpstr>
      <vt:lpstr>Step 2 – 下載Arduino IDE (2/2)</vt:lpstr>
      <vt:lpstr>Step 3 – 安裝Arduino IDE</vt:lpstr>
      <vt:lpstr>Step 4 – 配合Arduino IDE安裝驅動程式</vt:lpstr>
      <vt:lpstr>Step 5 – 取得LinkIt 7688 Duo的支援</vt:lpstr>
      <vt:lpstr>Step 6 – 開啟Boards Manager</vt:lpstr>
      <vt:lpstr>Step 7 – 選擇LinkIt Smart 7688 Duo</vt:lpstr>
      <vt:lpstr>Step 8 – 選擇COM Port</vt:lpstr>
      <vt:lpstr>Practice 1 Control USR LED</vt:lpstr>
      <vt:lpstr>Step 1 – Arduino IDE端程式撰寫</vt:lpstr>
      <vt:lpstr>Step 2 – 安裝套件</vt:lpstr>
      <vt:lpstr>Step 3 – Python端程式撰寫(1/2)</vt:lpstr>
      <vt:lpstr>Step 4 – Python端程式撰寫(2/2)</vt:lpstr>
      <vt:lpstr>Practice 2 Humidity &amp; Temperature Sensor + Led Bar</vt:lpstr>
      <vt:lpstr>Devices &amp; components</vt:lpstr>
      <vt:lpstr>PowerPoint 簡報</vt:lpstr>
      <vt:lpstr>Steps</vt:lpstr>
      <vt:lpstr>Connect the components to the breakout</vt:lpstr>
      <vt:lpstr>Install DHT library in Library manager</vt:lpstr>
      <vt:lpstr>Install DHT library in Library manager</vt:lpstr>
      <vt:lpstr>How to install custom library for Arduino IDE</vt:lpstr>
      <vt:lpstr>How to install custom library for Arduino IDE</vt:lpstr>
      <vt:lpstr>How to install custom library for Arduino IDE</vt:lpstr>
      <vt:lpstr>Example code on https://github.com/Yuki23329626/iot-learning</vt:lpstr>
      <vt:lpstr>Fix the library of LED Bar</vt:lpstr>
      <vt:lpstr>Fix the library of LED Bar</vt:lpstr>
      <vt:lpstr>Example code – LED bar</vt:lpstr>
      <vt:lpstr>Finish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物聯網核心技術 Core Technologies of Internet of Things</dc:title>
  <dc:creator>Jill Lin</dc:creator>
  <cp:lastModifiedBy>濃翔 沈</cp:lastModifiedBy>
  <cp:revision>94</cp:revision>
  <dcterms:created xsi:type="dcterms:W3CDTF">2020-07-16T08:59:40Z</dcterms:created>
  <dcterms:modified xsi:type="dcterms:W3CDTF">2020-09-30T06:54:50Z</dcterms:modified>
</cp:coreProperties>
</file>