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sldIdLst>
    <p:sldId id="256" r:id="rId2"/>
    <p:sldId id="338" r:id="rId3"/>
    <p:sldId id="272" r:id="rId4"/>
    <p:sldId id="515" r:id="rId5"/>
    <p:sldId id="411" r:id="rId6"/>
    <p:sldId id="453" r:id="rId7"/>
    <p:sldId id="454" r:id="rId8"/>
    <p:sldId id="455" r:id="rId9"/>
    <p:sldId id="491" r:id="rId10"/>
    <p:sldId id="457" r:id="rId11"/>
    <p:sldId id="492" r:id="rId12"/>
    <p:sldId id="456" r:id="rId13"/>
    <p:sldId id="493" r:id="rId14"/>
    <p:sldId id="458" r:id="rId15"/>
    <p:sldId id="461" r:id="rId16"/>
    <p:sldId id="469" r:id="rId17"/>
    <p:sldId id="471" r:id="rId18"/>
    <p:sldId id="470" r:id="rId19"/>
    <p:sldId id="473" r:id="rId20"/>
    <p:sldId id="474" r:id="rId21"/>
    <p:sldId id="476" r:id="rId22"/>
    <p:sldId id="477" r:id="rId23"/>
    <p:sldId id="478" r:id="rId24"/>
    <p:sldId id="479" r:id="rId25"/>
    <p:sldId id="480" r:id="rId26"/>
    <p:sldId id="481" r:id="rId27"/>
    <p:sldId id="482" r:id="rId28"/>
    <p:sldId id="483" r:id="rId29"/>
    <p:sldId id="485" r:id="rId30"/>
    <p:sldId id="513" r:id="rId31"/>
    <p:sldId id="486" r:id="rId32"/>
    <p:sldId id="514" r:id="rId33"/>
    <p:sldId id="487" r:id="rId34"/>
    <p:sldId id="488" r:id="rId35"/>
    <p:sldId id="489" r:id="rId36"/>
    <p:sldId id="490" r:id="rId37"/>
    <p:sldId id="494" r:id="rId38"/>
    <p:sldId id="495" r:id="rId39"/>
    <p:sldId id="496" r:id="rId40"/>
    <p:sldId id="497" r:id="rId41"/>
    <p:sldId id="498" r:id="rId42"/>
    <p:sldId id="499" r:id="rId43"/>
    <p:sldId id="500" r:id="rId44"/>
    <p:sldId id="501" r:id="rId45"/>
    <p:sldId id="502" r:id="rId46"/>
    <p:sldId id="504" r:id="rId47"/>
    <p:sldId id="505" r:id="rId48"/>
    <p:sldId id="506" r:id="rId49"/>
    <p:sldId id="512" r:id="rId50"/>
    <p:sldId id="509" r:id="rId51"/>
    <p:sldId id="511" r:id="rId52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預設章節" id="{C1F82451-B1CD-46B5-AE4E-3ACA4E3960F0}">
          <p14:sldIdLst>
            <p14:sldId id="256"/>
            <p14:sldId id="338"/>
            <p14:sldId id="272"/>
            <p14:sldId id="515"/>
          </p14:sldIdLst>
        </p14:section>
        <p14:section name="系統架構" id="{FF04782A-91CB-FC4B-958F-06F1FF498596}">
          <p14:sldIdLst>
            <p14:sldId id="411"/>
            <p14:sldId id="453"/>
          </p14:sldIdLst>
        </p14:section>
        <p14:section name="穿戴式裝置介紹" id="{5B646861-48E8-441E-82F5-C107ECAB2364}">
          <p14:sldIdLst>
            <p14:sldId id="454"/>
            <p14:sldId id="455"/>
            <p14:sldId id="491"/>
            <p14:sldId id="457"/>
            <p14:sldId id="492"/>
            <p14:sldId id="456"/>
          </p14:sldIdLst>
        </p14:section>
        <p14:section name="登入成功" id="{BF42B949-4B18-4070-B10D-59AEED074D07}">
          <p14:sldIdLst>
            <p14:sldId id="493"/>
            <p14:sldId id="458"/>
          </p14:sldIdLst>
        </p14:section>
        <p14:section name="感應器" id="{71025B06-13FD-4596-A2E7-E48DDC10BF9A}">
          <p14:sldIdLst>
            <p14:sldId id="461"/>
            <p14:sldId id="469"/>
            <p14:sldId id="471"/>
            <p14:sldId id="470"/>
          </p14:sldIdLst>
        </p14:section>
        <p14:section name="感應器報表" id="{E5D818B9-E458-48E7-A683-16230FB7D011}">
          <p14:sldIdLst>
            <p14:sldId id="473"/>
            <p14:sldId id="474"/>
            <p14:sldId id="476"/>
            <p14:sldId id="477"/>
            <p14:sldId id="478"/>
            <p14:sldId id="479"/>
            <p14:sldId id="480"/>
            <p14:sldId id="481"/>
            <p14:sldId id="482"/>
            <p14:sldId id="483"/>
          </p14:sldIdLst>
        </p14:section>
        <p14:section name="API使用介紹" id="{59AFE5CA-7B6A-4F08-941D-33BBB57D2990}">
          <p14:sldIdLst>
            <p14:sldId id="485"/>
            <p14:sldId id="513"/>
            <p14:sldId id="486"/>
            <p14:sldId id="514"/>
            <p14:sldId id="487"/>
            <p14:sldId id="488"/>
            <p14:sldId id="489"/>
            <p14:sldId id="490"/>
          </p14:sldIdLst>
        </p14:section>
        <p14:section name="App下載與使用" id="{828F819E-4BE1-4A24-B904-40FE175382A3}">
          <p14:sldIdLst>
            <p14:sldId id="494"/>
            <p14:sldId id="495"/>
            <p14:sldId id="496"/>
            <p14:sldId id="497"/>
            <p14:sldId id="498"/>
          </p14:sldIdLst>
        </p14:section>
        <p14:section name="感測器基礎指令" id="{702B0BEC-DD6D-46CF-AE8E-0F260E4D48BD}">
          <p14:sldIdLst>
            <p14:sldId id="499"/>
            <p14:sldId id="500"/>
            <p14:sldId id="501"/>
            <p14:sldId id="502"/>
          </p14:sldIdLst>
        </p14:section>
        <p14:section name="震動敏感度設定" id="{7F54CE64-4806-424F-BD83-5FECC2E28A5E}">
          <p14:sldIdLst>
            <p14:sldId id="504"/>
            <p14:sldId id="505"/>
          </p14:sldIdLst>
        </p14:section>
        <p14:section name="各類計時器設定" id="{4BCA5C32-31DA-4496-8C45-61551BB8618E}">
          <p14:sldIdLst>
            <p14:sldId id="506"/>
            <p14:sldId id="512"/>
            <p14:sldId id="509"/>
            <p14:sldId id="51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無樣式、無格線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E8B1032C-EA38-4F05-BA0D-38AFFFC7BED3}" styleName="淺色樣式 3 - 輔色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904" autoAdjust="0"/>
    <p:restoredTop sz="90429" autoAdjust="0"/>
  </p:normalViewPr>
  <p:slideViewPr>
    <p:cSldViewPr snapToGrid="0">
      <p:cViewPr varScale="1">
        <p:scale>
          <a:sx n="103" d="100"/>
          <a:sy n="103" d="100"/>
        </p:scale>
        <p:origin x="143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09CF72F-5B79-4422-84A8-57C4C22B4B2F}" type="doc">
      <dgm:prSet loTypeId="urn:microsoft.com/office/officeart/2005/8/layout/hProcess6" loCatId="process" qsTypeId="urn:microsoft.com/office/officeart/2005/8/quickstyle/simple1" qsCatId="simple" csTypeId="urn:microsoft.com/office/officeart/2005/8/colors/accent0_1" csCatId="mainScheme" phldr="1"/>
      <dgm:spPr/>
      <dgm:t>
        <a:bodyPr/>
        <a:lstStyle/>
        <a:p>
          <a:endParaRPr lang="zh-TW" altLang="en-US"/>
        </a:p>
      </dgm:t>
    </dgm:pt>
    <dgm:pt modelId="{60201E17-4AD6-4072-A063-DE5F0B1B7783}">
      <dgm:prSet phldrT="[文字]" custT="1"/>
      <dgm:spPr/>
      <dgm:t>
        <a:bodyPr/>
        <a:lstStyle/>
        <a:p>
          <a:r>
            <a:rPr lang="zh-TW" altLang="en-US" sz="1400" b="1"/>
            <a:t>感應器</a:t>
          </a:r>
        </a:p>
      </dgm:t>
    </dgm:pt>
    <dgm:pt modelId="{0DB678E5-391F-4B54-9079-1158C73AFE46}" type="parTrans" cxnId="{4D00856D-F19A-4631-BB99-BC63D815C5B0}">
      <dgm:prSet/>
      <dgm:spPr/>
      <dgm:t>
        <a:bodyPr/>
        <a:lstStyle/>
        <a:p>
          <a:endParaRPr lang="zh-TW" altLang="en-US" sz="1400" b="1"/>
        </a:p>
      </dgm:t>
    </dgm:pt>
    <dgm:pt modelId="{5085D714-F33C-4926-B67D-B12F9218C02B}" type="sibTrans" cxnId="{4D00856D-F19A-4631-BB99-BC63D815C5B0}">
      <dgm:prSet/>
      <dgm:spPr/>
      <dgm:t>
        <a:bodyPr/>
        <a:lstStyle/>
        <a:p>
          <a:endParaRPr lang="zh-TW" altLang="en-US" sz="1400" b="1"/>
        </a:p>
      </dgm:t>
    </dgm:pt>
    <dgm:pt modelId="{FDC1BB0B-B1D1-4E46-B717-CB633B253883}">
      <dgm:prSet phldrT="[文字]" custT="1"/>
      <dgm:spPr/>
      <dgm:t>
        <a:bodyPr/>
        <a:lstStyle/>
        <a:p>
          <a:r>
            <a:rPr lang="zh-TW" altLang="en-US" sz="1400" b="1" dirty="0"/>
            <a:t>三軸</a:t>
          </a:r>
        </a:p>
      </dgm:t>
    </dgm:pt>
    <dgm:pt modelId="{0A47A0AA-ABD1-436E-B5D5-37C0E9F43D91}" type="parTrans" cxnId="{BDBE8151-52B7-46E2-8478-698B0E44CA9A}">
      <dgm:prSet/>
      <dgm:spPr/>
      <dgm:t>
        <a:bodyPr/>
        <a:lstStyle/>
        <a:p>
          <a:endParaRPr lang="zh-TW" altLang="en-US" sz="1400" b="1"/>
        </a:p>
      </dgm:t>
    </dgm:pt>
    <dgm:pt modelId="{0D148402-8695-4516-AFB7-7BB1FD427482}" type="sibTrans" cxnId="{BDBE8151-52B7-46E2-8478-698B0E44CA9A}">
      <dgm:prSet/>
      <dgm:spPr/>
      <dgm:t>
        <a:bodyPr/>
        <a:lstStyle/>
        <a:p>
          <a:endParaRPr lang="zh-TW" altLang="en-US" sz="1400" b="1"/>
        </a:p>
      </dgm:t>
    </dgm:pt>
    <dgm:pt modelId="{9781FA07-C4CB-4978-9F8F-F3AD43469E8B}">
      <dgm:prSet phldrT="[文字]" custT="1"/>
      <dgm:spPr/>
      <dgm:t>
        <a:bodyPr/>
        <a:lstStyle/>
        <a:p>
          <a:r>
            <a:rPr lang="zh-TW" altLang="en-US" sz="1400" b="1"/>
            <a:t>基地台</a:t>
          </a:r>
        </a:p>
      </dgm:t>
    </dgm:pt>
    <dgm:pt modelId="{80C58C9D-1322-4CC7-9B49-98399155C325}" type="parTrans" cxnId="{CA7EB100-99A8-46AC-9134-B836E3B90E09}">
      <dgm:prSet/>
      <dgm:spPr/>
      <dgm:t>
        <a:bodyPr/>
        <a:lstStyle/>
        <a:p>
          <a:endParaRPr lang="zh-TW" altLang="en-US" sz="1400" b="1"/>
        </a:p>
      </dgm:t>
    </dgm:pt>
    <dgm:pt modelId="{0813CCFE-142B-43D1-920B-D3CE8D20E39E}" type="sibTrans" cxnId="{CA7EB100-99A8-46AC-9134-B836E3B90E09}">
      <dgm:prSet/>
      <dgm:spPr/>
      <dgm:t>
        <a:bodyPr/>
        <a:lstStyle/>
        <a:p>
          <a:endParaRPr lang="zh-TW" altLang="en-US" sz="1400" b="1"/>
        </a:p>
      </dgm:t>
    </dgm:pt>
    <dgm:pt modelId="{D49001C9-C22B-4A2C-B68D-57ED35B1D4A5}">
      <dgm:prSet phldrT="[文字]" custT="1"/>
      <dgm:spPr/>
      <dgm:t>
        <a:bodyPr/>
        <a:lstStyle/>
        <a:p>
          <a:r>
            <a:rPr lang="en-US" altLang="zh-TW" sz="1400" b="1" err="1"/>
            <a:t>Gemtek</a:t>
          </a:r>
          <a:endParaRPr lang="zh-TW" altLang="en-US" sz="1400" b="1"/>
        </a:p>
      </dgm:t>
    </dgm:pt>
    <dgm:pt modelId="{861A85A5-7C7E-4D17-9B68-CBB61EBEC6A1}" type="parTrans" cxnId="{AE59863D-4E45-4C5D-BE5B-B4C56B0F60FF}">
      <dgm:prSet/>
      <dgm:spPr/>
      <dgm:t>
        <a:bodyPr/>
        <a:lstStyle/>
        <a:p>
          <a:endParaRPr lang="zh-TW" altLang="en-US" sz="1400" b="1"/>
        </a:p>
      </dgm:t>
    </dgm:pt>
    <dgm:pt modelId="{386DCACD-66B0-41B7-99D6-B287746B1B7D}" type="sibTrans" cxnId="{AE59863D-4E45-4C5D-BE5B-B4C56B0F60FF}">
      <dgm:prSet/>
      <dgm:spPr/>
      <dgm:t>
        <a:bodyPr/>
        <a:lstStyle/>
        <a:p>
          <a:endParaRPr lang="zh-TW" altLang="en-US" sz="1400" b="1"/>
        </a:p>
      </dgm:t>
    </dgm:pt>
    <dgm:pt modelId="{1262D3A1-4EF3-4DCE-9F0C-73B893A1831A}">
      <dgm:prSet phldrT="[文字]" custT="1"/>
      <dgm:spPr/>
      <dgm:t>
        <a:bodyPr/>
        <a:lstStyle/>
        <a:p>
          <a:r>
            <a:rPr lang="en-US" altLang="zh-TW" sz="1400" b="1"/>
            <a:t>MQTT Broker</a:t>
          </a:r>
          <a:endParaRPr lang="zh-TW" altLang="en-US" sz="1400" b="1"/>
        </a:p>
      </dgm:t>
    </dgm:pt>
    <dgm:pt modelId="{F762FCB2-DF31-479A-A51C-FDE493028F5C}" type="parTrans" cxnId="{1F5C9F46-DE4A-43E0-8BF6-1F5A77D6E35A}">
      <dgm:prSet/>
      <dgm:spPr/>
      <dgm:t>
        <a:bodyPr/>
        <a:lstStyle/>
        <a:p>
          <a:endParaRPr lang="zh-TW" altLang="en-US" sz="1400" b="1"/>
        </a:p>
      </dgm:t>
    </dgm:pt>
    <dgm:pt modelId="{9F69A2C4-C9A4-4DC1-8375-7018D74B68AE}" type="sibTrans" cxnId="{1F5C9F46-DE4A-43E0-8BF6-1F5A77D6E35A}">
      <dgm:prSet/>
      <dgm:spPr/>
      <dgm:t>
        <a:bodyPr/>
        <a:lstStyle/>
        <a:p>
          <a:endParaRPr lang="zh-TW" altLang="en-US" sz="1400" b="1"/>
        </a:p>
      </dgm:t>
    </dgm:pt>
    <dgm:pt modelId="{F4A3405B-572E-412E-A578-FC750B756578}">
      <dgm:prSet phldrT="[文字]" custT="1"/>
      <dgm:spPr/>
      <dgm:t>
        <a:bodyPr/>
        <a:lstStyle/>
        <a:p>
          <a:r>
            <a:rPr lang="en-US" altLang="zh-TW" sz="1400" b="1" dirty="0" err="1"/>
            <a:t>MQTT.fx</a:t>
          </a:r>
          <a:endParaRPr lang="zh-TW" altLang="en-US" sz="1400" b="1" dirty="0"/>
        </a:p>
      </dgm:t>
    </dgm:pt>
    <dgm:pt modelId="{4CDCABEF-8559-4198-966F-3244667921B4}" type="parTrans" cxnId="{A0391592-2EC2-4DA3-A921-823F7F9CE82C}">
      <dgm:prSet/>
      <dgm:spPr/>
      <dgm:t>
        <a:bodyPr/>
        <a:lstStyle/>
        <a:p>
          <a:endParaRPr lang="zh-TW" altLang="en-US" sz="1400" b="1"/>
        </a:p>
      </dgm:t>
    </dgm:pt>
    <dgm:pt modelId="{D9A5EAA1-1760-4C53-909C-AD10DDDECCAE}" type="sibTrans" cxnId="{A0391592-2EC2-4DA3-A921-823F7F9CE82C}">
      <dgm:prSet/>
      <dgm:spPr/>
      <dgm:t>
        <a:bodyPr/>
        <a:lstStyle/>
        <a:p>
          <a:endParaRPr lang="zh-TW" altLang="en-US" sz="1400" b="1"/>
        </a:p>
      </dgm:t>
    </dgm:pt>
    <dgm:pt modelId="{EFEA5B1F-03F0-449D-A441-5200B915E49C}">
      <dgm:prSet phldrT="[文字]" custT="1"/>
      <dgm:spPr/>
      <dgm:t>
        <a:bodyPr/>
        <a:lstStyle/>
        <a:p>
          <a:r>
            <a:rPr lang="zh-TW" altLang="en-US" sz="1400" b="1"/>
            <a:t>平台</a:t>
          </a:r>
        </a:p>
      </dgm:t>
    </dgm:pt>
    <dgm:pt modelId="{A8ED71CD-8247-49BB-B6C2-327A9AA123A5}" type="parTrans" cxnId="{C2620EAB-C52B-41E6-A1AC-4D041D4C4D85}">
      <dgm:prSet/>
      <dgm:spPr/>
      <dgm:t>
        <a:bodyPr/>
        <a:lstStyle/>
        <a:p>
          <a:endParaRPr lang="zh-TW" altLang="en-US" sz="1400" b="1"/>
        </a:p>
      </dgm:t>
    </dgm:pt>
    <dgm:pt modelId="{97F2FF03-E6FA-47BD-9709-D4F26BA9D7E2}" type="sibTrans" cxnId="{C2620EAB-C52B-41E6-A1AC-4D041D4C4D85}">
      <dgm:prSet/>
      <dgm:spPr/>
      <dgm:t>
        <a:bodyPr/>
        <a:lstStyle/>
        <a:p>
          <a:endParaRPr lang="zh-TW" altLang="en-US" sz="1400" b="1"/>
        </a:p>
      </dgm:t>
    </dgm:pt>
    <dgm:pt modelId="{26354E6D-8E18-4AD7-82C3-FE191BD2A0E3}">
      <dgm:prSet phldrT="[文字]" custT="1"/>
      <dgm:spPr/>
      <dgm:t>
        <a:bodyPr/>
        <a:lstStyle/>
        <a:p>
          <a:r>
            <a:rPr lang="en-US" altLang="zh-TW" sz="1400" b="1" err="1"/>
            <a:t>campus.kits.tw</a:t>
          </a:r>
          <a:endParaRPr lang="zh-TW" altLang="en-US" sz="1400" b="1"/>
        </a:p>
      </dgm:t>
    </dgm:pt>
    <dgm:pt modelId="{72ECEEC4-A190-465E-86CF-20462F791DBC}" type="parTrans" cxnId="{0FCA6B12-C737-4AE6-BCEA-DD91045FD18B}">
      <dgm:prSet/>
      <dgm:spPr/>
      <dgm:t>
        <a:bodyPr/>
        <a:lstStyle/>
        <a:p>
          <a:endParaRPr lang="zh-TW" altLang="en-US" sz="1400" b="1"/>
        </a:p>
      </dgm:t>
    </dgm:pt>
    <dgm:pt modelId="{832FFCC8-35CB-4FFA-823E-C3C05B1F5B5D}" type="sibTrans" cxnId="{0FCA6B12-C737-4AE6-BCEA-DD91045FD18B}">
      <dgm:prSet/>
      <dgm:spPr/>
      <dgm:t>
        <a:bodyPr/>
        <a:lstStyle/>
        <a:p>
          <a:endParaRPr lang="zh-TW" altLang="en-US" sz="1400" b="1"/>
        </a:p>
      </dgm:t>
    </dgm:pt>
    <dgm:pt modelId="{BE750DC3-51BE-4DFD-ABB2-AC84DA541ECF}">
      <dgm:prSet phldrT="[文字]" custT="1"/>
      <dgm:spPr/>
      <dgm:t>
        <a:bodyPr/>
        <a:lstStyle/>
        <a:p>
          <a:r>
            <a:rPr lang="en-US" altLang="zh-TW" sz="1400" b="1" dirty="0"/>
            <a:t>GPS</a:t>
          </a:r>
          <a:endParaRPr lang="zh-TW" altLang="en-US" sz="1400" b="1" dirty="0"/>
        </a:p>
      </dgm:t>
    </dgm:pt>
    <dgm:pt modelId="{E3613E39-DED6-47AB-9B28-B878D5C1CADA}" type="parTrans" cxnId="{A428B1D2-FBDC-4A79-9771-D1B07B30D304}">
      <dgm:prSet/>
      <dgm:spPr/>
      <dgm:t>
        <a:bodyPr/>
        <a:lstStyle/>
        <a:p>
          <a:endParaRPr lang="zh-TW" altLang="en-US" b="1"/>
        </a:p>
      </dgm:t>
    </dgm:pt>
    <dgm:pt modelId="{F601E11D-8D76-4929-AB3E-7AB542A9AE09}" type="sibTrans" cxnId="{A428B1D2-FBDC-4A79-9771-D1B07B30D304}">
      <dgm:prSet/>
      <dgm:spPr/>
      <dgm:t>
        <a:bodyPr/>
        <a:lstStyle/>
        <a:p>
          <a:endParaRPr lang="zh-TW" altLang="en-US" b="1"/>
        </a:p>
      </dgm:t>
    </dgm:pt>
    <dgm:pt modelId="{DA18A6B2-1024-4778-9851-2853DB6E17F9}" type="pres">
      <dgm:prSet presAssocID="{E09CF72F-5B79-4422-84A8-57C4C22B4B2F}" presName="theList" presStyleCnt="0">
        <dgm:presLayoutVars>
          <dgm:dir/>
          <dgm:animLvl val="lvl"/>
          <dgm:resizeHandles val="exact"/>
        </dgm:presLayoutVars>
      </dgm:prSet>
      <dgm:spPr/>
    </dgm:pt>
    <dgm:pt modelId="{22F15D75-05CF-4EBA-A951-11251DBE9BD3}" type="pres">
      <dgm:prSet presAssocID="{60201E17-4AD6-4072-A063-DE5F0B1B7783}" presName="compNode" presStyleCnt="0"/>
      <dgm:spPr/>
    </dgm:pt>
    <dgm:pt modelId="{01AD0E6D-82CA-422D-A285-184EE90496F6}" type="pres">
      <dgm:prSet presAssocID="{60201E17-4AD6-4072-A063-DE5F0B1B7783}" presName="noGeometry" presStyleCnt="0"/>
      <dgm:spPr/>
    </dgm:pt>
    <dgm:pt modelId="{F5724A57-48BA-46AB-8FB1-E4F745C507B4}" type="pres">
      <dgm:prSet presAssocID="{60201E17-4AD6-4072-A063-DE5F0B1B7783}" presName="childTextVisible" presStyleLbl="bgAccFollowNode1" presStyleIdx="0" presStyleCnt="4">
        <dgm:presLayoutVars>
          <dgm:bulletEnabled val="1"/>
        </dgm:presLayoutVars>
      </dgm:prSet>
      <dgm:spPr/>
    </dgm:pt>
    <dgm:pt modelId="{82648431-963B-4637-8A82-074D05794798}" type="pres">
      <dgm:prSet presAssocID="{60201E17-4AD6-4072-A063-DE5F0B1B7783}" presName="childTextHidden" presStyleLbl="bgAccFollowNode1" presStyleIdx="0" presStyleCnt="4"/>
      <dgm:spPr/>
    </dgm:pt>
    <dgm:pt modelId="{96647487-9AA3-4391-A512-49A7F30E91EB}" type="pres">
      <dgm:prSet presAssocID="{60201E17-4AD6-4072-A063-DE5F0B1B7783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9432011F-AFEB-4BEE-889C-8CF45C159213}" type="pres">
      <dgm:prSet presAssocID="{60201E17-4AD6-4072-A063-DE5F0B1B7783}" presName="aSpace" presStyleCnt="0"/>
      <dgm:spPr/>
    </dgm:pt>
    <dgm:pt modelId="{281606C8-A5B9-4A0F-A31D-5166EA50A058}" type="pres">
      <dgm:prSet presAssocID="{9781FA07-C4CB-4978-9F8F-F3AD43469E8B}" presName="compNode" presStyleCnt="0"/>
      <dgm:spPr/>
    </dgm:pt>
    <dgm:pt modelId="{A3F5772C-CE85-480C-AB1A-B4A41E7B0E1C}" type="pres">
      <dgm:prSet presAssocID="{9781FA07-C4CB-4978-9F8F-F3AD43469E8B}" presName="noGeometry" presStyleCnt="0"/>
      <dgm:spPr/>
    </dgm:pt>
    <dgm:pt modelId="{57D85476-FCD3-48F8-93CA-B7D0C417024C}" type="pres">
      <dgm:prSet presAssocID="{9781FA07-C4CB-4978-9F8F-F3AD43469E8B}" presName="childTextVisible" presStyleLbl="bgAccFollowNode1" presStyleIdx="1" presStyleCnt="4" custLinFactNeighborX="-1680">
        <dgm:presLayoutVars>
          <dgm:bulletEnabled val="1"/>
        </dgm:presLayoutVars>
      </dgm:prSet>
      <dgm:spPr/>
    </dgm:pt>
    <dgm:pt modelId="{A649ED07-B6C7-44E9-B450-8745AFEC842F}" type="pres">
      <dgm:prSet presAssocID="{9781FA07-C4CB-4978-9F8F-F3AD43469E8B}" presName="childTextHidden" presStyleLbl="bgAccFollowNode1" presStyleIdx="1" presStyleCnt="4"/>
      <dgm:spPr/>
    </dgm:pt>
    <dgm:pt modelId="{6D8B67A8-C4D7-485A-BBAE-C7093C21B557}" type="pres">
      <dgm:prSet presAssocID="{9781FA07-C4CB-4978-9F8F-F3AD43469E8B}" presName="parentText" presStyleLbl="node1" presStyleIdx="1" presStyleCnt="4" custLinFactNeighborX="-3360">
        <dgm:presLayoutVars>
          <dgm:chMax val="1"/>
          <dgm:bulletEnabled val="1"/>
        </dgm:presLayoutVars>
      </dgm:prSet>
      <dgm:spPr/>
    </dgm:pt>
    <dgm:pt modelId="{5C0CAD9C-B679-41E5-8947-F65AF0B0E9F3}" type="pres">
      <dgm:prSet presAssocID="{9781FA07-C4CB-4978-9F8F-F3AD43469E8B}" presName="aSpace" presStyleCnt="0"/>
      <dgm:spPr/>
    </dgm:pt>
    <dgm:pt modelId="{6D991F3B-15A3-4B49-BCDB-227925E85B8A}" type="pres">
      <dgm:prSet presAssocID="{1262D3A1-4EF3-4DCE-9F0C-73B893A1831A}" presName="compNode" presStyleCnt="0"/>
      <dgm:spPr/>
    </dgm:pt>
    <dgm:pt modelId="{44F1FCB8-7616-4A5D-ACFD-1CBE9151C021}" type="pres">
      <dgm:prSet presAssocID="{1262D3A1-4EF3-4DCE-9F0C-73B893A1831A}" presName="noGeometry" presStyleCnt="0"/>
      <dgm:spPr/>
    </dgm:pt>
    <dgm:pt modelId="{FF27EE67-C752-4B4F-AF9F-0AD3F9CC480F}" type="pres">
      <dgm:prSet presAssocID="{1262D3A1-4EF3-4DCE-9F0C-73B893A1831A}" presName="childTextVisible" presStyleLbl="bgAccFollowNode1" presStyleIdx="2" presStyleCnt="4" custLinFactNeighborX="-3360">
        <dgm:presLayoutVars>
          <dgm:bulletEnabled val="1"/>
        </dgm:presLayoutVars>
      </dgm:prSet>
      <dgm:spPr/>
    </dgm:pt>
    <dgm:pt modelId="{BEC63751-C069-4EA0-9EBD-2243F647DDA1}" type="pres">
      <dgm:prSet presAssocID="{1262D3A1-4EF3-4DCE-9F0C-73B893A1831A}" presName="childTextHidden" presStyleLbl="bgAccFollowNode1" presStyleIdx="2" presStyleCnt="4"/>
      <dgm:spPr/>
    </dgm:pt>
    <dgm:pt modelId="{3B852216-E28B-4EDB-94CC-473A552DEBA9}" type="pres">
      <dgm:prSet presAssocID="{1262D3A1-4EF3-4DCE-9F0C-73B893A1831A}" presName="parentText" presStyleLbl="node1" presStyleIdx="2" presStyleCnt="4" custScaleX="108593" custLinFactNeighborX="-6718">
        <dgm:presLayoutVars>
          <dgm:chMax val="1"/>
          <dgm:bulletEnabled val="1"/>
        </dgm:presLayoutVars>
      </dgm:prSet>
      <dgm:spPr/>
    </dgm:pt>
    <dgm:pt modelId="{55A9EC75-C1E4-4B19-B359-8D0933CBDF73}" type="pres">
      <dgm:prSet presAssocID="{1262D3A1-4EF3-4DCE-9F0C-73B893A1831A}" presName="aSpace" presStyleCnt="0"/>
      <dgm:spPr/>
    </dgm:pt>
    <dgm:pt modelId="{61A9A3E5-8DC4-4494-9B4B-DD9B723876AB}" type="pres">
      <dgm:prSet presAssocID="{EFEA5B1F-03F0-449D-A441-5200B915E49C}" presName="compNode" presStyleCnt="0"/>
      <dgm:spPr/>
    </dgm:pt>
    <dgm:pt modelId="{D8CD1EA0-F7B7-4EAC-B7CE-5EBD28BF2486}" type="pres">
      <dgm:prSet presAssocID="{EFEA5B1F-03F0-449D-A441-5200B915E49C}" presName="noGeometry" presStyleCnt="0"/>
      <dgm:spPr/>
    </dgm:pt>
    <dgm:pt modelId="{A3773471-F0B4-4E8A-87EC-4AACA9FC30CD}" type="pres">
      <dgm:prSet presAssocID="{EFEA5B1F-03F0-449D-A441-5200B915E49C}" presName="childTextVisible" presStyleLbl="bgAccFollowNode1" presStyleIdx="3" presStyleCnt="4" custScaleX="109999">
        <dgm:presLayoutVars>
          <dgm:bulletEnabled val="1"/>
        </dgm:presLayoutVars>
      </dgm:prSet>
      <dgm:spPr/>
    </dgm:pt>
    <dgm:pt modelId="{7FEE220E-5BF1-4574-9611-690EFEC66622}" type="pres">
      <dgm:prSet presAssocID="{EFEA5B1F-03F0-449D-A441-5200B915E49C}" presName="childTextHidden" presStyleLbl="bgAccFollowNode1" presStyleIdx="3" presStyleCnt="4"/>
      <dgm:spPr/>
    </dgm:pt>
    <dgm:pt modelId="{4A69A26E-F6EB-4324-B9A3-110EB309ECC5}" type="pres">
      <dgm:prSet presAssocID="{EFEA5B1F-03F0-449D-A441-5200B915E49C}" presName="parentText" presStyleLbl="node1" presStyleIdx="3" presStyleCnt="4" custLinFactNeighborX="-9236">
        <dgm:presLayoutVars>
          <dgm:chMax val="1"/>
          <dgm:bulletEnabled val="1"/>
        </dgm:presLayoutVars>
      </dgm:prSet>
      <dgm:spPr/>
    </dgm:pt>
  </dgm:ptLst>
  <dgm:cxnLst>
    <dgm:cxn modelId="{CA7EB100-99A8-46AC-9134-B836E3B90E09}" srcId="{E09CF72F-5B79-4422-84A8-57C4C22B4B2F}" destId="{9781FA07-C4CB-4978-9F8F-F3AD43469E8B}" srcOrd="1" destOrd="0" parTransId="{80C58C9D-1322-4CC7-9B49-98399155C325}" sibTransId="{0813CCFE-142B-43D1-920B-D3CE8D20E39E}"/>
    <dgm:cxn modelId="{31B49D01-6816-4879-9ECE-98C7FCF3B989}" type="presOf" srcId="{1262D3A1-4EF3-4DCE-9F0C-73B893A1831A}" destId="{3B852216-E28B-4EDB-94CC-473A552DEBA9}" srcOrd="0" destOrd="0" presId="urn:microsoft.com/office/officeart/2005/8/layout/hProcess6"/>
    <dgm:cxn modelId="{BB8F880C-EB55-4BD7-956C-4F082B20CED6}" type="presOf" srcId="{60201E17-4AD6-4072-A063-DE5F0B1B7783}" destId="{96647487-9AA3-4391-A512-49A7F30E91EB}" srcOrd="0" destOrd="0" presId="urn:microsoft.com/office/officeart/2005/8/layout/hProcess6"/>
    <dgm:cxn modelId="{0FCA6B12-C737-4AE6-BCEA-DD91045FD18B}" srcId="{EFEA5B1F-03F0-449D-A441-5200B915E49C}" destId="{26354E6D-8E18-4AD7-82C3-FE191BD2A0E3}" srcOrd="0" destOrd="0" parTransId="{72ECEEC4-A190-465E-86CF-20462F791DBC}" sibTransId="{832FFCC8-35CB-4FFA-823E-C3C05B1F5B5D}"/>
    <dgm:cxn modelId="{66F30813-A4DA-46BE-8D13-FC5F8D83FE3F}" type="presOf" srcId="{26354E6D-8E18-4AD7-82C3-FE191BD2A0E3}" destId="{A3773471-F0B4-4E8A-87EC-4AACA9FC30CD}" srcOrd="0" destOrd="0" presId="urn:microsoft.com/office/officeart/2005/8/layout/hProcess6"/>
    <dgm:cxn modelId="{5203023C-7A56-9149-8115-62B82316EEE8}" type="presOf" srcId="{BE750DC3-51BE-4DFD-ABB2-AC84DA541ECF}" destId="{F5724A57-48BA-46AB-8FB1-E4F745C507B4}" srcOrd="0" destOrd="1" presId="urn:microsoft.com/office/officeart/2005/8/layout/hProcess6"/>
    <dgm:cxn modelId="{AE59863D-4E45-4C5D-BE5B-B4C56B0F60FF}" srcId="{9781FA07-C4CB-4978-9F8F-F3AD43469E8B}" destId="{D49001C9-C22B-4A2C-B68D-57ED35B1D4A5}" srcOrd="0" destOrd="0" parTransId="{861A85A5-7C7E-4D17-9B68-CBB61EBEC6A1}" sibTransId="{386DCACD-66B0-41B7-99D6-B287746B1B7D}"/>
    <dgm:cxn modelId="{1CB2123F-E09B-4CB4-B3E5-B797F45284BB}" type="presOf" srcId="{D49001C9-C22B-4A2C-B68D-57ED35B1D4A5}" destId="{A649ED07-B6C7-44E9-B450-8745AFEC842F}" srcOrd="1" destOrd="0" presId="urn:microsoft.com/office/officeart/2005/8/layout/hProcess6"/>
    <dgm:cxn modelId="{1F5C9F46-DE4A-43E0-8BF6-1F5A77D6E35A}" srcId="{E09CF72F-5B79-4422-84A8-57C4C22B4B2F}" destId="{1262D3A1-4EF3-4DCE-9F0C-73B893A1831A}" srcOrd="2" destOrd="0" parTransId="{F762FCB2-DF31-479A-A51C-FDE493028F5C}" sibTransId="{9F69A2C4-C9A4-4DC1-8375-7018D74B68AE}"/>
    <dgm:cxn modelId="{4D00856D-F19A-4631-BB99-BC63D815C5B0}" srcId="{E09CF72F-5B79-4422-84A8-57C4C22B4B2F}" destId="{60201E17-4AD6-4072-A063-DE5F0B1B7783}" srcOrd="0" destOrd="0" parTransId="{0DB678E5-391F-4B54-9079-1158C73AFE46}" sibTransId="{5085D714-F33C-4926-B67D-B12F9218C02B}"/>
    <dgm:cxn modelId="{52DDA84F-E00D-8048-86BE-3B11816FDBDA}" type="presOf" srcId="{BE750DC3-51BE-4DFD-ABB2-AC84DA541ECF}" destId="{82648431-963B-4637-8A82-074D05794798}" srcOrd="1" destOrd="1" presId="urn:microsoft.com/office/officeart/2005/8/layout/hProcess6"/>
    <dgm:cxn modelId="{BDBE8151-52B7-46E2-8478-698B0E44CA9A}" srcId="{60201E17-4AD6-4072-A063-DE5F0B1B7783}" destId="{FDC1BB0B-B1D1-4E46-B717-CB633B253883}" srcOrd="0" destOrd="0" parTransId="{0A47A0AA-ABD1-436E-B5D5-37C0E9F43D91}" sibTransId="{0D148402-8695-4516-AFB7-7BB1FD427482}"/>
    <dgm:cxn modelId="{348EF354-F8DA-4B79-9FC7-3E02AF4A408C}" type="presOf" srcId="{26354E6D-8E18-4AD7-82C3-FE191BD2A0E3}" destId="{7FEE220E-5BF1-4574-9611-690EFEC66622}" srcOrd="1" destOrd="0" presId="urn:microsoft.com/office/officeart/2005/8/layout/hProcess6"/>
    <dgm:cxn modelId="{FADEA27A-938F-46E3-BB86-A59FA6D69C44}" type="presOf" srcId="{F4A3405B-572E-412E-A578-FC750B756578}" destId="{BEC63751-C069-4EA0-9EBD-2243F647DDA1}" srcOrd="1" destOrd="0" presId="urn:microsoft.com/office/officeart/2005/8/layout/hProcess6"/>
    <dgm:cxn modelId="{A0391592-2EC2-4DA3-A921-823F7F9CE82C}" srcId="{1262D3A1-4EF3-4DCE-9F0C-73B893A1831A}" destId="{F4A3405B-572E-412E-A578-FC750B756578}" srcOrd="0" destOrd="0" parTransId="{4CDCABEF-8559-4198-966F-3244667921B4}" sibTransId="{D9A5EAA1-1760-4C53-909C-AD10DDDECCAE}"/>
    <dgm:cxn modelId="{7F876493-A221-4405-A6B5-6F2B4AA466AA}" type="presOf" srcId="{EFEA5B1F-03F0-449D-A441-5200B915E49C}" destId="{4A69A26E-F6EB-4324-B9A3-110EB309ECC5}" srcOrd="0" destOrd="0" presId="urn:microsoft.com/office/officeart/2005/8/layout/hProcess6"/>
    <dgm:cxn modelId="{C2620EAB-C52B-41E6-A1AC-4D041D4C4D85}" srcId="{E09CF72F-5B79-4422-84A8-57C4C22B4B2F}" destId="{EFEA5B1F-03F0-449D-A441-5200B915E49C}" srcOrd="3" destOrd="0" parTransId="{A8ED71CD-8247-49BB-B6C2-327A9AA123A5}" sibTransId="{97F2FF03-E6FA-47BD-9709-D4F26BA9D7E2}"/>
    <dgm:cxn modelId="{94A57DB2-DAD3-4F98-AE7E-6E4C94E34675}" type="presOf" srcId="{F4A3405B-572E-412E-A578-FC750B756578}" destId="{FF27EE67-C752-4B4F-AF9F-0AD3F9CC480F}" srcOrd="0" destOrd="0" presId="urn:microsoft.com/office/officeart/2005/8/layout/hProcess6"/>
    <dgm:cxn modelId="{A428B1D2-FBDC-4A79-9771-D1B07B30D304}" srcId="{60201E17-4AD6-4072-A063-DE5F0B1B7783}" destId="{BE750DC3-51BE-4DFD-ABB2-AC84DA541ECF}" srcOrd="1" destOrd="0" parTransId="{E3613E39-DED6-47AB-9B28-B878D5C1CADA}" sibTransId="{F601E11D-8D76-4929-AB3E-7AB542A9AE09}"/>
    <dgm:cxn modelId="{235513DA-49B0-44DF-92F6-2CC0759D4CE5}" type="presOf" srcId="{E09CF72F-5B79-4422-84A8-57C4C22B4B2F}" destId="{DA18A6B2-1024-4778-9851-2853DB6E17F9}" srcOrd="0" destOrd="0" presId="urn:microsoft.com/office/officeart/2005/8/layout/hProcess6"/>
    <dgm:cxn modelId="{238E69E5-3C35-4E8F-9AF1-A201A92088B4}" type="presOf" srcId="{FDC1BB0B-B1D1-4E46-B717-CB633B253883}" destId="{82648431-963B-4637-8A82-074D05794798}" srcOrd="1" destOrd="0" presId="urn:microsoft.com/office/officeart/2005/8/layout/hProcess6"/>
    <dgm:cxn modelId="{2A0D82EA-23E5-4B76-84BC-C232CB3140C1}" type="presOf" srcId="{FDC1BB0B-B1D1-4E46-B717-CB633B253883}" destId="{F5724A57-48BA-46AB-8FB1-E4F745C507B4}" srcOrd="0" destOrd="0" presId="urn:microsoft.com/office/officeart/2005/8/layout/hProcess6"/>
    <dgm:cxn modelId="{00555CEC-86ED-46DB-A8EE-C392927A6C25}" type="presOf" srcId="{9781FA07-C4CB-4978-9F8F-F3AD43469E8B}" destId="{6D8B67A8-C4D7-485A-BBAE-C7093C21B557}" srcOrd="0" destOrd="0" presId="urn:microsoft.com/office/officeart/2005/8/layout/hProcess6"/>
    <dgm:cxn modelId="{768415EE-5F21-432E-AE82-F4018A0AE98C}" type="presOf" srcId="{D49001C9-C22B-4A2C-B68D-57ED35B1D4A5}" destId="{57D85476-FCD3-48F8-93CA-B7D0C417024C}" srcOrd="0" destOrd="0" presId="urn:microsoft.com/office/officeart/2005/8/layout/hProcess6"/>
    <dgm:cxn modelId="{C1C441E5-17AA-4B66-B9DB-DCCB6E981328}" type="presParOf" srcId="{DA18A6B2-1024-4778-9851-2853DB6E17F9}" destId="{22F15D75-05CF-4EBA-A951-11251DBE9BD3}" srcOrd="0" destOrd="0" presId="urn:microsoft.com/office/officeart/2005/8/layout/hProcess6"/>
    <dgm:cxn modelId="{98696FDF-4D93-41D3-AFEC-8C513B81B05D}" type="presParOf" srcId="{22F15D75-05CF-4EBA-A951-11251DBE9BD3}" destId="{01AD0E6D-82CA-422D-A285-184EE90496F6}" srcOrd="0" destOrd="0" presId="urn:microsoft.com/office/officeart/2005/8/layout/hProcess6"/>
    <dgm:cxn modelId="{CD59CD1C-A30B-42B4-B9A7-9BDD704EDAC8}" type="presParOf" srcId="{22F15D75-05CF-4EBA-A951-11251DBE9BD3}" destId="{F5724A57-48BA-46AB-8FB1-E4F745C507B4}" srcOrd="1" destOrd="0" presId="urn:microsoft.com/office/officeart/2005/8/layout/hProcess6"/>
    <dgm:cxn modelId="{FA28B00B-2C76-4A8B-90EB-A3C8635C3C6F}" type="presParOf" srcId="{22F15D75-05CF-4EBA-A951-11251DBE9BD3}" destId="{82648431-963B-4637-8A82-074D05794798}" srcOrd="2" destOrd="0" presId="urn:microsoft.com/office/officeart/2005/8/layout/hProcess6"/>
    <dgm:cxn modelId="{F0C8D544-D779-4483-8522-2174113AE97C}" type="presParOf" srcId="{22F15D75-05CF-4EBA-A951-11251DBE9BD3}" destId="{96647487-9AA3-4391-A512-49A7F30E91EB}" srcOrd="3" destOrd="0" presId="urn:microsoft.com/office/officeart/2005/8/layout/hProcess6"/>
    <dgm:cxn modelId="{F2578B45-4F01-4A35-A8F2-364B7E590B3D}" type="presParOf" srcId="{DA18A6B2-1024-4778-9851-2853DB6E17F9}" destId="{9432011F-AFEB-4BEE-889C-8CF45C159213}" srcOrd="1" destOrd="0" presId="urn:microsoft.com/office/officeart/2005/8/layout/hProcess6"/>
    <dgm:cxn modelId="{FDFB53BE-91CB-4EB3-9993-3346D48F464E}" type="presParOf" srcId="{DA18A6B2-1024-4778-9851-2853DB6E17F9}" destId="{281606C8-A5B9-4A0F-A31D-5166EA50A058}" srcOrd="2" destOrd="0" presId="urn:microsoft.com/office/officeart/2005/8/layout/hProcess6"/>
    <dgm:cxn modelId="{069985C5-7B4A-46B6-8A74-9781315E92BA}" type="presParOf" srcId="{281606C8-A5B9-4A0F-A31D-5166EA50A058}" destId="{A3F5772C-CE85-480C-AB1A-B4A41E7B0E1C}" srcOrd="0" destOrd="0" presId="urn:microsoft.com/office/officeart/2005/8/layout/hProcess6"/>
    <dgm:cxn modelId="{1BE98AB1-F4CF-49CA-9D20-303074DEBA4F}" type="presParOf" srcId="{281606C8-A5B9-4A0F-A31D-5166EA50A058}" destId="{57D85476-FCD3-48F8-93CA-B7D0C417024C}" srcOrd="1" destOrd="0" presId="urn:microsoft.com/office/officeart/2005/8/layout/hProcess6"/>
    <dgm:cxn modelId="{9B5B546B-ABAD-4BF9-8A96-53A6FAE5DE2A}" type="presParOf" srcId="{281606C8-A5B9-4A0F-A31D-5166EA50A058}" destId="{A649ED07-B6C7-44E9-B450-8745AFEC842F}" srcOrd="2" destOrd="0" presId="urn:microsoft.com/office/officeart/2005/8/layout/hProcess6"/>
    <dgm:cxn modelId="{1AC66F1D-D25D-45B1-8F21-D116B2B8AFD3}" type="presParOf" srcId="{281606C8-A5B9-4A0F-A31D-5166EA50A058}" destId="{6D8B67A8-C4D7-485A-BBAE-C7093C21B557}" srcOrd="3" destOrd="0" presId="urn:microsoft.com/office/officeart/2005/8/layout/hProcess6"/>
    <dgm:cxn modelId="{39EC9C49-D13B-4387-B0AC-139CA471724C}" type="presParOf" srcId="{DA18A6B2-1024-4778-9851-2853DB6E17F9}" destId="{5C0CAD9C-B679-41E5-8947-F65AF0B0E9F3}" srcOrd="3" destOrd="0" presId="urn:microsoft.com/office/officeart/2005/8/layout/hProcess6"/>
    <dgm:cxn modelId="{FEE49376-5D9F-4488-960A-9DFC4673F155}" type="presParOf" srcId="{DA18A6B2-1024-4778-9851-2853DB6E17F9}" destId="{6D991F3B-15A3-4B49-BCDB-227925E85B8A}" srcOrd="4" destOrd="0" presId="urn:microsoft.com/office/officeart/2005/8/layout/hProcess6"/>
    <dgm:cxn modelId="{9C3C91C0-94BD-49E8-A1CB-29FAA12A27CD}" type="presParOf" srcId="{6D991F3B-15A3-4B49-BCDB-227925E85B8A}" destId="{44F1FCB8-7616-4A5D-ACFD-1CBE9151C021}" srcOrd="0" destOrd="0" presId="urn:microsoft.com/office/officeart/2005/8/layout/hProcess6"/>
    <dgm:cxn modelId="{2E2B75DF-2552-4853-A86D-C572DE0703A4}" type="presParOf" srcId="{6D991F3B-15A3-4B49-BCDB-227925E85B8A}" destId="{FF27EE67-C752-4B4F-AF9F-0AD3F9CC480F}" srcOrd="1" destOrd="0" presId="urn:microsoft.com/office/officeart/2005/8/layout/hProcess6"/>
    <dgm:cxn modelId="{6AC9741D-3191-4343-9DB5-3771A6BCA526}" type="presParOf" srcId="{6D991F3B-15A3-4B49-BCDB-227925E85B8A}" destId="{BEC63751-C069-4EA0-9EBD-2243F647DDA1}" srcOrd="2" destOrd="0" presId="urn:microsoft.com/office/officeart/2005/8/layout/hProcess6"/>
    <dgm:cxn modelId="{05940296-F37B-401A-9FA2-4E1B0AD373F0}" type="presParOf" srcId="{6D991F3B-15A3-4B49-BCDB-227925E85B8A}" destId="{3B852216-E28B-4EDB-94CC-473A552DEBA9}" srcOrd="3" destOrd="0" presId="urn:microsoft.com/office/officeart/2005/8/layout/hProcess6"/>
    <dgm:cxn modelId="{CEE906D6-B643-4E0F-B81F-9465AA8714E3}" type="presParOf" srcId="{DA18A6B2-1024-4778-9851-2853DB6E17F9}" destId="{55A9EC75-C1E4-4B19-B359-8D0933CBDF73}" srcOrd="5" destOrd="0" presId="urn:microsoft.com/office/officeart/2005/8/layout/hProcess6"/>
    <dgm:cxn modelId="{8C640EF9-7329-4CE5-A004-1E9CB775B6E6}" type="presParOf" srcId="{DA18A6B2-1024-4778-9851-2853DB6E17F9}" destId="{61A9A3E5-8DC4-4494-9B4B-DD9B723876AB}" srcOrd="6" destOrd="0" presId="urn:microsoft.com/office/officeart/2005/8/layout/hProcess6"/>
    <dgm:cxn modelId="{909A9BB2-E501-41B1-A6CE-30C71997A142}" type="presParOf" srcId="{61A9A3E5-8DC4-4494-9B4B-DD9B723876AB}" destId="{D8CD1EA0-F7B7-4EAC-B7CE-5EBD28BF2486}" srcOrd="0" destOrd="0" presId="urn:microsoft.com/office/officeart/2005/8/layout/hProcess6"/>
    <dgm:cxn modelId="{748B2DE5-B8B7-43F4-976F-180C913C61DD}" type="presParOf" srcId="{61A9A3E5-8DC4-4494-9B4B-DD9B723876AB}" destId="{A3773471-F0B4-4E8A-87EC-4AACA9FC30CD}" srcOrd="1" destOrd="0" presId="urn:microsoft.com/office/officeart/2005/8/layout/hProcess6"/>
    <dgm:cxn modelId="{56C33C7C-D77D-415E-BD33-ADBEC146CC11}" type="presParOf" srcId="{61A9A3E5-8DC4-4494-9B4B-DD9B723876AB}" destId="{7FEE220E-5BF1-4574-9611-690EFEC66622}" srcOrd="2" destOrd="0" presId="urn:microsoft.com/office/officeart/2005/8/layout/hProcess6"/>
    <dgm:cxn modelId="{C1642F5B-E16E-4631-BD1E-088AEE7218BD}" type="presParOf" srcId="{61A9A3E5-8DC4-4494-9B4B-DD9B723876AB}" destId="{4A69A26E-F6EB-4324-B9A3-110EB309ECC5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5724A57-48BA-46AB-8FB1-E4F745C507B4}">
      <dsp:nvSpPr>
        <dsp:cNvPr id="0" name=""/>
        <dsp:cNvSpPr/>
      </dsp:nvSpPr>
      <dsp:spPr>
        <a:xfrm>
          <a:off x="502689" y="1302253"/>
          <a:ext cx="1998374" cy="1746831"/>
        </a:xfrm>
        <a:prstGeom prst="rightArrow">
          <a:avLst>
            <a:gd name="adj1" fmla="val 70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zh-TW" altLang="en-US" sz="1400" b="1" kern="1200" dirty="0"/>
            <a:t>三軸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altLang="zh-TW" sz="1400" b="1" kern="1200" dirty="0"/>
            <a:t>GPS</a:t>
          </a:r>
          <a:endParaRPr lang="zh-TW" altLang="en-US" sz="1400" b="1" kern="1200" dirty="0"/>
        </a:p>
      </dsp:txBody>
      <dsp:txXfrm>
        <a:off x="1002283" y="1564278"/>
        <a:ext cx="974208" cy="1222781"/>
      </dsp:txXfrm>
    </dsp:sp>
    <dsp:sp modelId="{96647487-9AA3-4391-A512-49A7F30E91EB}">
      <dsp:nvSpPr>
        <dsp:cNvPr id="0" name=""/>
        <dsp:cNvSpPr/>
      </dsp:nvSpPr>
      <dsp:spPr>
        <a:xfrm>
          <a:off x="3096" y="1676075"/>
          <a:ext cx="999187" cy="9991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/>
            <a:t>感應器</a:t>
          </a:r>
        </a:p>
      </dsp:txBody>
      <dsp:txXfrm>
        <a:off x="149424" y="1822403"/>
        <a:ext cx="706531" cy="706531"/>
      </dsp:txXfrm>
    </dsp:sp>
    <dsp:sp modelId="{57D85476-FCD3-48F8-93CA-B7D0C417024C}">
      <dsp:nvSpPr>
        <dsp:cNvPr id="0" name=""/>
        <dsp:cNvSpPr/>
      </dsp:nvSpPr>
      <dsp:spPr>
        <a:xfrm>
          <a:off x="3091983" y="1302253"/>
          <a:ext cx="1998374" cy="1746831"/>
        </a:xfrm>
        <a:prstGeom prst="rightArrow">
          <a:avLst>
            <a:gd name="adj1" fmla="val 70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400" b="1" kern="1200" err="1"/>
            <a:t>Gemtek</a:t>
          </a:r>
          <a:endParaRPr lang="zh-TW" altLang="en-US" sz="1400" b="1" kern="1200"/>
        </a:p>
      </dsp:txBody>
      <dsp:txXfrm>
        <a:off x="3591577" y="1564278"/>
        <a:ext cx="974208" cy="1222781"/>
      </dsp:txXfrm>
    </dsp:sp>
    <dsp:sp modelId="{6D8B67A8-C4D7-485A-BBAE-C7093C21B557}">
      <dsp:nvSpPr>
        <dsp:cNvPr id="0" name=""/>
        <dsp:cNvSpPr/>
      </dsp:nvSpPr>
      <dsp:spPr>
        <a:xfrm>
          <a:off x="2592390" y="1676075"/>
          <a:ext cx="999187" cy="9991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/>
            <a:t>基地台</a:t>
          </a:r>
        </a:p>
      </dsp:txBody>
      <dsp:txXfrm>
        <a:off x="2738718" y="1822403"/>
        <a:ext cx="706531" cy="706531"/>
      </dsp:txXfrm>
    </dsp:sp>
    <dsp:sp modelId="{FF27EE67-C752-4B4F-AF9F-0AD3F9CC480F}">
      <dsp:nvSpPr>
        <dsp:cNvPr id="0" name=""/>
        <dsp:cNvSpPr/>
      </dsp:nvSpPr>
      <dsp:spPr>
        <a:xfrm>
          <a:off x="5724208" y="1302253"/>
          <a:ext cx="1998374" cy="1746831"/>
        </a:xfrm>
        <a:prstGeom prst="rightArrow">
          <a:avLst>
            <a:gd name="adj1" fmla="val 70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400" b="1" kern="1200" dirty="0" err="1"/>
            <a:t>MQTT.fx</a:t>
          </a:r>
          <a:endParaRPr lang="zh-TW" altLang="en-US" sz="1400" b="1" kern="1200" dirty="0"/>
        </a:p>
      </dsp:txBody>
      <dsp:txXfrm>
        <a:off x="6223801" y="1564278"/>
        <a:ext cx="974208" cy="1222781"/>
      </dsp:txXfrm>
    </dsp:sp>
    <dsp:sp modelId="{3B852216-E28B-4EDB-94CC-473A552DEBA9}">
      <dsp:nvSpPr>
        <dsp:cNvPr id="0" name=""/>
        <dsp:cNvSpPr/>
      </dsp:nvSpPr>
      <dsp:spPr>
        <a:xfrm>
          <a:off x="5181704" y="1676075"/>
          <a:ext cx="1085047" cy="9991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400" b="1" kern="1200"/>
            <a:t>MQTT Broker</a:t>
          </a:r>
          <a:endParaRPr lang="zh-TW" altLang="en-US" sz="1400" b="1" kern="1200"/>
        </a:p>
      </dsp:txBody>
      <dsp:txXfrm>
        <a:off x="5340605" y="1822403"/>
        <a:ext cx="767245" cy="706531"/>
      </dsp:txXfrm>
    </dsp:sp>
    <dsp:sp modelId="{A3773471-F0B4-4E8A-87EC-4AACA9FC30CD}">
      <dsp:nvSpPr>
        <dsp:cNvPr id="0" name=""/>
        <dsp:cNvSpPr/>
      </dsp:nvSpPr>
      <dsp:spPr>
        <a:xfrm>
          <a:off x="8314311" y="1302253"/>
          <a:ext cx="2198192" cy="1746831"/>
        </a:xfrm>
        <a:prstGeom prst="rightArrow">
          <a:avLst>
            <a:gd name="adj1" fmla="val 70000"/>
            <a:gd name="adj2" fmla="val 5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5560" tIns="8890" rIns="1778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altLang="zh-TW" sz="1400" b="1" kern="1200" err="1"/>
            <a:t>campus.kits.tw</a:t>
          </a:r>
          <a:endParaRPr lang="zh-TW" altLang="en-US" sz="1400" b="1" kern="1200"/>
        </a:p>
      </dsp:txBody>
      <dsp:txXfrm>
        <a:off x="8863859" y="1564278"/>
        <a:ext cx="1071619" cy="1222781"/>
      </dsp:txXfrm>
    </dsp:sp>
    <dsp:sp modelId="{4A69A26E-F6EB-4324-B9A3-110EB309ECC5}">
      <dsp:nvSpPr>
        <dsp:cNvPr id="0" name=""/>
        <dsp:cNvSpPr/>
      </dsp:nvSpPr>
      <dsp:spPr>
        <a:xfrm>
          <a:off x="7822341" y="1676075"/>
          <a:ext cx="999187" cy="999187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" tIns="8890" rIns="8890" bIns="889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TW" altLang="en-US" sz="1400" b="1" kern="1200"/>
            <a:t>平台</a:t>
          </a:r>
        </a:p>
      </dsp:txBody>
      <dsp:txXfrm>
        <a:off x="7968669" y="1822403"/>
        <a:ext cx="706531" cy="70653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DB5776-48E8-48F9-B448-EABC4DC00DFE}" type="datetimeFigureOut">
              <a:rPr lang="zh-TW" altLang="en-US" smtClean="0"/>
              <a:t>2020/11/4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E42556-4641-4443-A346-91ED3D1D690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289494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dirty="0">
                <a:solidFill>
                  <a:srgbClr val="FF0000"/>
                </a:solidFill>
              </a:rPr>
              <a:t>註冊的</a:t>
            </a:r>
            <a:r>
              <a:rPr lang="en" altLang="zh-TW" dirty="0">
                <a:solidFill>
                  <a:srgbClr val="FF0000"/>
                </a:solidFill>
              </a:rPr>
              <a:t>email</a:t>
            </a:r>
            <a:r>
              <a:rPr lang="zh-TW" altLang="en-US" dirty="0">
                <a:solidFill>
                  <a:srgbClr val="FF0000"/>
                </a:solidFill>
              </a:rPr>
              <a:t>不用驗證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8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58312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/>
              <a:t>100%</a:t>
            </a:r>
            <a:r>
              <a:rPr lang="zh-TW" altLang="en-US" dirty="0"/>
              <a:t> </a:t>
            </a:r>
            <a:r>
              <a:rPr lang="en-US" altLang="zh-TW" dirty="0"/>
              <a:t>=</a:t>
            </a:r>
            <a:r>
              <a:rPr lang="zh-TW" altLang="en-US" dirty="0"/>
              <a:t> </a:t>
            </a:r>
            <a:r>
              <a:rPr lang="en-US" altLang="zh-TW" dirty="0"/>
              <a:t>4.23v</a:t>
            </a:r>
          </a:p>
          <a:p>
            <a:r>
              <a:rPr lang="en-US" altLang="zh-TW" dirty="0"/>
              <a:t>low battery = 3.4v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43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324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TW" sz="1200" dirty="0">
                <a:solidFill>
                  <a:srgbClr val="FF0000"/>
                </a:solidFill>
              </a:rPr>
              <a:t>timer</a:t>
            </a:r>
            <a:r>
              <a:rPr lang="zh-TW" altLang="en-US" sz="1200" dirty="0">
                <a:solidFill>
                  <a:srgbClr val="FF0000"/>
                </a:solidFill>
              </a:rPr>
              <a:t> </a:t>
            </a:r>
            <a:r>
              <a:rPr lang="en-US" altLang="zh-TW" sz="1200" dirty="0">
                <a:solidFill>
                  <a:srgbClr val="FF0000"/>
                </a:solidFill>
              </a:rPr>
              <a:t>600 </a:t>
            </a:r>
            <a:r>
              <a:rPr lang="zh-TW" altLang="en-US" dirty="0">
                <a:solidFill>
                  <a:srgbClr val="FF0000"/>
                </a:solidFill>
              </a:rPr>
              <a:t>表示</a:t>
            </a:r>
            <a:r>
              <a:rPr lang="en-US" altLang="zh-TW" dirty="0">
                <a:solidFill>
                  <a:srgbClr val="FF0000"/>
                </a:solidFill>
              </a:rPr>
              <a:t>600</a:t>
            </a:r>
            <a:r>
              <a:rPr lang="zh-TW" altLang="en-US" dirty="0">
                <a:solidFill>
                  <a:srgbClr val="FF0000"/>
                </a:solidFill>
              </a:rPr>
              <a:t>秒傳震動出去</a:t>
            </a:r>
            <a:endParaRPr lang="en-US" altLang="zh-TW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49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698852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r>
              <a:rPr lang="en-US" altLang="zh-TW" dirty="0" err="1"/>
              <a:t>gps</a:t>
            </a:r>
            <a:r>
              <a:rPr lang="en-US" altLang="zh-TW" dirty="0"/>
              <a:t>-interval 30 </a:t>
            </a:r>
            <a:r>
              <a:rPr lang="zh-TW" altLang="en-US" dirty="0"/>
              <a:t>間隔多久傳一次資料</a:t>
            </a:r>
            <a:endParaRPr lang="en-US" altLang="zh-TW" dirty="0"/>
          </a:p>
          <a:p>
            <a:pPr marL="0" lvl="1"/>
            <a:r>
              <a:rPr lang="en-US" altLang="zh-TW" dirty="0" err="1"/>
              <a:t>gps</a:t>
            </a:r>
            <a:r>
              <a:rPr lang="en-US" altLang="zh-TW" dirty="0"/>
              <a:t>-interval off </a:t>
            </a:r>
            <a:r>
              <a:rPr lang="zh-TW" altLang="en-US" dirty="0"/>
              <a:t>把</a:t>
            </a:r>
            <a:r>
              <a:rPr lang="en-US" altLang="zh-TW" dirty="0" err="1"/>
              <a:t>gps</a:t>
            </a:r>
            <a:r>
              <a:rPr lang="zh-TW" altLang="en-US" dirty="0"/>
              <a:t>功能關掉</a:t>
            </a:r>
            <a:endParaRPr lang="en-US" altLang="zh-TW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50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8936432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/>
            <a:r>
              <a:rPr lang="en-US" altLang="zh-TW" dirty="0">
                <a:solidFill>
                  <a:srgbClr val="FF0000"/>
                </a:solidFill>
              </a:rPr>
              <a:t>bat 1200 </a:t>
            </a:r>
            <a:r>
              <a:rPr lang="zh-TW" altLang="en-US" dirty="0">
                <a:solidFill>
                  <a:srgbClr val="FF0000"/>
                </a:solidFill>
              </a:rPr>
              <a:t>決定</a:t>
            </a:r>
            <a:r>
              <a:rPr lang="en-US" altLang="zh-TW" dirty="0">
                <a:solidFill>
                  <a:srgbClr val="FF0000"/>
                </a:solidFill>
              </a:rPr>
              <a:t>20</a:t>
            </a:r>
            <a:r>
              <a:rPr lang="zh-TW" altLang="en-US" dirty="0">
                <a:solidFill>
                  <a:srgbClr val="FF0000"/>
                </a:solidFill>
              </a:rPr>
              <a:t>分鐘回報一次電壓值</a:t>
            </a:r>
            <a:endParaRPr lang="en-US" altLang="zh-TW" dirty="0">
              <a:solidFill>
                <a:srgbClr val="FF0000"/>
              </a:solidFill>
            </a:endParaRPr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51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981182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dirty="0"/>
              <a:t>要填寫教師名稱是為了</a:t>
            </a:r>
            <a:r>
              <a:rPr kumimoji="1" lang="zh-TW" altLang="en-US" dirty="0"/>
              <a:t>用於提供感應器審查</a:t>
            </a:r>
            <a:endParaRPr kumimoji="1" lang="en-US" altLang="zh-TW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10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759581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12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87315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kern="0" dirty="0" err="1"/>
              <a:t>MacAddress</a:t>
            </a:r>
            <a:r>
              <a:rPr lang="zh-TW" altLang="en-US" sz="1200" kern="0" dirty="0"/>
              <a:t>只能註冊一個帳號，所以當你註冊後，別人就無法再次註冊</a:t>
            </a:r>
            <a:endParaRPr lang="en-US" altLang="zh-TW" sz="1200" kern="0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z="1200" dirty="0">
                <a:solidFill>
                  <a:srgbClr val="FF0000"/>
                </a:solidFill>
              </a:rPr>
              <a:t>感應器申請這部分的審查人是教師（學校管理員帳號）會有權限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TW" altLang="en-US" sz="1200" dirty="0"/>
          </a:p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16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72734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sz="1200" dirty="0" err="1">
                <a:solidFill>
                  <a:srgbClr val="FF0000"/>
                </a:solidFill>
              </a:rPr>
              <a:t>gps</a:t>
            </a:r>
            <a:r>
              <a:rPr lang="zh-TW" altLang="en-US" sz="1200" dirty="0">
                <a:solidFill>
                  <a:srgbClr val="FF0000"/>
                </a:solidFill>
              </a:rPr>
              <a:t>（可以地圖手動定位以及如果訊號良好也會自動定位，只是要立即看到定位成效，其回傳定位間隔時間要設短一點）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19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97707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20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6480463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sz="1200" kern="0" dirty="0">
                <a:solidFill>
                  <a:srgbClr val="FF0000"/>
                </a:solidFill>
              </a:rPr>
              <a:t>注意：時間區間不要設太大</a:t>
            </a:r>
            <a:r>
              <a:rPr lang="en-US" altLang="zh-TW" sz="1200" kern="0" dirty="0">
                <a:solidFill>
                  <a:srgbClr val="FF0000"/>
                </a:solidFill>
              </a:rPr>
              <a:t>(</a:t>
            </a:r>
            <a:r>
              <a:rPr lang="zh-TW" altLang="en-US" sz="1200" kern="0" dirty="0">
                <a:solidFill>
                  <a:srgbClr val="FF0000"/>
                </a:solidFill>
              </a:rPr>
              <a:t>盡量小於</a:t>
            </a:r>
            <a:r>
              <a:rPr lang="en-US" altLang="zh-TW" sz="1200" kern="0" dirty="0">
                <a:solidFill>
                  <a:srgbClr val="FF0000"/>
                </a:solidFill>
              </a:rPr>
              <a:t>3</a:t>
            </a:r>
            <a:r>
              <a:rPr lang="zh-TW" altLang="en-US" sz="1200" kern="0" dirty="0">
                <a:solidFill>
                  <a:srgbClr val="FF0000"/>
                </a:solidFill>
              </a:rPr>
              <a:t>小時</a:t>
            </a:r>
            <a:r>
              <a:rPr lang="en-US" altLang="zh-TW" sz="1200" kern="0" dirty="0">
                <a:solidFill>
                  <a:srgbClr val="FF0000"/>
                </a:solidFill>
              </a:rPr>
              <a:t>)</a:t>
            </a:r>
            <a:r>
              <a:rPr lang="zh-TW" altLang="en-US" sz="1200" kern="0" dirty="0">
                <a:solidFill>
                  <a:srgbClr val="FF0000"/>
                </a:solidFill>
              </a:rPr>
              <a:t>，因為時間區間若設太大就會</a:t>
            </a:r>
            <a:r>
              <a:rPr lang="en-US" altLang="zh-TW" sz="1200" kern="0" dirty="0">
                <a:solidFill>
                  <a:srgbClr val="FF0000"/>
                </a:solidFill>
              </a:rPr>
              <a:t>load</a:t>
            </a:r>
            <a:r>
              <a:rPr lang="zh-TW" altLang="en-US" sz="1200" kern="0" dirty="0">
                <a:solidFill>
                  <a:srgbClr val="FF0000"/>
                </a:solidFill>
              </a:rPr>
              <a:t>很久，輸入完後記得兩邊的提交都要按才會送出。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21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467472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31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422878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影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E42556-4641-4443-A346-91ED3D1D690F}" type="slidenum">
              <a:rPr lang="zh-TW" altLang="en-US" smtClean="0"/>
              <a:t>32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517371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3EA279B-5C2E-4BB2-B37D-C4A4BA0AF2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2170E31D-8504-4787-83B7-A91E25BCB2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C831288-4390-4981-A298-F945F94AC7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FF48-267A-4A40-B03E-0BB2C7F00487}" type="datetimeFigureOut">
              <a:rPr lang="zh-TW" altLang="en-US" smtClean="0"/>
              <a:t>2020/11/4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39B2F60B-7200-41F3-A090-B1F4A71C2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595973B9-17BD-4DB0-8FB2-1B2AA8A92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6390-FB32-4257-BD08-EDD40EF378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164708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16BC8A-D90D-4734-B552-C6CAC08E6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284466D-32D9-4F07-8447-78767EBAAE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073007A-C222-47D6-BB59-625D135DC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FF48-267A-4A40-B03E-0BB2C7F00487}" type="datetimeFigureOut">
              <a:rPr lang="zh-TW" altLang="en-US" smtClean="0"/>
              <a:t>2020/11/4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07FB97F1-75B0-4C35-968F-3ACF80EC54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06DB6BE-F0FA-4F8B-8B05-9BAFD261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6390-FB32-4257-BD08-EDD40EF378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66125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2418AEA4-580C-4655-94F7-66E08E8BD6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041ADCB9-248C-4C35-B2EC-7B2C2957D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9001969-934A-4C16-AB8D-D1A53F1936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FF48-267A-4A40-B03E-0BB2C7F00487}" type="datetimeFigureOut">
              <a:rPr lang="zh-TW" altLang="en-US" smtClean="0"/>
              <a:t>2020/11/4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943BDB5-048D-4109-B17B-823DDBAEE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3A1B366-90ED-4E91-BD97-F4FC00195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6390-FB32-4257-BD08-EDD40EF378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2359400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C57B0FB-A82A-4223-B5E3-10631C989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7411478-6D5A-4C35-8A3F-C1D35F761C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A4786030-5529-4E98-BE24-5E67D546AE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FF48-267A-4A40-B03E-0BB2C7F00487}" type="datetimeFigureOut">
              <a:rPr lang="zh-TW" altLang="en-US" smtClean="0"/>
              <a:t>2020/11/4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FA80AA4-E0EF-4F97-8F8C-BEAEFB3E83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2E0DADE-93E7-4778-859B-9110725230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6390-FB32-4257-BD08-EDD40EF378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382668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1185FD5-B53A-4132-A1AA-6F9EE3F02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BB8DF294-C670-4F1B-AE5C-70F7DC1D8E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4A846DD-71B9-432A-9E4D-E035EF89E0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FF48-267A-4A40-B03E-0BB2C7F00487}" type="datetimeFigureOut">
              <a:rPr lang="zh-TW" altLang="en-US" smtClean="0"/>
              <a:t>2020/11/4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8505CC29-91D5-4BB9-A97B-FEA65E5F98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4A6EC4A3-D7C9-472F-B013-64F789E70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6390-FB32-4257-BD08-EDD40EF378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4245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9F04306-C8EC-4499-BF07-E6EA6542D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51B0FCB-F569-4EE3-8DB9-A24C798A3F3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05DCC9DE-4169-4863-8AAB-30544B654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18B5BFED-3EFB-44F0-AB9D-E19AB98A33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FF48-267A-4A40-B03E-0BB2C7F00487}" type="datetimeFigureOut">
              <a:rPr lang="zh-TW" altLang="en-US" smtClean="0"/>
              <a:t>2020/11/4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27E18B69-97AD-4AB9-8BB9-48863020C1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E35F34C-03C7-4D34-88F8-9B145A54AB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6390-FB32-4257-BD08-EDD40EF378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43969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87E62840-964B-4C66-ABE8-054F54952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FEFD3082-1CC9-48A5-9A85-F1B6A129FB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C7E0D1EF-C021-4AD1-A345-39F46D6AC6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227ED611-86C0-49F3-8E55-5E6DDE6DB04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5E1FE6D8-BC00-42E4-910B-D9A26A0DEDE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B85340D-04DA-4694-B144-8489193B4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FF48-267A-4A40-B03E-0BB2C7F00487}" type="datetimeFigureOut">
              <a:rPr lang="zh-TW" altLang="en-US" smtClean="0"/>
              <a:t>2020/11/4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AEA575F-EFC4-4765-BE66-9C207E9E3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457D33DE-C17F-4D10-8959-6593DD5C62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6390-FB32-4257-BD08-EDD40EF378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728002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0B98D7C-343A-449D-8B22-AFA53AB062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155E0C61-55CE-452C-8403-E2C493D78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FF48-267A-4A40-B03E-0BB2C7F00487}" type="datetimeFigureOut">
              <a:rPr lang="zh-TW" altLang="en-US" smtClean="0"/>
              <a:t>2020/11/4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B5A8CF1E-1CA4-4256-A91E-7C2872F52B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83D467B5-5AB4-46BD-98C6-705D516D86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6390-FB32-4257-BD08-EDD40EF378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65566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010096C9-1B42-4FB8-80AC-C4F52CF667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FF48-267A-4A40-B03E-0BB2C7F00487}" type="datetimeFigureOut">
              <a:rPr lang="zh-TW" altLang="en-US" smtClean="0"/>
              <a:t>2020/11/4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5835E79D-B7F5-470A-A93D-D4959E9A7E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8AFC50B4-8BEB-4CB0-8C75-FEBCA2253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6390-FB32-4257-BD08-EDD40EF378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208490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19EB97D-9361-400C-9D11-198714A13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42D47702-901C-47A6-81F9-3BC4A7990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F2A96EF-9D94-4E56-B7F2-C97970D82E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D00E3A72-953F-4E26-8B0D-2C30E76480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FF48-267A-4A40-B03E-0BB2C7F00487}" type="datetimeFigureOut">
              <a:rPr lang="zh-TW" altLang="en-US" smtClean="0"/>
              <a:t>2020/11/4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AE153148-10A5-4B4F-9F8A-B0DCBBE0B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29513B05-CABC-420C-B42F-BBD0B53C1F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6390-FB32-4257-BD08-EDD40EF378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4137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6BF1AE00-A2B2-4215-A9D1-D289737EF1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D28107F6-6854-42F6-8C6A-DE7050B2C5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C39FEC14-95E6-498A-85CE-DA971A6AA8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02149890-8649-4444-9620-2C111A77F7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1FF48-267A-4A40-B03E-0BB2C7F00487}" type="datetimeFigureOut">
              <a:rPr lang="zh-TW" altLang="en-US" smtClean="0"/>
              <a:t>2020/11/4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7AF9E5BB-7956-4307-8715-CA82B50474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9B7223BF-B296-4380-8452-3637971A8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F6390-FB32-4257-BD08-EDD40EF378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70602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C3812AAD-65B9-45EC-9C88-FFE0FF052C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AB87F3C1-AFEB-4078-B2C1-EABDF23869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7E3A1C7-087F-46C2-8647-30E3246EC8D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61FF48-267A-4A40-B03E-0BB2C7F00487}" type="datetimeFigureOut">
              <a:rPr lang="zh-TW" altLang="en-US" smtClean="0"/>
              <a:t>2020/11/4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E49033F4-9931-45A0-9C04-8A608DC222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0EA46786-88DA-4508-ACD4-47B346161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F6390-FB32-4257-BD08-EDD40EF378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099648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www.postman.com/downloads/" TargetMode="Externa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ampus.kits.tw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0C2360F-B44B-414A-AC03-83CF8DBA51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35386" y="1140470"/>
            <a:ext cx="9521228" cy="2387600"/>
          </a:xfrm>
        </p:spPr>
        <p:txBody>
          <a:bodyPr anchor="b">
            <a:normAutofit/>
          </a:bodyPr>
          <a:lstStyle/>
          <a:p>
            <a:r>
              <a:rPr lang="zh-TW" altLang="en-US" sz="4800" dirty="0"/>
              <a:t>物聯網核心技術</a:t>
            </a:r>
            <a:br>
              <a:rPr lang="en-US" altLang="zh-TW" sz="4800" dirty="0"/>
            </a:br>
            <a:r>
              <a:rPr lang="zh-TW" altLang="zh-TW" sz="4800" dirty="0"/>
              <a:t>實驗</a:t>
            </a:r>
            <a:r>
              <a:rPr lang="zh-TW" altLang="en-US" sz="4800" dirty="0"/>
              <a:t>三 </a:t>
            </a:r>
            <a:r>
              <a:rPr lang="en-US" altLang="zh-TW" sz="4800" dirty="0"/>
              <a:t>NB-IoT</a:t>
            </a:r>
            <a:r>
              <a:rPr lang="zh-TW" altLang="zh-TW" sz="4800" dirty="0"/>
              <a:t>穿戴式感應器</a:t>
            </a:r>
            <a:endParaRPr lang="zh-TW" altLang="en-US" sz="4800" dirty="0"/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F2215963-792A-441F-9C46-82AF8E93C3B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anchor="ctr"/>
          <a:lstStyle/>
          <a:p>
            <a:r>
              <a:rPr lang="zh-TW" altLang="en-US" dirty="0"/>
              <a:t>國立中正大學資訊工程系 黃仁竑教授</a:t>
            </a:r>
            <a:endParaRPr lang="en-US" altLang="zh-TW" dirty="0"/>
          </a:p>
          <a:p>
            <a:r>
              <a:rPr lang="zh-TW" altLang="en-US" dirty="0"/>
              <a:t>助教 林佳幼 周秉泓</a:t>
            </a:r>
            <a:endParaRPr lang="en-US" altLang="zh-TW" dirty="0"/>
          </a:p>
        </p:txBody>
      </p:sp>
    </p:spTree>
    <p:extLst>
      <p:ext uri="{BB962C8B-B14F-4D97-AF65-F5344CB8AC3E}">
        <p14:creationId xmlns:p14="http://schemas.microsoft.com/office/powerpoint/2010/main" val="15436083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F865A2F6-B541-452B-B0CC-2CA1D7B837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註冊頁面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C61BF4B4-2CEE-428B-8328-2BECB49C7B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輸入相關資料</a:t>
            </a:r>
            <a:endParaRPr lang="en-US" altLang="zh-TW" sz="24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角色「學生」</a:t>
            </a:r>
            <a:endParaRPr lang="en-US" altLang="zh-TW" sz="24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大學名稱「國立中正大學」</a:t>
            </a:r>
            <a:endParaRPr lang="en-US" altLang="zh-TW" sz="24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教師名稱「</a:t>
            </a:r>
            <a:r>
              <a:rPr lang="en-US" altLang="zh-TW" sz="2400" dirty="0"/>
              <a:t>admin22</a:t>
            </a:r>
            <a:r>
              <a:rPr lang="zh-TW" altLang="en-US" sz="2400" dirty="0"/>
              <a:t>」</a:t>
            </a:r>
            <a:endParaRPr lang="en-US" altLang="zh-TW" sz="2400" dirty="0"/>
          </a:p>
          <a:p>
            <a:pPr indent="-342000">
              <a:spcBef>
                <a:spcPts val="500"/>
              </a:spcBef>
            </a:pPr>
            <a:endParaRPr lang="zh-TW" altLang="en-US" sz="2400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C453D49D-70C6-4A45-BFBF-C3E746E50A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54348" y="1758928"/>
            <a:ext cx="5799452" cy="3615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08783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B071F99E-5A9C-4BCC-B9FB-3B000303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大綱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F33E8DB2-39CB-4069-A5DE-5D460A61C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556"/>
            <a:ext cx="10515600" cy="4916002"/>
          </a:xfrm>
        </p:spPr>
        <p:txBody>
          <a:bodyPr>
            <a:noAutofit/>
          </a:bodyPr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系統架構</a:t>
            </a:r>
            <a:endParaRPr lang="en-US" altLang="zh-TW" sz="20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物聯網校園</a:t>
            </a:r>
            <a:r>
              <a:rPr lang="zh-TW" altLang="en-US" sz="2000" dirty="0"/>
              <a:t>數據分析服務平台</a:t>
            </a:r>
            <a:endParaRPr lang="en-US" altLang="zh-TW" sz="2000" dirty="0"/>
          </a:p>
          <a:p>
            <a:pPr lvl="1" indent="-342000"/>
            <a:r>
              <a:rPr lang="zh-TW" altLang="en-US" sz="1800" dirty="0"/>
              <a:t>註冊頁面</a:t>
            </a:r>
            <a:endParaRPr kumimoji="1" lang="en-US" altLang="zh-TW" sz="1800" dirty="0"/>
          </a:p>
          <a:p>
            <a:pPr lvl="1" indent="-342000"/>
            <a:r>
              <a:rPr lang="zh-TW" altLang="en-US" sz="1800" dirty="0">
                <a:solidFill>
                  <a:srgbClr val="FF0000"/>
                </a:solidFill>
              </a:rPr>
              <a:t>登入頁面</a:t>
            </a:r>
            <a:endParaRPr lang="en-US" altLang="zh-TW" sz="1800" dirty="0">
              <a:solidFill>
                <a:srgbClr val="FF0000"/>
              </a:solidFill>
            </a:endParaRPr>
          </a:p>
          <a:p>
            <a:pPr lvl="1" indent="-342000"/>
            <a:r>
              <a:rPr lang="zh-TW" altLang="en-US" sz="1800" dirty="0"/>
              <a:t>登入成功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感應器 </a:t>
            </a:r>
            <a:r>
              <a:rPr lang="en-US" altLang="zh-TW" sz="1800" dirty="0"/>
              <a:t>( </a:t>
            </a:r>
            <a:r>
              <a:rPr lang="zh-TW" altLang="en-US" sz="1800" dirty="0"/>
              <a:t>新增 </a:t>
            </a:r>
            <a:r>
              <a:rPr lang="en-US" altLang="zh-TW" sz="1800" dirty="0"/>
              <a:t>/</a:t>
            </a:r>
            <a:r>
              <a:rPr lang="zh-TW" altLang="en-US" sz="1800" dirty="0"/>
              <a:t> 申請結果</a:t>
            </a:r>
            <a:r>
              <a:rPr lang="en-US" altLang="zh-TW" sz="1800" dirty="0"/>
              <a:t> / </a:t>
            </a:r>
            <a:r>
              <a:rPr lang="zh-TW" altLang="en-US" sz="1800" dirty="0"/>
              <a:t>編輯 </a:t>
            </a:r>
            <a:r>
              <a:rPr lang="en-US" altLang="zh-TW" sz="1800" dirty="0"/>
              <a:t>)</a:t>
            </a:r>
          </a:p>
          <a:p>
            <a:pPr lvl="1" indent="-342000"/>
            <a:r>
              <a:rPr lang="zh-TW" altLang="en-US" sz="1800" dirty="0"/>
              <a:t>感應器報表 </a:t>
            </a:r>
            <a:r>
              <a:rPr lang="en-US" altLang="zh-TW" sz="1800" dirty="0"/>
              <a:t>(</a:t>
            </a:r>
            <a:r>
              <a:rPr lang="zh-TW" altLang="en-US" sz="1800" dirty="0"/>
              <a:t> 一般 </a:t>
            </a:r>
            <a:r>
              <a:rPr lang="en-US" altLang="zh-TW" sz="1800" dirty="0"/>
              <a:t>/ </a:t>
            </a:r>
            <a:r>
              <a:rPr lang="zh-TW" altLang="en-US" sz="1800" dirty="0"/>
              <a:t>使用頻率 </a:t>
            </a:r>
            <a:r>
              <a:rPr lang="en-US" altLang="zh-TW" sz="1800" dirty="0"/>
              <a:t>/ </a:t>
            </a:r>
            <a:r>
              <a:rPr lang="zh-TW" altLang="en-US" sz="1800" dirty="0"/>
              <a:t>電池電量 </a:t>
            </a:r>
            <a:r>
              <a:rPr lang="en-US" altLang="zh-TW" sz="1800" dirty="0"/>
              <a:t>/ GPS</a:t>
            </a:r>
            <a:r>
              <a:rPr lang="zh-TW" altLang="en-US" sz="1800" dirty="0"/>
              <a:t> </a:t>
            </a:r>
            <a:r>
              <a:rPr lang="en-US" altLang="zh-TW" sz="1800" dirty="0"/>
              <a:t>/ </a:t>
            </a:r>
            <a:r>
              <a:rPr lang="zh-TW" altLang="en-US" sz="1800" dirty="0"/>
              <a:t>三軸 </a:t>
            </a:r>
            <a:r>
              <a:rPr lang="en-US" altLang="zh-TW" sz="18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altLang="zh-TW" sz="2000" dirty="0"/>
              <a:t>API</a:t>
            </a:r>
            <a:r>
              <a:rPr lang="zh-CN" altLang="en-US" sz="2000" dirty="0"/>
              <a:t>介紹</a:t>
            </a:r>
            <a:r>
              <a:rPr lang="zh-TW" altLang="en-US" sz="2000" dirty="0"/>
              <a:t> </a:t>
            </a:r>
            <a:r>
              <a:rPr lang="en-US" altLang="zh-TW" sz="2000" dirty="0"/>
              <a:t>(</a:t>
            </a:r>
            <a:r>
              <a:rPr lang="zh-TW" altLang="en-US" sz="2000" dirty="0"/>
              <a:t> </a:t>
            </a:r>
            <a:r>
              <a:rPr lang="en-US" altLang="zh-TW" sz="2000" dirty="0"/>
              <a:t>API OAuth </a:t>
            </a:r>
            <a:r>
              <a:rPr lang="zh-TW" altLang="en-US" sz="2000" dirty="0"/>
              <a:t>取 </a:t>
            </a:r>
            <a:r>
              <a:rPr lang="en-US" altLang="zh-TW" sz="2000" dirty="0"/>
              <a:t>Token / Postman</a:t>
            </a:r>
            <a:r>
              <a:rPr lang="zh-TW" altLang="en-US" sz="2000" dirty="0"/>
              <a:t> </a:t>
            </a:r>
            <a:r>
              <a:rPr lang="en-US" altLang="zh-TW" sz="2000" dirty="0"/>
              <a:t>/ API</a:t>
            </a:r>
            <a:r>
              <a:rPr lang="zh-TW" altLang="en-US" sz="2000" dirty="0"/>
              <a:t> 參數介紹 </a:t>
            </a:r>
            <a:r>
              <a:rPr lang="en-US" altLang="zh-TW" sz="20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000" dirty="0"/>
              <a:t>透過藍牙設定感應器參數</a:t>
            </a:r>
            <a:endParaRPr lang="en-US" altLang="zh-TW" sz="2000" dirty="0"/>
          </a:p>
          <a:p>
            <a:pPr lvl="1" indent="-342000"/>
            <a:r>
              <a:rPr lang="en-US" altLang="zh-TW" sz="1800" dirty="0"/>
              <a:t>APP</a:t>
            </a:r>
            <a:r>
              <a:rPr lang="zh-CN" altLang="en-US" sz="1800" dirty="0"/>
              <a:t>下載</a:t>
            </a:r>
            <a:r>
              <a:rPr lang="en-US" altLang="zh-TW" sz="1800" dirty="0"/>
              <a:t>/</a:t>
            </a:r>
            <a:r>
              <a:rPr lang="zh-CN" altLang="en-US" sz="1800" dirty="0"/>
              <a:t>使用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感測器基礎指令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震動敏感度設定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各類計時器設定</a:t>
            </a: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26142344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91E7274C-739E-4E9B-9B62-2ED31B5F95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登入頁面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EF61A4C9-82E7-415E-9415-5E4B3FF4D42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輸入電子信箱、密碼進行登入</a:t>
            </a:r>
            <a:endParaRPr lang="en-US" altLang="zh-TW" sz="2400" dirty="0"/>
          </a:p>
          <a:p>
            <a:pPr indent="-342000">
              <a:spcBef>
                <a:spcPts val="500"/>
              </a:spcBef>
            </a:pPr>
            <a:endParaRPr lang="zh-TW" altLang="en-US" sz="2400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9212696-29AA-4C35-87C1-7378DD4FEF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2131" y="2769444"/>
            <a:ext cx="10181669" cy="2737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32140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B071F99E-5A9C-4BCC-B9FB-3B000303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大綱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A9503387-3129-4891-988F-FA570D25CF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556"/>
            <a:ext cx="10515600" cy="4916002"/>
          </a:xfrm>
        </p:spPr>
        <p:txBody>
          <a:bodyPr>
            <a:noAutofit/>
          </a:bodyPr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系統架構</a:t>
            </a:r>
            <a:endParaRPr lang="en-US" altLang="zh-TW" sz="20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物聯網校園</a:t>
            </a:r>
            <a:r>
              <a:rPr lang="zh-TW" altLang="en-US" sz="2000" dirty="0"/>
              <a:t>數據分析服務平台</a:t>
            </a:r>
            <a:endParaRPr lang="en-US" altLang="zh-TW" sz="2000" dirty="0"/>
          </a:p>
          <a:p>
            <a:pPr lvl="1" indent="-342000"/>
            <a:r>
              <a:rPr lang="zh-TW" altLang="en-US" sz="1800" dirty="0"/>
              <a:t>註冊頁面</a:t>
            </a:r>
            <a:endParaRPr kumimoji="1" lang="en-US" altLang="zh-TW" sz="1800" dirty="0"/>
          </a:p>
          <a:p>
            <a:pPr lvl="1" indent="-342000"/>
            <a:r>
              <a:rPr lang="zh-TW" altLang="en-US" sz="1800" dirty="0"/>
              <a:t>登入頁面</a:t>
            </a:r>
            <a:endParaRPr lang="en-US" altLang="zh-TW" sz="1800" dirty="0"/>
          </a:p>
          <a:p>
            <a:pPr lvl="1" indent="-342000"/>
            <a:r>
              <a:rPr lang="zh-TW" altLang="en-US" sz="1800" dirty="0">
                <a:solidFill>
                  <a:srgbClr val="FF0000"/>
                </a:solidFill>
              </a:rPr>
              <a:t>登入成功</a:t>
            </a:r>
            <a:endParaRPr lang="en-US" altLang="zh-TW" sz="1800" dirty="0">
              <a:solidFill>
                <a:srgbClr val="FF0000"/>
              </a:solidFill>
            </a:endParaRPr>
          </a:p>
          <a:p>
            <a:pPr lvl="1" indent="-342000"/>
            <a:r>
              <a:rPr lang="zh-TW" altLang="en-US" sz="1800" dirty="0"/>
              <a:t>感應器 </a:t>
            </a:r>
            <a:r>
              <a:rPr lang="en-US" altLang="zh-TW" sz="1800" dirty="0"/>
              <a:t>( </a:t>
            </a:r>
            <a:r>
              <a:rPr lang="zh-TW" altLang="en-US" sz="1800" dirty="0"/>
              <a:t>新增 </a:t>
            </a:r>
            <a:r>
              <a:rPr lang="en-US" altLang="zh-TW" sz="1800" dirty="0"/>
              <a:t>/</a:t>
            </a:r>
            <a:r>
              <a:rPr lang="zh-TW" altLang="en-US" sz="1800" dirty="0"/>
              <a:t> 申請結果</a:t>
            </a:r>
            <a:r>
              <a:rPr lang="en-US" altLang="zh-TW" sz="1800" dirty="0"/>
              <a:t> / </a:t>
            </a:r>
            <a:r>
              <a:rPr lang="zh-TW" altLang="en-US" sz="1800" dirty="0"/>
              <a:t>編輯 </a:t>
            </a:r>
            <a:r>
              <a:rPr lang="en-US" altLang="zh-TW" sz="1800" dirty="0"/>
              <a:t>)</a:t>
            </a:r>
          </a:p>
          <a:p>
            <a:pPr lvl="1" indent="-342000"/>
            <a:r>
              <a:rPr lang="zh-TW" altLang="en-US" sz="1800" dirty="0"/>
              <a:t>感應器報表 </a:t>
            </a:r>
            <a:r>
              <a:rPr lang="en-US" altLang="zh-TW" sz="1800" dirty="0"/>
              <a:t>(</a:t>
            </a:r>
            <a:r>
              <a:rPr lang="zh-TW" altLang="en-US" sz="1800" dirty="0"/>
              <a:t> 一般 </a:t>
            </a:r>
            <a:r>
              <a:rPr lang="en-US" altLang="zh-TW" sz="1800" dirty="0"/>
              <a:t>/ </a:t>
            </a:r>
            <a:r>
              <a:rPr lang="zh-TW" altLang="en-US" sz="1800" dirty="0"/>
              <a:t>使用頻率 </a:t>
            </a:r>
            <a:r>
              <a:rPr lang="en-US" altLang="zh-TW" sz="1800" dirty="0"/>
              <a:t>/ </a:t>
            </a:r>
            <a:r>
              <a:rPr lang="zh-TW" altLang="en-US" sz="1800" dirty="0"/>
              <a:t>電池電量 </a:t>
            </a:r>
            <a:r>
              <a:rPr lang="en-US" altLang="zh-TW" sz="1800" dirty="0"/>
              <a:t>/ GPS</a:t>
            </a:r>
            <a:r>
              <a:rPr lang="zh-TW" altLang="en-US" sz="1800" dirty="0"/>
              <a:t> </a:t>
            </a:r>
            <a:r>
              <a:rPr lang="en-US" altLang="zh-TW" sz="1800" dirty="0"/>
              <a:t>/ </a:t>
            </a:r>
            <a:r>
              <a:rPr lang="zh-TW" altLang="en-US" sz="1800" dirty="0"/>
              <a:t>三軸 </a:t>
            </a:r>
            <a:r>
              <a:rPr lang="en-US" altLang="zh-TW" sz="18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altLang="zh-TW" sz="2000" dirty="0"/>
              <a:t>API</a:t>
            </a:r>
            <a:r>
              <a:rPr lang="zh-CN" altLang="en-US" sz="2000" dirty="0"/>
              <a:t>介紹</a:t>
            </a:r>
            <a:r>
              <a:rPr lang="zh-TW" altLang="en-US" sz="2000" dirty="0"/>
              <a:t> </a:t>
            </a:r>
            <a:r>
              <a:rPr lang="en-US" altLang="zh-TW" sz="2000" dirty="0"/>
              <a:t>(</a:t>
            </a:r>
            <a:r>
              <a:rPr lang="zh-TW" altLang="en-US" sz="2000" dirty="0"/>
              <a:t> </a:t>
            </a:r>
            <a:r>
              <a:rPr lang="en-US" altLang="zh-TW" sz="2000" dirty="0"/>
              <a:t>API OAuth </a:t>
            </a:r>
            <a:r>
              <a:rPr lang="zh-TW" altLang="en-US" sz="2000" dirty="0"/>
              <a:t>取 </a:t>
            </a:r>
            <a:r>
              <a:rPr lang="en-US" altLang="zh-TW" sz="2000" dirty="0"/>
              <a:t>Token / Postman</a:t>
            </a:r>
            <a:r>
              <a:rPr lang="zh-TW" altLang="en-US" sz="2000" dirty="0"/>
              <a:t> </a:t>
            </a:r>
            <a:r>
              <a:rPr lang="en-US" altLang="zh-TW" sz="2000" dirty="0"/>
              <a:t>/ API</a:t>
            </a:r>
            <a:r>
              <a:rPr lang="zh-TW" altLang="en-US" sz="2000" dirty="0"/>
              <a:t> 參數介紹 </a:t>
            </a:r>
            <a:r>
              <a:rPr lang="en-US" altLang="zh-TW" sz="20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000" dirty="0"/>
              <a:t>透過藍牙設定感應器參數</a:t>
            </a:r>
            <a:endParaRPr lang="en-US" altLang="zh-TW" sz="2000" dirty="0"/>
          </a:p>
          <a:p>
            <a:pPr lvl="1" indent="-342000"/>
            <a:r>
              <a:rPr lang="en-US" altLang="zh-TW" sz="1800" dirty="0"/>
              <a:t>APP</a:t>
            </a:r>
            <a:r>
              <a:rPr lang="zh-CN" altLang="en-US" sz="1800" dirty="0"/>
              <a:t>下載</a:t>
            </a:r>
            <a:r>
              <a:rPr lang="en-US" altLang="zh-TW" sz="1800" dirty="0"/>
              <a:t>/</a:t>
            </a:r>
            <a:r>
              <a:rPr lang="zh-CN" altLang="en-US" sz="1800" dirty="0"/>
              <a:t>使用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感測器基礎指令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震動敏感度設定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各類計時器設定</a:t>
            </a: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3597269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BF924C7B-60D5-4078-A212-EBB9EBD758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登入成功</a:t>
            </a:r>
            <a:endParaRPr lang="zh-TW" altLang="en-US" dirty="0"/>
          </a:p>
        </p:txBody>
      </p:sp>
      <p:sp>
        <p:nvSpPr>
          <p:cNvPr id="8" name="內容版面配置區 4">
            <a:extLst>
              <a:ext uri="{FF2B5EF4-FFF2-40B4-BE49-F238E27FC236}">
                <a16:creationId xmlns:a16="http://schemas.microsoft.com/office/drawing/2014/main" id="{FD6EF541-8D4F-4F76-AD56-DE9EAC542070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/>
              <a:t>校園地圖</a:t>
            </a:r>
            <a:endParaRPr lang="en-US" altLang="zh-TW" sz="24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/>
              <a:t>導覽列</a:t>
            </a:r>
            <a:endParaRPr lang="en-US" altLang="zh-TW" sz="2400" dirty="0"/>
          </a:p>
          <a:p>
            <a:pPr lvl="1" indent="-342000"/>
            <a:r>
              <a:rPr lang="zh-CN" altLang="en-US" sz="2000" kern="0" dirty="0"/>
              <a:t>我的感應器</a:t>
            </a:r>
            <a:endParaRPr lang="en-US" altLang="zh-CN" sz="2000" kern="0" dirty="0"/>
          </a:p>
          <a:p>
            <a:pPr lvl="1" indent="-342000"/>
            <a:r>
              <a:rPr lang="zh-TW" altLang="en-US" sz="2000" kern="0" dirty="0"/>
              <a:t>感應器申請</a:t>
            </a:r>
            <a:endParaRPr lang="en-US" altLang="zh-TW" sz="2000" kern="0" dirty="0"/>
          </a:p>
          <a:p>
            <a:pPr lvl="1" indent="-342000"/>
            <a:r>
              <a:rPr lang="zh-TW" altLang="en-US" sz="2000" kern="0" dirty="0"/>
              <a:t>申請結果</a:t>
            </a:r>
            <a:endParaRPr lang="en-US" altLang="zh-CN" sz="2000" kern="0" dirty="0"/>
          </a:p>
          <a:p>
            <a:pPr lvl="1" indent="-342000"/>
            <a:r>
              <a:rPr lang="zh-TW" altLang="en-US" sz="2000" kern="0" dirty="0"/>
              <a:t>變更</a:t>
            </a:r>
            <a:r>
              <a:rPr lang="zh-CN" altLang="en-US" sz="2000" kern="0" dirty="0"/>
              <a:t>帳戶資訊</a:t>
            </a:r>
            <a:endParaRPr lang="zh-TW" altLang="en-US" sz="2000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3D6C00D5-D37F-47E5-87E2-4FE6FCE0DC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3133" y="1825625"/>
            <a:ext cx="8057284" cy="3937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01980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38DDCFEF-D172-485D-AA0B-35D2BE0ED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大綱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FF209A4F-D016-4CAC-8ADF-ACAC082F06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556"/>
            <a:ext cx="10515600" cy="4916002"/>
          </a:xfrm>
        </p:spPr>
        <p:txBody>
          <a:bodyPr>
            <a:noAutofit/>
          </a:bodyPr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系統架構</a:t>
            </a:r>
            <a:endParaRPr lang="en-US" altLang="zh-TW" sz="20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物聯網校園</a:t>
            </a:r>
            <a:r>
              <a:rPr lang="zh-TW" altLang="en-US" sz="2000" dirty="0"/>
              <a:t>數據分析服務平台</a:t>
            </a:r>
            <a:endParaRPr lang="en-US" altLang="zh-TW" sz="2000" dirty="0"/>
          </a:p>
          <a:p>
            <a:pPr lvl="1" indent="-342000"/>
            <a:r>
              <a:rPr lang="zh-TW" altLang="en-US" sz="1800" dirty="0"/>
              <a:t>註冊頁面</a:t>
            </a:r>
            <a:endParaRPr kumimoji="1" lang="en-US" altLang="zh-TW" sz="1800" dirty="0"/>
          </a:p>
          <a:p>
            <a:pPr lvl="1" indent="-342000"/>
            <a:r>
              <a:rPr lang="zh-TW" altLang="en-US" sz="1800" dirty="0"/>
              <a:t>登入頁面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登入成功</a:t>
            </a:r>
            <a:endParaRPr lang="en-US" altLang="zh-TW" sz="1800" dirty="0"/>
          </a:p>
          <a:p>
            <a:pPr lvl="1" indent="-342000"/>
            <a:r>
              <a:rPr lang="zh-TW" altLang="en-US" sz="1800" dirty="0">
                <a:solidFill>
                  <a:srgbClr val="FF0000"/>
                </a:solidFill>
              </a:rPr>
              <a:t>感應器 </a:t>
            </a:r>
            <a:r>
              <a:rPr lang="en-US" altLang="zh-TW" sz="1800" dirty="0">
                <a:solidFill>
                  <a:srgbClr val="FF0000"/>
                </a:solidFill>
              </a:rPr>
              <a:t>( </a:t>
            </a:r>
            <a:r>
              <a:rPr lang="zh-TW" altLang="en-US" sz="1800" dirty="0">
                <a:solidFill>
                  <a:srgbClr val="FF0000"/>
                </a:solidFill>
              </a:rPr>
              <a:t>新增 </a:t>
            </a:r>
            <a:r>
              <a:rPr lang="en-US" altLang="zh-TW" sz="1800" dirty="0">
                <a:solidFill>
                  <a:srgbClr val="FF0000"/>
                </a:solidFill>
              </a:rPr>
              <a:t>/</a:t>
            </a:r>
            <a:r>
              <a:rPr lang="zh-TW" altLang="en-US" sz="1800" dirty="0">
                <a:solidFill>
                  <a:srgbClr val="FF0000"/>
                </a:solidFill>
              </a:rPr>
              <a:t> 申請結果</a:t>
            </a:r>
            <a:r>
              <a:rPr lang="en-US" altLang="zh-TW" sz="1800" dirty="0">
                <a:solidFill>
                  <a:srgbClr val="FF0000"/>
                </a:solidFill>
              </a:rPr>
              <a:t> / </a:t>
            </a:r>
            <a:r>
              <a:rPr lang="zh-TW" altLang="en-US" sz="1800" dirty="0">
                <a:solidFill>
                  <a:srgbClr val="FF0000"/>
                </a:solidFill>
              </a:rPr>
              <a:t>編輯 </a:t>
            </a:r>
            <a:r>
              <a:rPr lang="en-US" altLang="zh-TW" sz="1800" dirty="0">
                <a:solidFill>
                  <a:srgbClr val="FF0000"/>
                </a:solidFill>
              </a:rPr>
              <a:t>)</a:t>
            </a:r>
          </a:p>
          <a:p>
            <a:pPr lvl="1" indent="-342000"/>
            <a:r>
              <a:rPr lang="zh-TW" altLang="en-US" sz="1800" dirty="0"/>
              <a:t>感應器報表 </a:t>
            </a:r>
            <a:r>
              <a:rPr lang="en-US" altLang="zh-TW" sz="1800" dirty="0"/>
              <a:t>(</a:t>
            </a:r>
            <a:r>
              <a:rPr lang="zh-TW" altLang="en-US" sz="1800" dirty="0"/>
              <a:t> 一般 </a:t>
            </a:r>
            <a:r>
              <a:rPr lang="en-US" altLang="zh-TW" sz="1800" dirty="0"/>
              <a:t>/ </a:t>
            </a:r>
            <a:r>
              <a:rPr lang="zh-TW" altLang="en-US" sz="1800" dirty="0"/>
              <a:t>使用頻率 </a:t>
            </a:r>
            <a:r>
              <a:rPr lang="en-US" altLang="zh-TW" sz="1800" dirty="0"/>
              <a:t>/ </a:t>
            </a:r>
            <a:r>
              <a:rPr lang="zh-TW" altLang="en-US" sz="1800" dirty="0"/>
              <a:t>電池電量 </a:t>
            </a:r>
            <a:r>
              <a:rPr lang="en-US" altLang="zh-TW" sz="1800" dirty="0"/>
              <a:t>/ GPS</a:t>
            </a:r>
            <a:r>
              <a:rPr lang="zh-TW" altLang="en-US" sz="1800" dirty="0"/>
              <a:t> </a:t>
            </a:r>
            <a:r>
              <a:rPr lang="en-US" altLang="zh-TW" sz="1800" dirty="0"/>
              <a:t>/ </a:t>
            </a:r>
            <a:r>
              <a:rPr lang="zh-TW" altLang="en-US" sz="1800" dirty="0"/>
              <a:t>三軸 </a:t>
            </a:r>
            <a:r>
              <a:rPr lang="en-US" altLang="zh-TW" sz="18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altLang="zh-TW" sz="2000" dirty="0"/>
              <a:t>API</a:t>
            </a:r>
            <a:r>
              <a:rPr lang="zh-CN" altLang="en-US" sz="2000" dirty="0"/>
              <a:t>介紹</a:t>
            </a:r>
            <a:r>
              <a:rPr lang="zh-TW" altLang="en-US" sz="2000" dirty="0"/>
              <a:t> </a:t>
            </a:r>
            <a:r>
              <a:rPr lang="en-US" altLang="zh-TW" sz="2000" dirty="0"/>
              <a:t>(</a:t>
            </a:r>
            <a:r>
              <a:rPr lang="zh-TW" altLang="en-US" sz="2000" dirty="0"/>
              <a:t> </a:t>
            </a:r>
            <a:r>
              <a:rPr lang="en-US" altLang="zh-TW" sz="2000" dirty="0"/>
              <a:t>API OAuth </a:t>
            </a:r>
            <a:r>
              <a:rPr lang="zh-TW" altLang="en-US" sz="2000" dirty="0"/>
              <a:t>取 </a:t>
            </a:r>
            <a:r>
              <a:rPr lang="en-US" altLang="zh-TW" sz="2000" dirty="0"/>
              <a:t>Token / Postman</a:t>
            </a:r>
            <a:r>
              <a:rPr lang="zh-TW" altLang="en-US" sz="2000" dirty="0"/>
              <a:t> </a:t>
            </a:r>
            <a:r>
              <a:rPr lang="en-US" altLang="zh-TW" sz="2000" dirty="0"/>
              <a:t>/ API</a:t>
            </a:r>
            <a:r>
              <a:rPr lang="zh-TW" altLang="en-US" sz="2000" dirty="0"/>
              <a:t> 參數介紹 </a:t>
            </a:r>
            <a:r>
              <a:rPr lang="en-US" altLang="zh-TW" sz="20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000" dirty="0"/>
              <a:t>透過藍牙設定感應器參數</a:t>
            </a:r>
            <a:endParaRPr lang="en-US" altLang="zh-TW" sz="2000" dirty="0"/>
          </a:p>
          <a:p>
            <a:pPr lvl="1" indent="-342000"/>
            <a:r>
              <a:rPr lang="en-US" altLang="zh-TW" sz="1800" dirty="0"/>
              <a:t>APP</a:t>
            </a:r>
            <a:r>
              <a:rPr lang="zh-CN" altLang="en-US" sz="1800" dirty="0"/>
              <a:t>下載</a:t>
            </a:r>
            <a:r>
              <a:rPr lang="en-US" altLang="zh-TW" sz="1800" dirty="0"/>
              <a:t>/</a:t>
            </a:r>
            <a:r>
              <a:rPr lang="zh-CN" altLang="en-US" sz="1800" dirty="0"/>
              <a:t>使用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感測器基礎指令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震動敏感度設定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各類計時器設定</a:t>
            </a: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4142991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BFE6F4FE-033C-4E99-B708-D2E62525EF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68040"/>
          <a:stretch/>
        </p:blipFill>
        <p:spPr>
          <a:xfrm>
            <a:off x="5257799" y="134478"/>
            <a:ext cx="2171699" cy="3345602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5C3AFBB5-7C05-47AB-9897-9FF60F06EA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zh-CN" altLang="en-US" dirty="0"/>
              <a:t>感應器</a:t>
            </a:r>
            <a:r>
              <a:rPr kumimoji="1" lang="zh-TW" altLang="en-US" dirty="0"/>
              <a:t> </a:t>
            </a:r>
            <a:r>
              <a:rPr kumimoji="1" lang="en-US" altLang="zh-CN" dirty="0"/>
              <a:t>–</a:t>
            </a:r>
            <a:r>
              <a:rPr kumimoji="1" lang="zh-TW" altLang="en-US" dirty="0"/>
              <a:t> </a:t>
            </a:r>
            <a:r>
              <a:rPr kumimoji="1" lang="zh-CN" altLang="en-US" dirty="0"/>
              <a:t>新增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7234D3AE-DCF4-45FC-8996-5121AC847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400" kern="0" dirty="0"/>
              <a:t>點選「感應器</a:t>
            </a:r>
            <a:r>
              <a:rPr lang="zh-TW" altLang="en-US" sz="2400" kern="0" dirty="0"/>
              <a:t>申請</a:t>
            </a:r>
            <a:r>
              <a:rPr lang="zh-CN" altLang="en-US" sz="2400" kern="0" dirty="0"/>
              <a:t>」</a:t>
            </a:r>
            <a:endParaRPr lang="en-US" altLang="zh-CN" sz="2400" kern="0" dirty="0"/>
          </a:p>
          <a:p>
            <a:pPr lvl="1" indent="-342000"/>
            <a:r>
              <a:rPr lang="zh-TW" altLang="en-US" sz="2000" kern="0" dirty="0"/>
              <a:t>場域名稱：</a:t>
            </a:r>
            <a:r>
              <a:rPr lang="en-US" altLang="zh-TW" sz="2000" kern="0" dirty="0"/>
              <a:t>EA</a:t>
            </a:r>
          </a:p>
          <a:p>
            <a:pPr lvl="1" indent="-342000"/>
            <a:r>
              <a:rPr lang="zh-TW" altLang="en-US" sz="2000" kern="0" dirty="0"/>
              <a:t>子場域：</a:t>
            </a:r>
            <a:r>
              <a:rPr lang="en-US" altLang="zh-TW" sz="2000" kern="0" dirty="0"/>
              <a:t>EA101</a:t>
            </a:r>
          </a:p>
          <a:p>
            <a:pPr lvl="1" indent="-342000"/>
            <a:r>
              <a:rPr lang="zh-TW" altLang="en-US" sz="2000" kern="0" dirty="0"/>
              <a:t>傳輸技術：</a:t>
            </a:r>
            <a:r>
              <a:rPr lang="en-US" altLang="zh-TW" sz="2000" kern="0" dirty="0"/>
              <a:t>NB</a:t>
            </a:r>
          </a:p>
          <a:p>
            <a:pPr lvl="1" indent="-342000"/>
            <a:r>
              <a:rPr lang="zh-TW" altLang="en-US" sz="2000" kern="0" dirty="0"/>
              <a:t>感應器名稱：</a:t>
            </a:r>
            <a:r>
              <a:rPr lang="en-US" altLang="zh-TW" sz="2000" kern="0" dirty="0"/>
              <a:t>Group1</a:t>
            </a:r>
          </a:p>
          <a:p>
            <a:pPr lvl="1" indent="-342000"/>
            <a:r>
              <a:rPr lang="en-US" altLang="zh-CN" sz="2000" kern="0" dirty="0" err="1"/>
              <a:t>MacAddress</a:t>
            </a:r>
            <a:r>
              <a:rPr lang="zh-TW" altLang="en-US" sz="2000" kern="0" dirty="0"/>
              <a:t>：請填寫穿戴式設備的</a:t>
            </a:r>
            <a:r>
              <a:rPr lang="en-US" altLang="zh-TW" sz="2000" kern="0" dirty="0" err="1"/>
              <a:t>MacAddress</a:t>
            </a:r>
            <a:r>
              <a:rPr lang="zh-TW" altLang="en-US" sz="2000" kern="0" dirty="0"/>
              <a:t> </a:t>
            </a:r>
            <a:r>
              <a:rPr lang="en-US" altLang="zh-TW" sz="2000" kern="0" dirty="0"/>
              <a:t>(</a:t>
            </a:r>
            <a:r>
              <a:rPr lang="zh-TW" altLang="en-US" sz="2000" kern="0" dirty="0"/>
              <a:t> 英文</a:t>
            </a:r>
            <a:r>
              <a:rPr lang="en-US" altLang="zh-TW" sz="2000" kern="0" dirty="0"/>
              <a:t>+</a:t>
            </a:r>
            <a:r>
              <a:rPr lang="zh-TW" altLang="en-US" sz="2000" kern="0" dirty="0"/>
              <a:t>數字共</a:t>
            </a:r>
            <a:r>
              <a:rPr lang="en-US" altLang="zh-TW" sz="2000" kern="0" dirty="0"/>
              <a:t>8</a:t>
            </a:r>
            <a:r>
              <a:rPr lang="zh-TW" altLang="en-US" sz="2000" kern="0" dirty="0"/>
              <a:t>碼 </a:t>
            </a:r>
            <a:r>
              <a:rPr lang="en-US" altLang="zh-TW" sz="2000" kern="0" dirty="0"/>
              <a:t>)</a:t>
            </a:r>
          </a:p>
          <a:p>
            <a:pPr lvl="1" indent="-342000"/>
            <a:r>
              <a:rPr lang="zh-CN" altLang="en-US" sz="2000" kern="0" dirty="0"/>
              <a:t>地點：拖曳紅色圖釘到地圖正確位置</a:t>
            </a:r>
            <a:r>
              <a:rPr lang="zh-TW" altLang="en-US" sz="2000" kern="0" dirty="0"/>
              <a:t>並按下儲存</a:t>
            </a:r>
            <a:endParaRPr lang="en-US" altLang="zh-CN" sz="2000" kern="0" dirty="0"/>
          </a:p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i="1" u="sng" dirty="0"/>
              <a:t>注意</a:t>
            </a:r>
            <a:endParaRPr lang="en-US" altLang="zh-TW" sz="2400" i="1" u="sng" dirty="0"/>
          </a:p>
          <a:p>
            <a:pPr lvl="1" indent="-342000"/>
            <a:r>
              <a:rPr lang="zh-TW" altLang="en-US" sz="2000" i="1" u="sng" kern="0" dirty="0"/>
              <a:t>感應器名稱請依自己領取的設備編號命名</a:t>
            </a:r>
            <a:endParaRPr lang="en-US" altLang="zh-TW" sz="2000" i="1" u="sng" kern="0" dirty="0"/>
          </a:p>
          <a:p>
            <a:pPr lvl="1" indent="-342000"/>
            <a:r>
              <a:rPr lang="zh-TW" altLang="en-US" sz="2000" i="1" u="sng" kern="0" dirty="0"/>
              <a:t>填寫</a:t>
            </a:r>
            <a:r>
              <a:rPr lang="en-US" altLang="zh-CN" sz="2000" i="1" u="sng" kern="0" dirty="0" err="1"/>
              <a:t>MacAddress</a:t>
            </a:r>
            <a:r>
              <a:rPr lang="zh-TW" altLang="en-US" sz="2000" i="1" u="sng" kern="0" dirty="0"/>
              <a:t>都小寫</a:t>
            </a:r>
            <a:endParaRPr lang="en-US" altLang="zh-TW" sz="2000" i="1" u="sng" kern="0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EECD5D95-F855-46CE-98F0-04E738AD86D3}"/>
              </a:ext>
            </a:extLst>
          </p:cNvPr>
          <p:cNvSpPr/>
          <p:nvPr/>
        </p:nvSpPr>
        <p:spPr>
          <a:xfrm>
            <a:off x="6561535" y="979909"/>
            <a:ext cx="660401" cy="2293183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175421D3-9517-44BC-BEF9-216DF5E470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475" r="12927"/>
          <a:stretch/>
        </p:blipFill>
        <p:spPr>
          <a:xfrm>
            <a:off x="7429498" y="134477"/>
            <a:ext cx="4623383" cy="3306096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24DA5928-EFE4-4068-996C-34DD25D42E21}"/>
              </a:ext>
            </a:extLst>
          </p:cNvPr>
          <p:cNvSpPr/>
          <p:nvPr/>
        </p:nvSpPr>
        <p:spPr>
          <a:xfrm>
            <a:off x="10286007" y="1237939"/>
            <a:ext cx="496041" cy="5250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606EBC33-38C1-41C6-9F8F-F35AC103CCF1}"/>
              </a:ext>
            </a:extLst>
          </p:cNvPr>
          <p:cNvSpPr/>
          <p:nvPr/>
        </p:nvSpPr>
        <p:spPr>
          <a:xfrm>
            <a:off x="7429498" y="3185010"/>
            <a:ext cx="396009" cy="291616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253477A2-8A6D-44A5-B8E0-ADCDB94E940E}"/>
              </a:ext>
            </a:extLst>
          </p:cNvPr>
          <p:cNvCxnSpPr>
            <a:cxnSpLocks/>
            <a:stCxn id="6" idx="3"/>
            <a:endCxn id="9" idx="1"/>
          </p:cNvCxnSpPr>
          <p:nvPr/>
        </p:nvCxnSpPr>
        <p:spPr>
          <a:xfrm flipV="1">
            <a:off x="7221936" y="1500488"/>
            <a:ext cx="3064071" cy="6260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線單箭頭接點 13">
            <a:extLst>
              <a:ext uri="{FF2B5EF4-FFF2-40B4-BE49-F238E27FC236}">
                <a16:creationId xmlns:a16="http://schemas.microsoft.com/office/drawing/2014/main" id="{94C14C1B-2521-4239-9DAD-E715EE9F02E4}"/>
              </a:ext>
            </a:extLst>
          </p:cNvPr>
          <p:cNvCxnSpPr>
            <a:cxnSpLocks/>
            <a:stCxn id="9" idx="2"/>
            <a:endCxn id="10" idx="3"/>
          </p:cNvCxnSpPr>
          <p:nvPr/>
        </p:nvCxnSpPr>
        <p:spPr>
          <a:xfrm flipH="1">
            <a:off x="7825507" y="1763036"/>
            <a:ext cx="2708521" cy="1567782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83782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圖片 13">
            <a:extLst>
              <a:ext uri="{FF2B5EF4-FFF2-40B4-BE49-F238E27FC236}">
                <a16:creationId xmlns:a16="http://schemas.microsoft.com/office/drawing/2014/main" id="{DD7E9B52-52BD-4100-9687-59A485CBA7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5479" y="2834560"/>
            <a:ext cx="9541042" cy="3342403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5C3AFBB5-7C05-47AB-9897-9FF60F06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感應器</a:t>
            </a:r>
            <a:r>
              <a:rPr kumimoji="1" lang="zh-TW" altLang="en-US" dirty="0"/>
              <a:t> </a:t>
            </a:r>
            <a:r>
              <a:rPr kumimoji="1" lang="en-US" altLang="zh-CN" dirty="0"/>
              <a:t>–</a:t>
            </a:r>
            <a:r>
              <a:rPr kumimoji="1" lang="zh-TW" altLang="en-US" dirty="0"/>
              <a:t> </a:t>
            </a:r>
            <a:r>
              <a:rPr lang="zh-TW" altLang="en-US" dirty="0"/>
              <a:t>申請結果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7234D3AE-DCF4-45FC-8996-5121AC847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kern="0" dirty="0"/>
              <a:t>待管理員審核通過後可</a:t>
            </a:r>
            <a:r>
              <a:rPr lang="zh-CN" altLang="en-US" sz="2400" kern="0" dirty="0"/>
              <a:t>點選「</a:t>
            </a:r>
            <a:r>
              <a:rPr lang="zh-TW" altLang="en-US" sz="2400" kern="0" dirty="0"/>
              <a:t>申請結果</a:t>
            </a:r>
            <a:r>
              <a:rPr lang="zh-CN" altLang="en-US" sz="2400" kern="0" dirty="0"/>
              <a:t>」</a:t>
            </a:r>
            <a:r>
              <a:rPr lang="zh-TW" altLang="en-US" sz="2400" kern="0" dirty="0"/>
              <a:t>會看到審查通過或失敗</a:t>
            </a:r>
            <a:endParaRPr lang="en-US" altLang="zh-TW" sz="2400" kern="0" dirty="0"/>
          </a:p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i="1" u="sng" kern="0" dirty="0"/>
              <a:t>注意：當申請審查被拒絕失敗後，如需修改資料，只需重新提出申請即可</a:t>
            </a:r>
            <a:endParaRPr lang="en-US" altLang="zh-TW" sz="2400" i="1" u="sng" kern="0" dirty="0"/>
          </a:p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5D9BB9F8-24C8-43E6-B489-5154D157D072}"/>
              </a:ext>
            </a:extLst>
          </p:cNvPr>
          <p:cNvSpPr/>
          <p:nvPr/>
        </p:nvSpPr>
        <p:spPr>
          <a:xfrm>
            <a:off x="1359972" y="4382875"/>
            <a:ext cx="881063" cy="3112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78ACA414-D8A5-4AFA-975E-2029846BC1C9}"/>
              </a:ext>
            </a:extLst>
          </p:cNvPr>
          <p:cNvSpPr/>
          <p:nvPr/>
        </p:nvSpPr>
        <p:spPr>
          <a:xfrm>
            <a:off x="9529705" y="4983541"/>
            <a:ext cx="731727" cy="64723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7">
            <a:extLst>
              <a:ext uri="{FF2B5EF4-FFF2-40B4-BE49-F238E27FC236}">
                <a16:creationId xmlns:a16="http://schemas.microsoft.com/office/drawing/2014/main" id="{DDB83725-1EF6-44ED-8051-E4A68CFC0688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2241035" y="4538499"/>
            <a:ext cx="7288670" cy="768661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31635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C3AFBB5-7C05-47AB-9897-9FF60F06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感應器</a:t>
            </a:r>
            <a:r>
              <a:rPr kumimoji="1" lang="zh-TW" altLang="en-US" dirty="0"/>
              <a:t> </a:t>
            </a:r>
            <a:r>
              <a:rPr kumimoji="1" lang="en-US" altLang="zh-CN" dirty="0"/>
              <a:t>–</a:t>
            </a:r>
            <a:r>
              <a:rPr kumimoji="1" lang="zh-TW" altLang="en-US" dirty="0"/>
              <a:t> </a:t>
            </a:r>
            <a:r>
              <a:rPr kumimoji="1" lang="zh-CN" altLang="en-US" dirty="0"/>
              <a:t>編輯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7234D3AE-DCF4-45FC-8996-5121AC847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400" kern="0" dirty="0"/>
              <a:t>我的感應器</a:t>
            </a:r>
            <a:endParaRPr lang="en-US" altLang="zh-CN" sz="2400" kern="0" dirty="0"/>
          </a:p>
          <a:p>
            <a:pPr lvl="1" indent="-342000"/>
            <a:r>
              <a:rPr lang="zh-CN" altLang="en-US" sz="2000" kern="0" dirty="0"/>
              <a:t>點選「編輯」</a:t>
            </a:r>
            <a:endParaRPr lang="en-US" altLang="zh-CN" sz="2000" kern="0" dirty="0"/>
          </a:p>
          <a:p>
            <a:pPr lvl="1" indent="-342000"/>
            <a:r>
              <a:rPr lang="zh-CN" altLang="en-US" sz="2000" kern="0" dirty="0"/>
              <a:t>變更「場域」</a:t>
            </a:r>
            <a:endParaRPr lang="en-US" altLang="zh-CN" sz="2000" kern="0" dirty="0"/>
          </a:p>
          <a:p>
            <a:pPr lvl="1" indent="-342000"/>
            <a:r>
              <a:rPr lang="zh-CN" altLang="en-US" sz="2000" kern="0" dirty="0"/>
              <a:t>變更「子場域」</a:t>
            </a:r>
            <a:endParaRPr lang="en-US" altLang="zh-CN" sz="2000" kern="0" dirty="0"/>
          </a:p>
          <a:p>
            <a:pPr lvl="1" indent="-342000"/>
            <a:r>
              <a:rPr lang="zh-CN" altLang="en-US" sz="2000" kern="0" dirty="0"/>
              <a:t>變更「感應器名稱」</a:t>
            </a:r>
            <a:endParaRPr lang="en-US" altLang="zh-CN" sz="2000" kern="0" dirty="0"/>
          </a:p>
          <a:p>
            <a:pPr lvl="1" indent="-342000"/>
            <a:r>
              <a:rPr lang="zh-CN" altLang="en-US" sz="2000" kern="0" dirty="0"/>
              <a:t>變更「</a:t>
            </a:r>
            <a:r>
              <a:rPr lang="en-US" altLang="zh-TW" sz="2000" kern="0" dirty="0" err="1"/>
              <a:t>MacAddress</a:t>
            </a:r>
            <a:r>
              <a:rPr lang="zh-CN" altLang="en-US" sz="2000" kern="0" dirty="0"/>
              <a:t>」</a:t>
            </a:r>
            <a:endParaRPr lang="en-US" altLang="zh-CN" sz="2000" kern="0" dirty="0"/>
          </a:p>
          <a:p>
            <a:pPr indent="-342000">
              <a:spcBef>
                <a:spcPts val="500"/>
              </a:spcBef>
            </a:pPr>
            <a:endParaRPr lang="zh-TW" alt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F35427B6-D81B-4899-A912-B2F4B28AE9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0283" y="112002"/>
            <a:ext cx="7230980" cy="298894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316C48AE-1087-468B-8368-B0F43CE4D4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0283" y="3271976"/>
            <a:ext cx="7230979" cy="3427638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3E577722-6AF2-4572-B0E1-A13648DF5CD0}"/>
              </a:ext>
            </a:extLst>
          </p:cNvPr>
          <p:cNvSpPr/>
          <p:nvPr/>
        </p:nvSpPr>
        <p:spPr>
          <a:xfrm>
            <a:off x="4704347" y="848218"/>
            <a:ext cx="881063" cy="31124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5E8F6B41-D62C-4296-B5A4-5A3564C8CCA3}"/>
              </a:ext>
            </a:extLst>
          </p:cNvPr>
          <p:cNvCxnSpPr>
            <a:cxnSpLocks/>
            <a:stCxn id="8" idx="2"/>
            <a:endCxn id="9" idx="3"/>
          </p:cNvCxnSpPr>
          <p:nvPr/>
        </p:nvCxnSpPr>
        <p:spPr>
          <a:xfrm flipH="1">
            <a:off x="7143750" y="2582856"/>
            <a:ext cx="3733313" cy="267160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02FB674A-2BF5-40BA-B2EA-6A64212A218C}"/>
              </a:ext>
            </a:extLst>
          </p:cNvPr>
          <p:cNvSpPr/>
          <p:nvPr/>
        </p:nvSpPr>
        <p:spPr>
          <a:xfrm>
            <a:off x="10682445" y="2335837"/>
            <a:ext cx="389235" cy="24701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FBAF803-B269-45B7-81DB-880B8F13E8EA}"/>
              </a:ext>
            </a:extLst>
          </p:cNvPr>
          <p:cNvSpPr/>
          <p:nvPr/>
        </p:nvSpPr>
        <p:spPr>
          <a:xfrm>
            <a:off x="6252133" y="4331964"/>
            <a:ext cx="891617" cy="184499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11">
            <a:extLst>
              <a:ext uri="{FF2B5EF4-FFF2-40B4-BE49-F238E27FC236}">
                <a16:creationId xmlns:a16="http://schemas.microsoft.com/office/drawing/2014/main" id="{B23E0165-54EF-45BD-970E-34483AE5491A}"/>
              </a:ext>
            </a:extLst>
          </p:cNvPr>
          <p:cNvCxnSpPr>
            <a:cxnSpLocks/>
            <a:stCxn id="6" idx="3"/>
            <a:endCxn id="8" idx="0"/>
          </p:cNvCxnSpPr>
          <p:nvPr/>
        </p:nvCxnSpPr>
        <p:spPr>
          <a:xfrm>
            <a:off x="5585410" y="1003842"/>
            <a:ext cx="5291653" cy="1331995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6823134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C3AFBB5-7C05-47AB-9897-9FF60F06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大綱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FD4A0D16-2CAD-4BC4-95CA-8BBF94F0E9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556"/>
            <a:ext cx="10515600" cy="4916002"/>
          </a:xfrm>
        </p:spPr>
        <p:txBody>
          <a:bodyPr>
            <a:noAutofit/>
          </a:bodyPr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系統架構</a:t>
            </a:r>
            <a:endParaRPr lang="en-US" altLang="zh-TW" sz="20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物聯網校園</a:t>
            </a:r>
            <a:r>
              <a:rPr lang="zh-TW" altLang="en-US" sz="2000" dirty="0"/>
              <a:t>數據分析服務平台</a:t>
            </a:r>
            <a:endParaRPr lang="en-US" altLang="zh-TW" sz="2000" dirty="0"/>
          </a:p>
          <a:p>
            <a:pPr lvl="1" indent="-342000"/>
            <a:r>
              <a:rPr lang="zh-TW" altLang="en-US" sz="1800" dirty="0"/>
              <a:t>註冊頁面</a:t>
            </a:r>
            <a:endParaRPr kumimoji="1" lang="en-US" altLang="zh-TW" sz="1800" dirty="0"/>
          </a:p>
          <a:p>
            <a:pPr lvl="1" indent="-342000"/>
            <a:r>
              <a:rPr lang="zh-TW" altLang="en-US" sz="1800" dirty="0"/>
              <a:t>登入頁面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登入成功</a:t>
            </a:r>
            <a:r>
              <a:rPr lang="en-US" altLang="zh-TW" sz="1800" dirty="0"/>
              <a:t> </a:t>
            </a:r>
          </a:p>
          <a:p>
            <a:pPr lvl="1" indent="-342000"/>
            <a:r>
              <a:rPr lang="zh-TW" altLang="en-US" sz="1800" dirty="0"/>
              <a:t>感應器 </a:t>
            </a:r>
            <a:r>
              <a:rPr lang="en-US" altLang="zh-TW" sz="1800" dirty="0"/>
              <a:t>( </a:t>
            </a:r>
            <a:r>
              <a:rPr lang="zh-TW" altLang="en-US" sz="1800" dirty="0"/>
              <a:t>新增 </a:t>
            </a:r>
            <a:r>
              <a:rPr lang="en-US" altLang="zh-TW" sz="1800" dirty="0"/>
              <a:t>/</a:t>
            </a:r>
            <a:r>
              <a:rPr lang="zh-TW" altLang="en-US" sz="1800" dirty="0"/>
              <a:t> 申請結果</a:t>
            </a:r>
            <a:r>
              <a:rPr lang="en-US" altLang="zh-TW" sz="1800" dirty="0"/>
              <a:t> / </a:t>
            </a:r>
            <a:r>
              <a:rPr lang="zh-TW" altLang="en-US" sz="1800" dirty="0"/>
              <a:t>編輯 </a:t>
            </a:r>
            <a:r>
              <a:rPr lang="en-US" altLang="zh-TW" sz="1800" dirty="0"/>
              <a:t>)</a:t>
            </a:r>
          </a:p>
          <a:p>
            <a:pPr lvl="1" indent="-342000"/>
            <a:r>
              <a:rPr lang="zh-TW" altLang="en-US" sz="1800" dirty="0">
                <a:solidFill>
                  <a:srgbClr val="FF0000"/>
                </a:solidFill>
              </a:rPr>
              <a:t>感應器報表 </a:t>
            </a:r>
            <a:r>
              <a:rPr lang="en-US" altLang="zh-TW" sz="1800" dirty="0">
                <a:solidFill>
                  <a:srgbClr val="FF0000"/>
                </a:solidFill>
              </a:rPr>
              <a:t>(</a:t>
            </a:r>
            <a:r>
              <a:rPr lang="zh-TW" altLang="en-US" sz="1800" dirty="0">
                <a:solidFill>
                  <a:srgbClr val="FF0000"/>
                </a:solidFill>
              </a:rPr>
              <a:t> 一般 </a:t>
            </a:r>
            <a:r>
              <a:rPr lang="en-US" altLang="zh-TW" sz="1800" dirty="0">
                <a:solidFill>
                  <a:srgbClr val="FF0000"/>
                </a:solidFill>
              </a:rPr>
              <a:t>/ </a:t>
            </a:r>
            <a:r>
              <a:rPr lang="zh-TW" altLang="en-US" sz="1800" dirty="0">
                <a:solidFill>
                  <a:srgbClr val="FF0000"/>
                </a:solidFill>
              </a:rPr>
              <a:t>使用頻率 </a:t>
            </a:r>
            <a:r>
              <a:rPr lang="en-US" altLang="zh-TW" sz="1800" dirty="0">
                <a:solidFill>
                  <a:srgbClr val="FF0000"/>
                </a:solidFill>
              </a:rPr>
              <a:t>/ </a:t>
            </a:r>
            <a:r>
              <a:rPr lang="zh-TW" altLang="en-US" sz="1800" dirty="0">
                <a:solidFill>
                  <a:srgbClr val="FF0000"/>
                </a:solidFill>
              </a:rPr>
              <a:t>電池電量 </a:t>
            </a:r>
            <a:r>
              <a:rPr lang="en-US" altLang="zh-TW" sz="1800" dirty="0">
                <a:solidFill>
                  <a:srgbClr val="FF0000"/>
                </a:solidFill>
              </a:rPr>
              <a:t>/ GPS</a:t>
            </a:r>
            <a:r>
              <a:rPr lang="zh-TW" altLang="en-US" sz="1800" dirty="0">
                <a:solidFill>
                  <a:srgbClr val="FF0000"/>
                </a:solidFill>
              </a:rPr>
              <a:t> </a:t>
            </a:r>
            <a:r>
              <a:rPr lang="en-US" altLang="zh-TW" sz="1800" dirty="0">
                <a:solidFill>
                  <a:srgbClr val="FF0000"/>
                </a:solidFill>
              </a:rPr>
              <a:t>/ </a:t>
            </a:r>
            <a:r>
              <a:rPr lang="zh-TW" altLang="en-US" sz="1800" dirty="0">
                <a:solidFill>
                  <a:srgbClr val="FF0000"/>
                </a:solidFill>
              </a:rPr>
              <a:t>三軸 </a:t>
            </a:r>
            <a:r>
              <a:rPr lang="en-US" altLang="zh-TW" sz="1800" dirty="0">
                <a:solidFill>
                  <a:srgbClr val="FF0000"/>
                </a:solidFill>
              </a:rPr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altLang="zh-TW" sz="2000" dirty="0"/>
              <a:t>API</a:t>
            </a:r>
            <a:r>
              <a:rPr lang="zh-CN" altLang="en-US" sz="2000" dirty="0"/>
              <a:t>介紹</a:t>
            </a:r>
            <a:r>
              <a:rPr lang="zh-TW" altLang="en-US" sz="2000" dirty="0"/>
              <a:t> </a:t>
            </a:r>
            <a:r>
              <a:rPr lang="en-US" altLang="zh-TW" sz="2000" dirty="0"/>
              <a:t>(</a:t>
            </a:r>
            <a:r>
              <a:rPr lang="zh-TW" altLang="en-US" sz="2000" dirty="0"/>
              <a:t> </a:t>
            </a:r>
            <a:r>
              <a:rPr lang="en-US" altLang="zh-TW" sz="2000" dirty="0"/>
              <a:t>API OAuth </a:t>
            </a:r>
            <a:r>
              <a:rPr lang="zh-TW" altLang="en-US" sz="2000" dirty="0"/>
              <a:t>取 </a:t>
            </a:r>
            <a:r>
              <a:rPr lang="en-US" altLang="zh-TW" sz="2000" dirty="0"/>
              <a:t>Token / Postman</a:t>
            </a:r>
            <a:r>
              <a:rPr lang="zh-TW" altLang="en-US" sz="2000" dirty="0"/>
              <a:t> </a:t>
            </a:r>
            <a:r>
              <a:rPr lang="en-US" altLang="zh-TW" sz="2000" dirty="0"/>
              <a:t>/ API</a:t>
            </a:r>
            <a:r>
              <a:rPr lang="zh-TW" altLang="en-US" sz="2000" dirty="0"/>
              <a:t> 參數介紹 </a:t>
            </a:r>
            <a:r>
              <a:rPr lang="en-US" altLang="zh-TW" sz="20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000" dirty="0"/>
              <a:t>透過藍牙設定感應器參數</a:t>
            </a:r>
            <a:endParaRPr lang="en-US" altLang="zh-TW" sz="2000" dirty="0"/>
          </a:p>
          <a:p>
            <a:pPr lvl="1" indent="-342000"/>
            <a:r>
              <a:rPr lang="en-US" altLang="zh-TW" sz="1800" dirty="0"/>
              <a:t>APP</a:t>
            </a:r>
            <a:r>
              <a:rPr lang="zh-CN" altLang="en-US" sz="1800" dirty="0"/>
              <a:t>下載</a:t>
            </a:r>
            <a:r>
              <a:rPr lang="en-US" altLang="zh-TW" sz="1800" dirty="0"/>
              <a:t>/</a:t>
            </a:r>
            <a:r>
              <a:rPr lang="zh-CN" altLang="en-US" sz="1800" dirty="0"/>
              <a:t>使用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感測器基礎指令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震動敏感度設定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各類計時器設定</a:t>
            </a: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8415930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D04BF383-0E82-4756-8B84-14D8051CB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使用設備與環境</a:t>
            </a: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03DD2C51-AC60-44E2-B9DF-7D7C993567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000">
              <a:lnSpc>
                <a:spcPct val="150000"/>
              </a:lnSpc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硬體</a:t>
            </a:r>
            <a:endParaRPr lang="en-US" altLang="zh-TW" sz="2400" dirty="0"/>
          </a:p>
          <a:p>
            <a:pPr lvl="1" indent="-342000">
              <a:lnSpc>
                <a:spcPct val="150000"/>
              </a:lnSpc>
            </a:pPr>
            <a:r>
              <a:rPr lang="en-US" altLang="zh-TW" sz="2000" dirty="0"/>
              <a:t>4038</a:t>
            </a:r>
            <a:r>
              <a:rPr lang="zh-TW" altLang="en-US" sz="2000" dirty="0"/>
              <a:t>穿戴式感應器</a:t>
            </a:r>
            <a:endParaRPr lang="en-US" altLang="zh-TW" sz="2000" dirty="0"/>
          </a:p>
          <a:p>
            <a:pPr lvl="1" indent="-342000">
              <a:lnSpc>
                <a:spcPct val="150000"/>
              </a:lnSpc>
            </a:pPr>
            <a:r>
              <a:rPr lang="en-US" altLang="zh-TW" sz="2000" dirty="0"/>
              <a:t>SIM Card</a:t>
            </a:r>
          </a:p>
          <a:p>
            <a:pPr lvl="1" indent="-342000">
              <a:lnSpc>
                <a:spcPct val="150000"/>
              </a:lnSpc>
            </a:pPr>
            <a:r>
              <a:rPr lang="zh-TW" altLang="en-US" sz="2000" dirty="0"/>
              <a:t>充電線</a:t>
            </a:r>
            <a:endParaRPr lang="en-US" altLang="zh-TW" sz="2000" dirty="0"/>
          </a:p>
        </p:txBody>
      </p:sp>
    </p:spTree>
    <p:extLst>
      <p:ext uri="{BB962C8B-B14F-4D97-AF65-F5344CB8AC3E}">
        <p14:creationId xmlns:p14="http://schemas.microsoft.com/office/powerpoint/2010/main" val="27466785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C3AFBB5-7C05-47AB-9897-9FF60F06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感應器</a:t>
            </a:r>
            <a:r>
              <a:rPr kumimoji="1" lang="zh-TW" altLang="en-US" dirty="0"/>
              <a:t>報表 </a:t>
            </a:r>
            <a:r>
              <a:rPr kumimoji="1" lang="en-US" altLang="zh-CN" dirty="0"/>
              <a:t>– </a:t>
            </a:r>
            <a:r>
              <a:rPr kumimoji="1" lang="zh-TW" altLang="en-US" dirty="0"/>
              <a:t>一般</a:t>
            </a:r>
            <a:r>
              <a:rPr kumimoji="1" lang="en-US" altLang="zh-TW" dirty="0"/>
              <a:t> ( 1/5 )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7234D3AE-DCF4-45FC-8996-5121AC847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400" kern="0" dirty="0"/>
              <a:t>我的感應器</a:t>
            </a:r>
            <a:endParaRPr lang="en-US" altLang="zh-CN" sz="2400" kern="0" dirty="0"/>
          </a:p>
          <a:p>
            <a:pPr lvl="1" indent="-342000"/>
            <a:r>
              <a:rPr lang="zh-CN" altLang="en-US" sz="2000" kern="0" dirty="0"/>
              <a:t>點選「</a:t>
            </a:r>
            <a:r>
              <a:rPr lang="zh-TW" altLang="en-US" sz="2000" kern="0" dirty="0"/>
              <a:t>報表」</a:t>
            </a:r>
            <a:endParaRPr lang="en-US" altLang="zh-TW" sz="2000" kern="0" dirty="0"/>
          </a:p>
          <a:p>
            <a:pPr indent="-342000">
              <a:spcBef>
                <a:spcPts val="500"/>
              </a:spcBef>
            </a:pPr>
            <a:endParaRPr lang="zh-TW" alt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EFECB03B-33ED-4512-8D51-F233D70C04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194" y="3052398"/>
            <a:ext cx="6015121" cy="189816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2B47E735-7543-4CDE-96C5-648349631C9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910"/>
          <a:stretch/>
        </p:blipFill>
        <p:spPr>
          <a:xfrm>
            <a:off x="6660215" y="3052398"/>
            <a:ext cx="5163295" cy="314167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FEC05F5F-65BE-4132-9335-29B7EB677CF1}"/>
              </a:ext>
            </a:extLst>
          </p:cNvPr>
          <p:cNvSpPr/>
          <p:nvPr/>
        </p:nvSpPr>
        <p:spPr>
          <a:xfrm>
            <a:off x="5425730" y="4420517"/>
            <a:ext cx="277238" cy="19941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A05DC90E-ADB4-46D4-8277-1D2DD57A38E0}"/>
              </a:ext>
            </a:extLst>
          </p:cNvPr>
          <p:cNvCxnSpPr>
            <a:cxnSpLocks/>
          </p:cNvCxnSpPr>
          <p:nvPr/>
        </p:nvCxnSpPr>
        <p:spPr>
          <a:xfrm>
            <a:off x="5576381" y="4619933"/>
            <a:ext cx="2516585" cy="691447"/>
          </a:xfrm>
          <a:prstGeom prst="bentConnector3">
            <a:avLst>
              <a:gd name="adj1" fmla="val -9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矩形 7">
            <a:extLst>
              <a:ext uri="{FF2B5EF4-FFF2-40B4-BE49-F238E27FC236}">
                <a16:creationId xmlns:a16="http://schemas.microsoft.com/office/drawing/2014/main" id="{970FEB5D-5EA9-4437-A17C-FFD620EA85C6}"/>
              </a:ext>
            </a:extLst>
          </p:cNvPr>
          <p:cNvSpPr/>
          <p:nvPr/>
        </p:nvSpPr>
        <p:spPr>
          <a:xfrm>
            <a:off x="351731" y="3554755"/>
            <a:ext cx="1152813" cy="21563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9" name="直線單箭頭接點 6">
            <a:extLst>
              <a:ext uri="{FF2B5EF4-FFF2-40B4-BE49-F238E27FC236}">
                <a16:creationId xmlns:a16="http://schemas.microsoft.com/office/drawing/2014/main" id="{4514B2DA-EAB8-47CD-A1FA-9F8FC333C68E}"/>
              </a:ext>
            </a:extLst>
          </p:cNvPr>
          <p:cNvCxnSpPr>
            <a:cxnSpLocks/>
            <a:stCxn id="8" idx="3"/>
            <a:endCxn id="6" idx="1"/>
          </p:cNvCxnSpPr>
          <p:nvPr/>
        </p:nvCxnSpPr>
        <p:spPr>
          <a:xfrm>
            <a:off x="1504544" y="3662570"/>
            <a:ext cx="3921186" cy="8576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470471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C3AFBB5-7C05-47AB-9897-9FF60F06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感應器</a:t>
            </a:r>
            <a:r>
              <a:rPr kumimoji="1" lang="zh-TW" altLang="en-US" dirty="0"/>
              <a:t>報表 </a:t>
            </a:r>
            <a:r>
              <a:rPr kumimoji="1" lang="en-US" altLang="zh-CN" dirty="0"/>
              <a:t>– </a:t>
            </a:r>
            <a:r>
              <a:rPr kumimoji="1" lang="zh-TW" altLang="en-US" dirty="0"/>
              <a:t>一般 </a:t>
            </a:r>
            <a:r>
              <a:rPr kumimoji="1" lang="en-US" altLang="zh-TW" dirty="0"/>
              <a:t>( 2/5 )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7234D3AE-DCF4-45FC-8996-5121AC847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95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kern="0" dirty="0"/>
              <a:t>一般報表</a:t>
            </a:r>
            <a:endParaRPr lang="en-US" altLang="zh-CN" sz="2400" kern="0" dirty="0"/>
          </a:p>
          <a:p>
            <a:pPr lvl="1" indent="-342000"/>
            <a:r>
              <a:rPr lang="zh-TW" altLang="en-US" sz="2000" kern="0" dirty="0"/>
              <a:t>點選</a:t>
            </a:r>
            <a:r>
              <a:rPr lang="zh-CN" altLang="en-US" sz="2000" kern="0" dirty="0"/>
              <a:t>「</a:t>
            </a:r>
            <a:r>
              <a:rPr lang="zh-TW" altLang="en-US" sz="2000" kern="0" dirty="0"/>
              <a:t>時間區間方格」</a:t>
            </a:r>
            <a:endParaRPr lang="en-US" altLang="zh-TW" sz="2000" kern="0" dirty="0"/>
          </a:p>
          <a:p>
            <a:pPr lvl="1" indent="-342000"/>
            <a:r>
              <a:rPr lang="zh-TW" altLang="en-US" sz="2000" kern="0" dirty="0"/>
              <a:t>點選</a:t>
            </a:r>
            <a:r>
              <a:rPr lang="zh-CN" altLang="en-US" sz="2000" kern="0" dirty="0"/>
              <a:t>「</a:t>
            </a:r>
            <a:r>
              <a:rPr lang="zh-TW" altLang="en-US" sz="2000" kern="0" dirty="0"/>
              <a:t>區間選擇」</a:t>
            </a:r>
            <a:endParaRPr lang="en-US" altLang="zh-TW" sz="2000" kern="0" dirty="0"/>
          </a:p>
          <a:p>
            <a:pPr lvl="1" indent="-342000"/>
            <a:r>
              <a:rPr lang="zh-TW" altLang="en-US" sz="2000" kern="0" dirty="0"/>
              <a:t>選取時間範圍</a:t>
            </a:r>
            <a:endParaRPr lang="en-US" altLang="zh-TW" sz="2000" kern="0" dirty="0"/>
          </a:p>
          <a:p>
            <a:pPr lvl="1" indent="-342000"/>
            <a:r>
              <a:rPr lang="zh-CN" altLang="en-US" sz="2000" kern="0" dirty="0"/>
              <a:t>「</a:t>
            </a:r>
            <a:r>
              <a:rPr lang="zh-TW" altLang="en-US" sz="2000" kern="0" dirty="0"/>
              <a:t>提交」 →</a:t>
            </a:r>
            <a:r>
              <a:rPr lang="zh-CN" altLang="en-US" sz="2000" kern="0" dirty="0"/>
              <a:t> 「</a:t>
            </a:r>
            <a:r>
              <a:rPr lang="zh-TW" altLang="en-US" sz="2000" kern="0" dirty="0"/>
              <a:t>提交」</a:t>
            </a:r>
            <a:endParaRPr lang="en-US" altLang="zh-TW" sz="2000" kern="0" dirty="0"/>
          </a:p>
          <a:p>
            <a:pPr indent="-342000">
              <a:spcBef>
                <a:spcPts val="500"/>
              </a:spcBef>
            </a:pPr>
            <a:endParaRPr lang="zh-TW" alt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9DA7D03-1D6A-47F2-8405-9C307F1F1E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0451" y="3610722"/>
            <a:ext cx="4816366" cy="2940518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B915797D-5E4E-45D1-98A6-9F59A71554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56236" y="3610722"/>
            <a:ext cx="5365313" cy="2938877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609C5974-1EBC-4762-B1B6-329B06CC2D06}"/>
              </a:ext>
            </a:extLst>
          </p:cNvPr>
          <p:cNvSpPr/>
          <p:nvPr/>
        </p:nvSpPr>
        <p:spPr>
          <a:xfrm>
            <a:off x="2094909" y="4282474"/>
            <a:ext cx="1083882" cy="1995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195B5BD-4E85-4A7D-86DB-C289993A8852}"/>
              </a:ext>
            </a:extLst>
          </p:cNvPr>
          <p:cNvSpPr/>
          <p:nvPr/>
        </p:nvSpPr>
        <p:spPr>
          <a:xfrm>
            <a:off x="7402271" y="6118686"/>
            <a:ext cx="864164" cy="1412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0D48B9B-699A-40CF-B747-47B80F8E92E7}"/>
              </a:ext>
            </a:extLst>
          </p:cNvPr>
          <p:cNvSpPr/>
          <p:nvPr/>
        </p:nvSpPr>
        <p:spPr>
          <a:xfrm>
            <a:off x="9220390" y="5712897"/>
            <a:ext cx="175427" cy="1412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5D9A19EF-41FF-4A44-ABCA-2CD017EFBEAD}"/>
              </a:ext>
            </a:extLst>
          </p:cNvPr>
          <p:cNvSpPr/>
          <p:nvPr/>
        </p:nvSpPr>
        <p:spPr>
          <a:xfrm>
            <a:off x="7402270" y="6317534"/>
            <a:ext cx="243065" cy="14127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82AF872-C047-4998-9685-E2C976921A24}"/>
              </a:ext>
            </a:extLst>
          </p:cNvPr>
          <p:cNvSpPr/>
          <p:nvPr/>
        </p:nvSpPr>
        <p:spPr>
          <a:xfrm>
            <a:off x="8689853" y="4368895"/>
            <a:ext cx="299171" cy="18506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1" name="直線單箭頭接點 10">
            <a:extLst>
              <a:ext uri="{FF2B5EF4-FFF2-40B4-BE49-F238E27FC236}">
                <a16:creationId xmlns:a16="http://schemas.microsoft.com/office/drawing/2014/main" id="{55E2CA11-AF36-4D3A-AEB3-96C0E699FB90}"/>
              </a:ext>
            </a:extLst>
          </p:cNvPr>
          <p:cNvCxnSpPr>
            <a:cxnSpLocks/>
            <a:stCxn id="6" idx="3"/>
            <a:endCxn id="7" idx="1"/>
          </p:cNvCxnSpPr>
          <p:nvPr/>
        </p:nvCxnSpPr>
        <p:spPr>
          <a:xfrm>
            <a:off x="3178792" y="4382255"/>
            <a:ext cx="4223480" cy="1807068"/>
          </a:xfrm>
          <a:prstGeom prst="bentConnector3">
            <a:avLst>
              <a:gd name="adj1" fmla="val 6236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單箭頭接點 14">
            <a:extLst>
              <a:ext uri="{FF2B5EF4-FFF2-40B4-BE49-F238E27FC236}">
                <a16:creationId xmlns:a16="http://schemas.microsoft.com/office/drawing/2014/main" id="{985D0A75-6C6A-429F-A09F-F6BAE08A3D0F}"/>
              </a:ext>
            </a:extLst>
          </p:cNvPr>
          <p:cNvCxnSpPr>
            <a:cxnSpLocks/>
            <a:stCxn id="7" idx="3"/>
            <a:endCxn id="8" idx="2"/>
          </p:cNvCxnSpPr>
          <p:nvPr/>
        </p:nvCxnSpPr>
        <p:spPr>
          <a:xfrm flipV="1">
            <a:off x="8266436" y="5854169"/>
            <a:ext cx="1041669" cy="335154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直線單箭頭接點 18">
            <a:extLst>
              <a:ext uri="{FF2B5EF4-FFF2-40B4-BE49-F238E27FC236}">
                <a16:creationId xmlns:a16="http://schemas.microsoft.com/office/drawing/2014/main" id="{3D49BCAD-1ADA-41F1-AC50-5EFD12BEBED5}"/>
              </a:ext>
            </a:extLst>
          </p:cNvPr>
          <p:cNvCxnSpPr>
            <a:cxnSpLocks/>
            <a:stCxn id="8" idx="3"/>
            <a:endCxn id="9" idx="3"/>
          </p:cNvCxnSpPr>
          <p:nvPr/>
        </p:nvCxnSpPr>
        <p:spPr>
          <a:xfrm flipH="1">
            <a:off x="7645336" y="5783534"/>
            <a:ext cx="1750482" cy="604636"/>
          </a:xfrm>
          <a:prstGeom prst="bentConnector3">
            <a:avLst>
              <a:gd name="adj1" fmla="val -14217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線單箭頭接點 18">
            <a:extLst>
              <a:ext uri="{FF2B5EF4-FFF2-40B4-BE49-F238E27FC236}">
                <a16:creationId xmlns:a16="http://schemas.microsoft.com/office/drawing/2014/main" id="{4DE638CA-8980-4B15-A3C3-9F89A8C394FA}"/>
              </a:ext>
            </a:extLst>
          </p:cNvPr>
          <p:cNvCxnSpPr>
            <a:cxnSpLocks/>
            <a:stCxn id="9" idx="2"/>
            <a:endCxn id="10" idx="3"/>
          </p:cNvCxnSpPr>
          <p:nvPr/>
        </p:nvCxnSpPr>
        <p:spPr>
          <a:xfrm rot="5400000" flipH="1" flipV="1">
            <a:off x="7257723" y="4727505"/>
            <a:ext cx="1997380" cy="1465221"/>
          </a:xfrm>
          <a:prstGeom prst="bentConnector4">
            <a:avLst>
              <a:gd name="adj1" fmla="val -8218"/>
              <a:gd name="adj2" fmla="val 152762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矩形 48">
            <a:extLst>
              <a:ext uri="{FF2B5EF4-FFF2-40B4-BE49-F238E27FC236}">
                <a16:creationId xmlns:a16="http://schemas.microsoft.com/office/drawing/2014/main" id="{CE377B5E-D12B-49D1-BE1F-6C8398CBAD08}"/>
              </a:ext>
            </a:extLst>
          </p:cNvPr>
          <p:cNvSpPr/>
          <p:nvPr/>
        </p:nvSpPr>
        <p:spPr>
          <a:xfrm>
            <a:off x="6178648" y="1833050"/>
            <a:ext cx="5040586" cy="1795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342000" algn="just">
              <a:lnSpc>
                <a:spcPct val="90000"/>
              </a:lnSpc>
              <a:spcBef>
                <a:spcPts val="500"/>
              </a:spcBef>
            </a:pPr>
            <a:r>
              <a:rPr lang="zh-TW" altLang="en-US" sz="2000" i="1" u="sng" kern="0" dirty="0"/>
              <a:t>注意：</a:t>
            </a:r>
            <a:endParaRPr lang="en-US" altLang="zh-TW" sz="2000" i="1" u="sng" kern="0" dirty="0"/>
          </a:p>
          <a:p>
            <a:pPr marL="571500" lvl="1" indent="-342000" algn="just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zh-TW" altLang="en-US" sz="2000" i="1" u="sng" kern="0" dirty="0"/>
              <a:t>時間區間不要設太大 </a:t>
            </a:r>
            <a:r>
              <a:rPr lang="en-US" altLang="zh-TW" sz="2000" i="1" u="sng" kern="0" dirty="0"/>
              <a:t>(</a:t>
            </a:r>
            <a:r>
              <a:rPr lang="zh-TW" altLang="en-US" sz="2000" i="1" u="sng" kern="0" dirty="0"/>
              <a:t> 盡量小於</a:t>
            </a:r>
            <a:r>
              <a:rPr lang="en-US" altLang="zh-TW" sz="2000" i="1" u="sng" kern="0" dirty="0"/>
              <a:t>3</a:t>
            </a:r>
            <a:r>
              <a:rPr lang="zh-TW" altLang="en-US" sz="2000" i="1" u="sng" kern="0" dirty="0"/>
              <a:t>小時 </a:t>
            </a:r>
            <a:r>
              <a:rPr lang="en-US" altLang="zh-TW" sz="2000" i="1" u="sng" kern="0" dirty="0"/>
              <a:t>)</a:t>
            </a:r>
          </a:p>
          <a:p>
            <a:pPr marL="571500" lvl="1" indent="-342000" algn="just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zh-TW" altLang="en-US" sz="2000" i="1" u="sng" kern="0" dirty="0"/>
              <a:t>平台上關於溫溼度與氣壓值因設備無此模組，因此不會收到任何資訊</a:t>
            </a:r>
            <a:endParaRPr lang="en-US" altLang="zh-TW" sz="2000" i="1" u="sng" kern="0" dirty="0"/>
          </a:p>
          <a:p>
            <a:pPr marL="228600" lvl="1" algn="just">
              <a:spcBef>
                <a:spcPts val="1000"/>
              </a:spcBef>
            </a:pPr>
            <a:endParaRPr lang="en-US" altLang="zh-CN" sz="2000" i="1" u="sng" kern="0" dirty="0"/>
          </a:p>
        </p:txBody>
      </p:sp>
    </p:spTree>
    <p:extLst>
      <p:ext uri="{BB962C8B-B14F-4D97-AF65-F5344CB8AC3E}">
        <p14:creationId xmlns:p14="http://schemas.microsoft.com/office/powerpoint/2010/main" val="377762292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C3AFBB5-7C05-47AB-9897-9FF60F06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感應器</a:t>
            </a:r>
            <a:r>
              <a:rPr kumimoji="1" lang="zh-TW" altLang="en-US" dirty="0"/>
              <a:t>報表 </a:t>
            </a:r>
            <a:r>
              <a:rPr kumimoji="1" lang="en-US" altLang="zh-CN" dirty="0"/>
              <a:t>– </a:t>
            </a:r>
            <a:r>
              <a:rPr kumimoji="1" lang="zh-TW" altLang="en-US" dirty="0"/>
              <a:t>使用頻率 </a:t>
            </a:r>
            <a:r>
              <a:rPr kumimoji="1" lang="en-US" altLang="zh-TW" dirty="0"/>
              <a:t>( 3/5 )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7234D3AE-DCF4-45FC-8996-5121AC847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kern="0" dirty="0"/>
              <a:t>報表一</a:t>
            </a:r>
            <a:endParaRPr lang="en-US" altLang="zh-TW" sz="2400" kern="0" dirty="0"/>
          </a:p>
          <a:p>
            <a:pPr lvl="1" indent="-342000"/>
            <a:r>
              <a:rPr lang="zh-TW" altLang="en-US" sz="2000" kern="0" dirty="0"/>
              <a:t>使用頻率 </a:t>
            </a:r>
            <a:r>
              <a:rPr lang="en-US" altLang="zh-TW" sz="2000" kern="0" dirty="0"/>
              <a:t>(</a:t>
            </a:r>
            <a:r>
              <a:rPr lang="zh-TW" altLang="en-US" sz="2000" kern="0" dirty="0"/>
              <a:t> 單位：次數 </a:t>
            </a:r>
            <a:r>
              <a:rPr lang="en-US" altLang="zh-TW" sz="2000" kern="0" dirty="0"/>
              <a:t>)</a:t>
            </a:r>
            <a:r>
              <a:rPr lang="zh-TW" altLang="en-US" sz="2000" kern="0" dirty="0"/>
              <a:t> </a:t>
            </a:r>
            <a:endParaRPr lang="en-US" altLang="zh-TW" sz="2000" kern="0" dirty="0">
              <a:solidFill>
                <a:srgbClr val="FF0000"/>
              </a:solidFill>
            </a:endParaRPr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AFCBD415-B6DB-4808-9E36-68A31E0D3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85591" y="1825626"/>
            <a:ext cx="601790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2738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C3AFBB5-7C05-47AB-9897-9FF60F06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感應器</a:t>
            </a:r>
            <a:r>
              <a:rPr kumimoji="1" lang="zh-TW" altLang="en-US" dirty="0"/>
              <a:t>報表 </a:t>
            </a:r>
            <a:r>
              <a:rPr kumimoji="1" lang="en-US" altLang="zh-CN" dirty="0"/>
              <a:t>– </a:t>
            </a:r>
            <a:r>
              <a:rPr kumimoji="1" lang="zh-TW" altLang="en-US" dirty="0"/>
              <a:t>電池電量 </a:t>
            </a:r>
            <a:r>
              <a:rPr kumimoji="1" lang="en-US" altLang="zh-TW" dirty="0"/>
              <a:t>( 4/5 )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7234D3AE-DCF4-45FC-8996-5121AC847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95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kern="0" dirty="0"/>
              <a:t>報表二</a:t>
            </a:r>
            <a:endParaRPr lang="en-US" altLang="zh-TW" sz="2400" kern="0" dirty="0"/>
          </a:p>
          <a:p>
            <a:pPr lvl="1" indent="-342000"/>
            <a:r>
              <a:rPr lang="zh-TW" altLang="en-US" sz="2000" kern="0" dirty="0"/>
              <a:t>感應器電壓值 </a:t>
            </a:r>
            <a:r>
              <a:rPr lang="en-US" altLang="zh-TW" sz="2000" kern="0" dirty="0"/>
              <a:t>(</a:t>
            </a:r>
            <a:r>
              <a:rPr lang="zh-TW" altLang="en-US" sz="2000" kern="0" dirty="0"/>
              <a:t> 電池電量 </a:t>
            </a:r>
            <a:r>
              <a:rPr lang="en-US" altLang="zh-TW" sz="2000" kern="0" dirty="0"/>
              <a:t>)</a:t>
            </a:r>
            <a:r>
              <a:rPr lang="zh-TW" altLang="en-US" sz="2000" kern="0" dirty="0"/>
              <a:t> </a:t>
            </a:r>
            <a:r>
              <a:rPr lang="en-US" altLang="zh-TW" sz="2000" kern="0" dirty="0"/>
              <a:t>(</a:t>
            </a:r>
            <a:r>
              <a:rPr lang="zh-TW" altLang="en-US" sz="2000" kern="0" dirty="0"/>
              <a:t> 單位：伏特 </a:t>
            </a:r>
            <a:r>
              <a:rPr lang="en-US" altLang="zh-TW" sz="2000" kern="0" dirty="0"/>
              <a:t>)</a:t>
            </a:r>
            <a:r>
              <a:rPr lang="zh-TW" altLang="en-US" sz="2000" kern="0" dirty="0">
                <a:solidFill>
                  <a:srgbClr val="FF0000"/>
                </a:solidFill>
              </a:rPr>
              <a:t> </a:t>
            </a:r>
            <a:endParaRPr lang="en-US" altLang="zh-TW" sz="2000" kern="0" dirty="0">
              <a:solidFill>
                <a:srgbClr val="FF0000"/>
              </a:solidFill>
            </a:endParaRPr>
          </a:p>
          <a:p>
            <a:pPr marL="229500" lvl="1" indent="-342000">
              <a:buFont typeface="Wingdings" panose="05000000000000000000" pitchFamily="2" charset="2"/>
              <a:buChar char="Ø"/>
            </a:pPr>
            <a:r>
              <a:rPr lang="zh-TW" altLang="en-US" i="1" u="sng" kern="0" dirty="0"/>
              <a:t>注意：</a:t>
            </a:r>
            <a:r>
              <a:rPr lang="zh-CN" altLang="en-US" i="1" u="sng" kern="0" dirty="0"/>
              <a:t>電量</a:t>
            </a:r>
            <a:r>
              <a:rPr lang="zh-TW" altLang="en-US" i="1" u="sng" kern="0" dirty="0"/>
              <a:t>預設</a:t>
            </a:r>
            <a:r>
              <a:rPr lang="zh-CN" altLang="en-US" i="1" u="sng" kern="0" dirty="0"/>
              <a:t>是一小時傳一次，如果沒看到數值</a:t>
            </a:r>
            <a:r>
              <a:rPr lang="zh-TW" altLang="en-US" i="1" u="sng" kern="0" dirty="0"/>
              <a:t>變化</a:t>
            </a:r>
            <a:r>
              <a:rPr lang="zh-CN" altLang="en-US" i="1" u="sng" kern="0" dirty="0"/>
              <a:t>是因為時間還沒到</a:t>
            </a:r>
            <a:r>
              <a:rPr lang="zh-TW" altLang="en-US" i="1" u="sng" kern="0" dirty="0"/>
              <a:t>，可嘗試將區間調小</a:t>
            </a:r>
            <a:endParaRPr lang="en-US" altLang="zh-CN" i="1" u="sng" kern="0" dirty="0"/>
          </a:p>
          <a:p>
            <a:pPr indent="-342000">
              <a:spcBef>
                <a:spcPts val="500"/>
              </a:spcBef>
            </a:pPr>
            <a:endParaRPr lang="zh-TW" alt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15DFD520-7E5C-4404-8EF2-87D6C61059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77150" y="3339261"/>
            <a:ext cx="6237700" cy="3153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86339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C3AFBB5-7C05-47AB-9897-9FF60F06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感應器</a:t>
            </a:r>
            <a:r>
              <a:rPr kumimoji="1" lang="zh-TW" altLang="en-US" dirty="0"/>
              <a:t>報表 </a:t>
            </a:r>
            <a:r>
              <a:rPr kumimoji="1" lang="en-US" altLang="zh-CN" dirty="0"/>
              <a:t>– </a:t>
            </a:r>
            <a:r>
              <a:rPr kumimoji="1" lang="en-US" altLang="zh-TW" dirty="0"/>
              <a:t>GPS ( 5/5 )</a:t>
            </a:r>
            <a:endParaRPr lang="zh-TW" altLang="en-US" b="1" dirty="0">
              <a:solidFill>
                <a:srgbClr val="FF0000"/>
              </a:solidFill>
            </a:endParaRPr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7234D3AE-DCF4-45FC-8996-5121AC847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kern="0" dirty="0"/>
              <a:t>報表三</a:t>
            </a:r>
            <a:endParaRPr lang="en-US" altLang="zh-TW" sz="2400" kern="0" dirty="0"/>
          </a:p>
          <a:p>
            <a:pPr lvl="1" indent="-342000"/>
            <a:r>
              <a:rPr lang="zh-TW" altLang="en-US" sz="2000" kern="0" dirty="0"/>
              <a:t>感應器資料顯示於</a:t>
            </a:r>
            <a:r>
              <a:rPr lang="en-US" altLang="zh-TW" sz="2000" kern="0" dirty="0"/>
              <a:t>Google</a:t>
            </a:r>
            <a:r>
              <a:rPr lang="zh-TW" altLang="en-US" sz="2000" kern="0" dirty="0"/>
              <a:t> </a:t>
            </a:r>
            <a:r>
              <a:rPr lang="en-US" altLang="zh-TW" sz="2000" kern="0" dirty="0"/>
              <a:t>Map</a:t>
            </a:r>
            <a:r>
              <a:rPr lang="zh-TW" altLang="en-US" sz="2000" kern="0" dirty="0"/>
              <a:t>上，並顯示位置路徑圖</a:t>
            </a:r>
            <a:endParaRPr lang="en-US" altLang="zh-TW" sz="2000" kern="0" dirty="0"/>
          </a:p>
          <a:p>
            <a:pPr marL="228600" lvl="1" indent="-342000">
              <a:buFont typeface="Wingdings" panose="05000000000000000000" pitchFamily="2" charset="2"/>
              <a:buChar char="Ø"/>
            </a:pPr>
            <a:r>
              <a:rPr lang="zh-TW" altLang="en-US" i="1" u="sng" kern="0" dirty="0"/>
              <a:t>注意： </a:t>
            </a:r>
            <a:r>
              <a:rPr lang="en-US" altLang="zh-TW" i="1" u="sng" kern="0" dirty="0"/>
              <a:t>GPS</a:t>
            </a:r>
            <a:r>
              <a:rPr lang="zh-TW" altLang="en-US" i="1" u="sng" kern="0" dirty="0"/>
              <a:t>預設很長時間才傳一次，因為很耗電，不過如果要明顯看到定位結果也可以把時間間隔設短，並且到訊號好的地方，定位就會出現。</a:t>
            </a:r>
            <a:endParaRPr lang="en-US" altLang="zh-CN" i="1" u="sng" kern="0" dirty="0"/>
          </a:p>
          <a:p>
            <a:pPr indent="-342000">
              <a:spcBef>
                <a:spcPts val="500"/>
              </a:spcBef>
            </a:pPr>
            <a:endParaRPr lang="zh-TW" altLang="en-US" dirty="0"/>
          </a:p>
        </p:txBody>
      </p:sp>
      <p:pic>
        <p:nvPicPr>
          <p:cNvPr id="12" name="圖片 11">
            <a:extLst>
              <a:ext uri="{FF2B5EF4-FFF2-40B4-BE49-F238E27FC236}">
                <a16:creationId xmlns:a16="http://schemas.microsoft.com/office/drawing/2014/main" id="{71379937-32E6-4701-8FBD-D76394DFED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4937" y="3376323"/>
            <a:ext cx="4952204" cy="3163207"/>
          </a:xfrm>
          <a:prstGeom prst="rect">
            <a:avLst/>
          </a:prstGeom>
        </p:spPr>
      </p:pic>
      <p:pic>
        <p:nvPicPr>
          <p:cNvPr id="13" name="圖片 12">
            <a:extLst>
              <a:ext uri="{FF2B5EF4-FFF2-40B4-BE49-F238E27FC236}">
                <a16:creationId xmlns:a16="http://schemas.microsoft.com/office/drawing/2014/main" id="{F445F659-F4AF-4FA9-AAFD-7CD6961223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830" y="3376323"/>
            <a:ext cx="5026716" cy="3163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63544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ABF0924D-C1B4-439B-814F-1DF55A3C33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1975" y="3074227"/>
            <a:ext cx="5110964" cy="2849144"/>
          </a:xfrm>
          <a:prstGeom prst="rect">
            <a:avLst/>
          </a:prstGeom>
        </p:spPr>
      </p:pic>
      <p:sp>
        <p:nvSpPr>
          <p:cNvPr id="4" name="標題 3">
            <a:extLst>
              <a:ext uri="{FF2B5EF4-FFF2-40B4-BE49-F238E27FC236}">
                <a16:creationId xmlns:a16="http://schemas.microsoft.com/office/drawing/2014/main" id="{5C3AFBB5-7C05-47AB-9897-9FF60F06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感應器</a:t>
            </a:r>
            <a:r>
              <a:rPr kumimoji="1" lang="zh-TW" altLang="en-US" dirty="0"/>
              <a:t>報表</a:t>
            </a:r>
            <a:r>
              <a:rPr kumimoji="1" lang="zh-CN" altLang="en-US" dirty="0"/>
              <a:t> </a:t>
            </a:r>
            <a:r>
              <a:rPr kumimoji="1" lang="en-US" altLang="zh-CN" dirty="0"/>
              <a:t>– </a:t>
            </a:r>
            <a:r>
              <a:rPr kumimoji="1" lang="zh-TW" altLang="en-US" dirty="0"/>
              <a:t>三軸 </a:t>
            </a:r>
            <a:r>
              <a:rPr kumimoji="1" lang="en-US" altLang="zh-TW" dirty="0"/>
              <a:t>( 1/4 )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7234D3AE-DCF4-45FC-8996-5121AC847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400" kern="0" dirty="0"/>
              <a:t>我的感應器</a:t>
            </a:r>
            <a:endParaRPr lang="en-US" altLang="zh-CN" sz="2400" kern="0" dirty="0"/>
          </a:p>
          <a:p>
            <a:pPr lvl="1" indent="-342000"/>
            <a:r>
              <a:rPr lang="zh-CN" altLang="en-US" sz="2000" kern="0" dirty="0"/>
              <a:t>點選「</a:t>
            </a:r>
            <a:r>
              <a:rPr lang="zh-TW" altLang="en-US" sz="2000" kern="0" dirty="0"/>
              <a:t>三軸」</a:t>
            </a:r>
            <a:r>
              <a:rPr lang="zh-TW" altLang="en-US" sz="2000" kern="0" dirty="0">
                <a:solidFill>
                  <a:srgbClr val="FF0000"/>
                </a:solidFill>
              </a:rPr>
              <a:t> </a:t>
            </a:r>
            <a:endParaRPr lang="en-US" altLang="zh-TW" sz="2000" kern="0" dirty="0">
              <a:solidFill>
                <a:srgbClr val="FF0000"/>
              </a:solidFill>
            </a:endParaRPr>
          </a:p>
          <a:p>
            <a:pPr indent="-342000">
              <a:spcBef>
                <a:spcPts val="500"/>
              </a:spcBef>
            </a:pPr>
            <a:endParaRPr lang="zh-TW" altLang="en-US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A6CE60EC-0C5B-47CD-9C0F-4BC385B84B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191" y="3074227"/>
            <a:ext cx="6003775" cy="192103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CECA376A-1206-4592-A905-60B64801D247}"/>
              </a:ext>
            </a:extLst>
          </p:cNvPr>
          <p:cNvSpPr/>
          <p:nvPr/>
        </p:nvSpPr>
        <p:spPr>
          <a:xfrm>
            <a:off x="5672270" y="4441710"/>
            <a:ext cx="285394" cy="18330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7" name="直線單箭頭接點 6">
            <a:extLst>
              <a:ext uri="{FF2B5EF4-FFF2-40B4-BE49-F238E27FC236}">
                <a16:creationId xmlns:a16="http://schemas.microsoft.com/office/drawing/2014/main" id="{5B925CBA-1905-403D-91DB-78F065DFF9F6}"/>
              </a:ext>
            </a:extLst>
          </p:cNvPr>
          <p:cNvCxnSpPr>
            <a:cxnSpLocks/>
            <a:stCxn id="6" idx="2"/>
          </p:cNvCxnSpPr>
          <p:nvPr/>
        </p:nvCxnSpPr>
        <p:spPr>
          <a:xfrm rot="16200000" flipH="1">
            <a:off x="6751749" y="3688236"/>
            <a:ext cx="370247" cy="2243811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193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C3AFBB5-7C05-47AB-9897-9FF60F06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感應器</a:t>
            </a:r>
            <a:r>
              <a:rPr kumimoji="1" lang="zh-TW" altLang="en-US" dirty="0"/>
              <a:t>報表</a:t>
            </a:r>
            <a:r>
              <a:rPr kumimoji="1" lang="zh-CN" altLang="en-US" dirty="0"/>
              <a:t> </a:t>
            </a:r>
            <a:r>
              <a:rPr kumimoji="1" lang="en-US" altLang="zh-CN" dirty="0"/>
              <a:t>– </a:t>
            </a:r>
            <a:r>
              <a:rPr kumimoji="1" lang="zh-TW" altLang="en-US" dirty="0"/>
              <a:t>三軸 </a:t>
            </a:r>
            <a:r>
              <a:rPr kumimoji="1" lang="en-US" altLang="zh-TW" dirty="0"/>
              <a:t>( 2/4 )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7234D3AE-DCF4-45FC-8996-5121AC847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295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kern="0" dirty="0"/>
              <a:t>三軸報表</a:t>
            </a:r>
            <a:endParaRPr lang="en-US" altLang="zh-CN" sz="2400" kern="0" dirty="0"/>
          </a:p>
          <a:p>
            <a:pPr lvl="1" indent="-342000"/>
            <a:r>
              <a:rPr lang="zh-TW" altLang="en-US" sz="2000" kern="0" dirty="0"/>
              <a:t>點選</a:t>
            </a:r>
            <a:r>
              <a:rPr lang="zh-CN" altLang="en-US" sz="2000" kern="0" dirty="0"/>
              <a:t>「</a:t>
            </a:r>
            <a:r>
              <a:rPr lang="zh-TW" altLang="en-US" sz="2000" kern="0" dirty="0"/>
              <a:t>時間區間方格」</a:t>
            </a:r>
            <a:endParaRPr lang="en-US" altLang="zh-TW" sz="2000" kern="0" dirty="0"/>
          </a:p>
          <a:p>
            <a:pPr lvl="1" indent="-342000"/>
            <a:r>
              <a:rPr lang="zh-TW" altLang="en-US" sz="2000" kern="0" dirty="0"/>
              <a:t>點選</a:t>
            </a:r>
            <a:r>
              <a:rPr lang="zh-CN" altLang="en-US" sz="2000" kern="0" dirty="0"/>
              <a:t>「</a:t>
            </a:r>
            <a:r>
              <a:rPr lang="zh-TW" altLang="en-US" sz="2000" kern="0" dirty="0"/>
              <a:t>區間選擇」</a:t>
            </a:r>
            <a:endParaRPr lang="en-US" altLang="zh-TW" sz="2000" kern="0" dirty="0"/>
          </a:p>
          <a:p>
            <a:pPr lvl="1" indent="-342000"/>
            <a:r>
              <a:rPr lang="zh-TW" altLang="en-US" sz="2000" kern="0" dirty="0"/>
              <a:t>選取時間範圍</a:t>
            </a:r>
            <a:endParaRPr lang="en-US" altLang="zh-TW" sz="2000" kern="0" dirty="0"/>
          </a:p>
          <a:p>
            <a:pPr lvl="1" indent="-342000"/>
            <a:r>
              <a:rPr lang="zh-CN" altLang="en-US" sz="2000" kern="0" dirty="0"/>
              <a:t>「</a:t>
            </a:r>
            <a:r>
              <a:rPr lang="zh-TW" altLang="en-US" sz="2000" kern="0" dirty="0"/>
              <a:t>提交」 →</a:t>
            </a:r>
            <a:r>
              <a:rPr lang="zh-CN" altLang="en-US" sz="2000" kern="0" dirty="0"/>
              <a:t> 「</a:t>
            </a:r>
            <a:r>
              <a:rPr lang="zh-TW" altLang="en-US" sz="2000" kern="0" dirty="0"/>
              <a:t>提交」</a:t>
            </a:r>
            <a:endParaRPr lang="en-US" altLang="zh-TW" sz="2000" kern="0" dirty="0"/>
          </a:p>
          <a:p>
            <a:pPr marL="0" indent="-342000">
              <a:spcBef>
                <a:spcPts val="500"/>
              </a:spcBef>
              <a:buNone/>
            </a:pPr>
            <a:endParaRPr lang="zh-TW" altLang="en-US" sz="2000" dirty="0"/>
          </a:p>
          <a:p>
            <a:pPr indent="-342000">
              <a:spcBef>
                <a:spcPts val="500"/>
              </a:spcBef>
            </a:pP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F44FAFCC-BE03-4E1F-B0DE-7EF654CC5A41}"/>
              </a:ext>
            </a:extLst>
          </p:cNvPr>
          <p:cNvSpPr/>
          <p:nvPr/>
        </p:nvSpPr>
        <p:spPr>
          <a:xfrm>
            <a:off x="6173089" y="1840748"/>
            <a:ext cx="5022409" cy="12105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lvl="1" indent="-342000" algn="just">
              <a:lnSpc>
                <a:spcPct val="90000"/>
              </a:lnSpc>
              <a:spcBef>
                <a:spcPts val="1000"/>
              </a:spcBef>
            </a:pPr>
            <a:r>
              <a:rPr lang="zh-TW" altLang="en-US" sz="2000" i="1" u="sng" kern="0" dirty="0"/>
              <a:t>注意：</a:t>
            </a:r>
            <a:endParaRPr lang="en-US" altLang="zh-TW" sz="2000" i="1" u="sng" kern="0" dirty="0"/>
          </a:p>
          <a:p>
            <a:pPr marL="571500" lvl="1" indent="-342000" algn="just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</a:pPr>
            <a:r>
              <a:rPr lang="zh-TW" altLang="en-US" sz="2000" i="1" u="sng" kern="0" dirty="0"/>
              <a:t>時間區間不要設太大 </a:t>
            </a:r>
            <a:r>
              <a:rPr lang="en-US" altLang="zh-TW" sz="2000" i="1" u="sng" kern="0" dirty="0"/>
              <a:t>(</a:t>
            </a:r>
            <a:r>
              <a:rPr lang="zh-TW" altLang="en-US" sz="2000" i="1" u="sng" kern="0" dirty="0"/>
              <a:t> 盡量小於</a:t>
            </a:r>
            <a:r>
              <a:rPr lang="en-US" altLang="zh-TW" sz="2000" i="1" u="sng" kern="0" dirty="0"/>
              <a:t>3</a:t>
            </a:r>
            <a:r>
              <a:rPr lang="zh-TW" altLang="en-US" sz="2000" i="1" u="sng" kern="0" dirty="0"/>
              <a:t>小時 </a:t>
            </a:r>
            <a:r>
              <a:rPr lang="en-US" altLang="zh-TW" sz="2000" i="1" u="sng" kern="0" dirty="0"/>
              <a:t>)</a:t>
            </a:r>
          </a:p>
          <a:p>
            <a:pPr marL="228600" lvl="1" algn="just">
              <a:spcBef>
                <a:spcPts val="1000"/>
              </a:spcBef>
            </a:pPr>
            <a:endParaRPr lang="en-US" altLang="zh-CN" sz="2000" i="1" u="sng" kern="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0422E0A0-B3C9-48B5-8DE9-63EE03648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744" y="3670077"/>
            <a:ext cx="5243763" cy="2913202"/>
          </a:xfrm>
          <a:prstGeom prst="rect">
            <a:avLst/>
          </a:prstGeom>
        </p:spPr>
      </p:pic>
      <p:pic>
        <p:nvPicPr>
          <p:cNvPr id="3" name="圖片 2">
            <a:extLst>
              <a:ext uri="{FF2B5EF4-FFF2-40B4-BE49-F238E27FC236}">
                <a16:creationId xmlns:a16="http://schemas.microsoft.com/office/drawing/2014/main" id="{CA6FBA3E-8758-4031-90AB-7B3F9AA9B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0775" y="3670078"/>
            <a:ext cx="5267825" cy="2913202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7076F7B-CB8D-47A9-B511-30815278D9E4}"/>
              </a:ext>
            </a:extLst>
          </p:cNvPr>
          <p:cNvSpPr/>
          <p:nvPr/>
        </p:nvSpPr>
        <p:spPr>
          <a:xfrm>
            <a:off x="2064189" y="4404586"/>
            <a:ext cx="1177857" cy="20362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B97ACE3-BBA3-406A-BAA7-6CE23FDEA0E1}"/>
              </a:ext>
            </a:extLst>
          </p:cNvPr>
          <p:cNvSpPr/>
          <p:nvPr/>
        </p:nvSpPr>
        <p:spPr>
          <a:xfrm>
            <a:off x="7587986" y="6108273"/>
            <a:ext cx="859918" cy="1607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FDDBFBCA-9B89-4734-A5F8-CF3900A54FCB}"/>
              </a:ext>
            </a:extLst>
          </p:cNvPr>
          <p:cNvSpPr/>
          <p:nvPr/>
        </p:nvSpPr>
        <p:spPr>
          <a:xfrm>
            <a:off x="9395253" y="5705256"/>
            <a:ext cx="173671" cy="1607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92FD1D4B-1B15-4E66-868C-ECB80C213144}"/>
              </a:ext>
            </a:extLst>
          </p:cNvPr>
          <p:cNvSpPr/>
          <p:nvPr/>
        </p:nvSpPr>
        <p:spPr>
          <a:xfrm>
            <a:off x="7587986" y="6311900"/>
            <a:ext cx="275030" cy="16072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2A24F89-F5EC-40B2-BA1C-ABBE9AAA8C42}"/>
              </a:ext>
            </a:extLst>
          </p:cNvPr>
          <p:cNvSpPr/>
          <p:nvPr/>
        </p:nvSpPr>
        <p:spPr>
          <a:xfrm>
            <a:off x="8858727" y="4401103"/>
            <a:ext cx="318224" cy="20299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12" name="直線單箭頭接點 6">
            <a:extLst>
              <a:ext uri="{FF2B5EF4-FFF2-40B4-BE49-F238E27FC236}">
                <a16:creationId xmlns:a16="http://schemas.microsoft.com/office/drawing/2014/main" id="{007FF439-CCDF-4F8F-9CB0-37B63A041440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>
            <a:off x="3242046" y="4506400"/>
            <a:ext cx="4345940" cy="1682234"/>
          </a:xfrm>
          <a:prstGeom prst="bentConnector3">
            <a:avLst>
              <a:gd name="adj1" fmla="val 6543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線單箭頭接點 6">
            <a:extLst>
              <a:ext uri="{FF2B5EF4-FFF2-40B4-BE49-F238E27FC236}">
                <a16:creationId xmlns:a16="http://schemas.microsoft.com/office/drawing/2014/main" id="{21DFAE56-51FB-4F3A-9E6E-CA257116188D}"/>
              </a:ext>
            </a:extLst>
          </p:cNvPr>
          <p:cNvCxnSpPr>
            <a:cxnSpLocks/>
            <a:stCxn id="8" idx="3"/>
            <a:endCxn id="9" idx="2"/>
          </p:cNvCxnSpPr>
          <p:nvPr/>
        </p:nvCxnSpPr>
        <p:spPr>
          <a:xfrm flipV="1">
            <a:off x="8447904" y="5865977"/>
            <a:ext cx="1034185" cy="322657"/>
          </a:xfrm>
          <a:prstGeom prst="bentConnector2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直線單箭頭接點 6">
            <a:extLst>
              <a:ext uri="{FF2B5EF4-FFF2-40B4-BE49-F238E27FC236}">
                <a16:creationId xmlns:a16="http://schemas.microsoft.com/office/drawing/2014/main" id="{2A92F4E2-2FE7-4DFD-B491-49777FF24BBC}"/>
              </a:ext>
            </a:extLst>
          </p:cNvPr>
          <p:cNvCxnSpPr>
            <a:cxnSpLocks/>
            <a:stCxn id="9" idx="3"/>
            <a:endCxn id="10" idx="3"/>
          </p:cNvCxnSpPr>
          <p:nvPr/>
        </p:nvCxnSpPr>
        <p:spPr>
          <a:xfrm flipH="1">
            <a:off x="7863016" y="5785617"/>
            <a:ext cx="1705908" cy="606644"/>
          </a:xfrm>
          <a:prstGeom prst="bentConnector3">
            <a:avLst>
              <a:gd name="adj1" fmla="val -13400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線單箭頭接點 6">
            <a:extLst>
              <a:ext uri="{FF2B5EF4-FFF2-40B4-BE49-F238E27FC236}">
                <a16:creationId xmlns:a16="http://schemas.microsoft.com/office/drawing/2014/main" id="{9F990E59-B5D4-4C64-A84B-87869D6DEB39}"/>
              </a:ext>
            </a:extLst>
          </p:cNvPr>
          <p:cNvCxnSpPr>
            <a:cxnSpLocks/>
            <a:stCxn id="10" idx="2"/>
            <a:endCxn id="11" idx="3"/>
          </p:cNvCxnSpPr>
          <p:nvPr/>
        </p:nvCxnSpPr>
        <p:spPr>
          <a:xfrm rot="5400000" flipH="1" flipV="1">
            <a:off x="7466215" y="4761885"/>
            <a:ext cx="1970022" cy="1451450"/>
          </a:xfrm>
          <a:prstGeom prst="bentConnector4">
            <a:avLst>
              <a:gd name="adj1" fmla="val -11604"/>
              <a:gd name="adj2" fmla="val 152349"/>
            </a:avLst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89489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C3AFBB5-7C05-47AB-9897-9FF60F06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感應器</a:t>
            </a:r>
            <a:r>
              <a:rPr kumimoji="1" lang="zh-TW" altLang="en-US" dirty="0"/>
              <a:t>報表</a:t>
            </a:r>
            <a:r>
              <a:rPr kumimoji="1" lang="zh-CN" altLang="en-US" dirty="0"/>
              <a:t> </a:t>
            </a:r>
            <a:r>
              <a:rPr kumimoji="1" lang="en-US" altLang="zh-CN" dirty="0"/>
              <a:t>– </a:t>
            </a:r>
            <a:r>
              <a:rPr kumimoji="1" lang="zh-TW" altLang="en-US" dirty="0"/>
              <a:t>三軸 </a:t>
            </a:r>
            <a:r>
              <a:rPr kumimoji="1" lang="en-US" altLang="zh-TW" dirty="0"/>
              <a:t>( 3/4 )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7234D3AE-DCF4-45FC-8996-5121AC847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kern="0" dirty="0"/>
              <a:t>報表一</a:t>
            </a:r>
            <a:endParaRPr lang="en-US" altLang="zh-TW" sz="2400" kern="0" dirty="0"/>
          </a:p>
          <a:p>
            <a:pPr lvl="1" indent="-342000"/>
            <a:r>
              <a:rPr lang="en-US" altLang="zh-TW" sz="2000" kern="0" dirty="0"/>
              <a:t>X</a:t>
            </a:r>
            <a:r>
              <a:rPr lang="zh-TW" altLang="en-US" sz="2000" kern="0" dirty="0"/>
              <a:t>軸、</a:t>
            </a:r>
            <a:r>
              <a:rPr lang="en-US" altLang="zh-TW" sz="2000" kern="0" dirty="0"/>
              <a:t>Y</a:t>
            </a:r>
            <a:r>
              <a:rPr lang="zh-TW" altLang="en-US" sz="2000" kern="0" dirty="0"/>
              <a:t>軸、</a:t>
            </a:r>
            <a:r>
              <a:rPr lang="en-US" altLang="zh-TW" sz="2000" kern="0" dirty="0"/>
              <a:t>Z</a:t>
            </a:r>
            <a:r>
              <a:rPr lang="zh-TW" altLang="en-US" sz="2000" kern="0" dirty="0"/>
              <a:t>軸 </a:t>
            </a:r>
            <a:r>
              <a:rPr lang="en-US" altLang="zh-TW" sz="2000" kern="0" dirty="0"/>
              <a:t>(</a:t>
            </a:r>
            <a:r>
              <a:rPr lang="zh-TW" altLang="en-US" sz="2000" kern="0" dirty="0"/>
              <a:t> 單位：</a:t>
            </a:r>
            <a:r>
              <a:rPr lang="en-US" altLang="zh-TW" sz="2000" kern="0" dirty="0"/>
              <a:t>G</a:t>
            </a:r>
            <a:r>
              <a:rPr lang="zh-TW" altLang="en-US" sz="2000" kern="0" dirty="0"/>
              <a:t> </a:t>
            </a:r>
            <a:r>
              <a:rPr lang="en-US" altLang="zh-TW" sz="2000" kern="0" dirty="0"/>
              <a:t>)</a:t>
            </a:r>
          </a:p>
          <a:p>
            <a:pPr lvl="1" indent="-342000"/>
            <a:r>
              <a:rPr lang="zh-TW" altLang="en-US" sz="2000" kern="0" dirty="0"/>
              <a:t>總和值 </a:t>
            </a:r>
            <a:r>
              <a:rPr lang="en-US" altLang="zh-TW" sz="2000" kern="0" dirty="0"/>
              <a:t>(</a:t>
            </a:r>
            <a:r>
              <a:rPr lang="zh-TW" altLang="en-US" sz="2000" kern="0" dirty="0"/>
              <a:t> 三軸強度總和 </a:t>
            </a:r>
            <a:r>
              <a:rPr lang="en-US" altLang="zh-TW" sz="2000" kern="0" dirty="0"/>
              <a:t>)</a:t>
            </a:r>
            <a:endParaRPr lang="en-US" altLang="zh-CN" sz="2000" kern="0" dirty="0"/>
          </a:p>
          <a:p>
            <a:pPr indent="-342000">
              <a:spcBef>
                <a:spcPts val="500"/>
              </a:spcBef>
            </a:pPr>
            <a:endParaRPr lang="zh-TW" altLang="en-US" sz="2400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251751F6-FB7E-49F0-BBDE-E719598133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3173" y="2002260"/>
            <a:ext cx="6310627" cy="39980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11492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C3AFBB5-7C05-47AB-9897-9FF60F06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 dirty="0"/>
              <a:t>感應器</a:t>
            </a:r>
            <a:r>
              <a:rPr kumimoji="1" lang="zh-TW" altLang="en-US" dirty="0"/>
              <a:t>報表</a:t>
            </a:r>
            <a:r>
              <a:rPr kumimoji="1" lang="zh-CN" altLang="en-US" dirty="0"/>
              <a:t> </a:t>
            </a:r>
            <a:r>
              <a:rPr kumimoji="1" lang="en-US" altLang="zh-CN" dirty="0"/>
              <a:t>– </a:t>
            </a:r>
            <a:r>
              <a:rPr kumimoji="1" lang="zh-TW" altLang="en-US" dirty="0"/>
              <a:t>三軸 </a:t>
            </a:r>
            <a:r>
              <a:rPr kumimoji="1" lang="en-US" altLang="zh-TW" dirty="0"/>
              <a:t>( 4/4 )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7234D3AE-DCF4-45FC-8996-5121AC847A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kern="0" dirty="0"/>
              <a:t>報表二</a:t>
            </a:r>
            <a:endParaRPr lang="en-US" altLang="zh-TW" sz="2400" kern="0" dirty="0"/>
          </a:p>
          <a:p>
            <a:pPr lvl="1" indent="-342000"/>
            <a:r>
              <a:rPr lang="zh-TW" altLang="en-US" sz="2000" kern="0" dirty="0"/>
              <a:t>若同時開啟三軸感測器與</a:t>
            </a:r>
            <a:r>
              <a:rPr lang="en-US" altLang="zh-TW" sz="2000" kern="0" dirty="0"/>
              <a:t>GPS</a:t>
            </a:r>
            <a:r>
              <a:rPr lang="zh-TW" altLang="en-US" sz="2000" kern="0" dirty="0"/>
              <a:t>，即可蒐集感應器震動時的位置 </a:t>
            </a:r>
            <a:r>
              <a:rPr lang="en-US" altLang="zh-TW" sz="2000" kern="0" dirty="0"/>
              <a:t>(</a:t>
            </a:r>
            <a:r>
              <a:rPr lang="zh-TW" altLang="en-US" sz="2000" kern="0" dirty="0"/>
              <a:t> 同一頁面 </a:t>
            </a:r>
            <a:r>
              <a:rPr lang="en-US" altLang="zh-TW" sz="2000" kern="0" dirty="0"/>
              <a:t>)</a:t>
            </a:r>
            <a:endParaRPr lang="en-US" altLang="zh-CN" sz="2000" kern="0" dirty="0"/>
          </a:p>
          <a:p>
            <a:pPr indent="-342000">
              <a:spcBef>
                <a:spcPts val="500"/>
              </a:spcBef>
            </a:pPr>
            <a:endParaRPr lang="zh-TW" altLang="en-US" sz="2400" dirty="0"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424C9FCA-A333-41CA-92F3-C4DA1C0C7B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13305" y="2707553"/>
            <a:ext cx="5374588" cy="3601616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02D3E310-57A4-414F-8783-EA35075D68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6249" y="2707551"/>
            <a:ext cx="5684861" cy="3601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9025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935626-9449-4384-B65A-882291B1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大綱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B0C3A6B4-7078-453C-BEDE-32EB724B8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556"/>
            <a:ext cx="10515600" cy="4916002"/>
          </a:xfrm>
        </p:spPr>
        <p:txBody>
          <a:bodyPr>
            <a:noAutofit/>
          </a:bodyPr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系統架構</a:t>
            </a:r>
            <a:endParaRPr lang="en-US" altLang="zh-TW" sz="20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物聯網校園</a:t>
            </a:r>
            <a:r>
              <a:rPr lang="zh-TW" altLang="en-US" sz="2000" dirty="0"/>
              <a:t>數據分析服務平台</a:t>
            </a:r>
            <a:endParaRPr lang="en-US" altLang="zh-TW" sz="2000" dirty="0"/>
          </a:p>
          <a:p>
            <a:pPr lvl="1" indent="-342000"/>
            <a:r>
              <a:rPr lang="zh-TW" altLang="en-US" sz="1800" dirty="0"/>
              <a:t>註冊頁面</a:t>
            </a:r>
            <a:endParaRPr kumimoji="1" lang="en-US" altLang="zh-TW" sz="1800" dirty="0"/>
          </a:p>
          <a:p>
            <a:pPr lvl="1" indent="-342000"/>
            <a:r>
              <a:rPr lang="zh-TW" altLang="en-US" sz="1800" dirty="0"/>
              <a:t>登入頁面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登入成功</a:t>
            </a:r>
            <a:r>
              <a:rPr lang="en-US" altLang="zh-TW" sz="1800" dirty="0"/>
              <a:t> </a:t>
            </a:r>
          </a:p>
          <a:p>
            <a:pPr lvl="1" indent="-342000"/>
            <a:r>
              <a:rPr lang="zh-TW" altLang="en-US" sz="1800" dirty="0"/>
              <a:t>感應器 </a:t>
            </a:r>
            <a:r>
              <a:rPr lang="en-US" altLang="zh-TW" sz="1800" dirty="0"/>
              <a:t>( </a:t>
            </a:r>
            <a:r>
              <a:rPr lang="zh-TW" altLang="en-US" sz="1800" dirty="0"/>
              <a:t>新增 </a:t>
            </a:r>
            <a:r>
              <a:rPr lang="en-US" altLang="zh-TW" sz="1800" dirty="0"/>
              <a:t>/</a:t>
            </a:r>
            <a:r>
              <a:rPr lang="zh-TW" altLang="en-US" sz="1800" dirty="0"/>
              <a:t> 申請結果</a:t>
            </a:r>
            <a:r>
              <a:rPr lang="en-US" altLang="zh-TW" sz="1800" dirty="0"/>
              <a:t> / </a:t>
            </a:r>
            <a:r>
              <a:rPr lang="zh-TW" altLang="en-US" sz="1800" dirty="0"/>
              <a:t>編輯 </a:t>
            </a:r>
            <a:r>
              <a:rPr lang="en-US" altLang="zh-TW" sz="1800" dirty="0"/>
              <a:t>)</a:t>
            </a:r>
          </a:p>
          <a:p>
            <a:pPr lvl="1" indent="-342000"/>
            <a:r>
              <a:rPr lang="zh-TW" altLang="en-US" sz="1800" dirty="0"/>
              <a:t>感應器報表 </a:t>
            </a:r>
            <a:r>
              <a:rPr lang="en-US" altLang="zh-TW" sz="1800" dirty="0"/>
              <a:t>(</a:t>
            </a:r>
            <a:r>
              <a:rPr lang="zh-TW" altLang="en-US" sz="1800" dirty="0"/>
              <a:t> 一般 </a:t>
            </a:r>
            <a:r>
              <a:rPr lang="en-US" altLang="zh-TW" sz="1800" dirty="0"/>
              <a:t>/ </a:t>
            </a:r>
            <a:r>
              <a:rPr lang="zh-TW" altLang="en-US" sz="1800" dirty="0"/>
              <a:t>使用頻率 </a:t>
            </a:r>
            <a:r>
              <a:rPr lang="en-US" altLang="zh-TW" sz="1800" dirty="0"/>
              <a:t>/ </a:t>
            </a:r>
            <a:r>
              <a:rPr lang="zh-TW" altLang="en-US" sz="1800" dirty="0"/>
              <a:t>電池電量 </a:t>
            </a:r>
            <a:r>
              <a:rPr lang="en-US" altLang="zh-TW" sz="1800" dirty="0"/>
              <a:t>/ GPS</a:t>
            </a:r>
            <a:r>
              <a:rPr lang="zh-TW" altLang="en-US" sz="1800" dirty="0"/>
              <a:t> </a:t>
            </a:r>
            <a:r>
              <a:rPr lang="en-US" altLang="zh-TW" sz="1800" dirty="0"/>
              <a:t>/ </a:t>
            </a:r>
            <a:r>
              <a:rPr lang="zh-TW" altLang="en-US" sz="1800" dirty="0"/>
              <a:t>三軸 </a:t>
            </a:r>
            <a:r>
              <a:rPr lang="en-US" altLang="zh-TW" sz="18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altLang="zh-TW" sz="2000" dirty="0">
                <a:solidFill>
                  <a:srgbClr val="FF0000"/>
                </a:solidFill>
              </a:rPr>
              <a:t>API</a:t>
            </a:r>
            <a:r>
              <a:rPr lang="zh-CN" altLang="en-US" sz="2000" dirty="0">
                <a:solidFill>
                  <a:srgbClr val="FF0000"/>
                </a:solidFill>
              </a:rPr>
              <a:t>介紹</a:t>
            </a:r>
            <a:r>
              <a:rPr lang="zh-TW" altLang="en-US" sz="2000" dirty="0">
                <a:solidFill>
                  <a:srgbClr val="FF0000"/>
                </a:solidFill>
              </a:rPr>
              <a:t> </a:t>
            </a:r>
            <a:r>
              <a:rPr lang="en-US" altLang="zh-TW" sz="2000" dirty="0">
                <a:solidFill>
                  <a:srgbClr val="FF0000"/>
                </a:solidFill>
              </a:rPr>
              <a:t>(</a:t>
            </a:r>
            <a:r>
              <a:rPr lang="zh-TW" altLang="en-US" sz="2000" dirty="0">
                <a:solidFill>
                  <a:srgbClr val="FF0000"/>
                </a:solidFill>
              </a:rPr>
              <a:t> </a:t>
            </a:r>
            <a:r>
              <a:rPr lang="en-US" altLang="zh-TW" sz="2000" dirty="0">
                <a:solidFill>
                  <a:srgbClr val="FF0000"/>
                </a:solidFill>
              </a:rPr>
              <a:t>API OAuth </a:t>
            </a:r>
            <a:r>
              <a:rPr lang="zh-TW" altLang="en-US" sz="2000" dirty="0">
                <a:solidFill>
                  <a:srgbClr val="FF0000"/>
                </a:solidFill>
              </a:rPr>
              <a:t>取 </a:t>
            </a:r>
            <a:r>
              <a:rPr lang="en-US" altLang="zh-TW" sz="2000" dirty="0">
                <a:solidFill>
                  <a:srgbClr val="FF0000"/>
                </a:solidFill>
              </a:rPr>
              <a:t>Token / Postman</a:t>
            </a:r>
            <a:r>
              <a:rPr lang="zh-TW" altLang="en-US" sz="2000" dirty="0">
                <a:solidFill>
                  <a:srgbClr val="FF0000"/>
                </a:solidFill>
              </a:rPr>
              <a:t> </a:t>
            </a:r>
            <a:r>
              <a:rPr lang="en-US" altLang="zh-TW" sz="2000" dirty="0">
                <a:solidFill>
                  <a:srgbClr val="FF0000"/>
                </a:solidFill>
              </a:rPr>
              <a:t>/ API</a:t>
            </a:r>
            <a:r>
              <a:rPr lang="zh-TW" altLang="en-US" sz="2000" dirty="0">
                <a:solidFill>
                  <a:srgbClr val="FF0000"/>
                </a:solidFill>
              </a:rPr>
              <a:t> 參數介紹 </a:t>
            </a:r>
            <a:r>
              <a:rPr lang="en-US" altLang="zh-TW" sz="2000" dirty="0">
                <a:solidFill>
                  <a:srgbClr val="FF0000"/>
                </a:solidFill>
              </a:rPr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000" dirty="0"/>
              <a:t>透過藍牙設定感應器參數</a:t>
            </a:r>
            <a:endParaRPr lang="en-US" altLang="zh-TW" sz="2000" dirty="0"/>
          </a:p>
          <a:p>
            <a:pPr lvl="1" indent="-342000"/>
            <a:r>
              <a:rPr lang="en-US" altLang="zh-TW" sz="1800" dirty="0"/>
              <a:t>APP</a:t>
            </a:r>
            <a:r>
              <a:rPr lang="zh-CN" altLang="en-US" sz="1800" dirty="0"/>
              <a:t>下載</a:t>
            </a:r>
            <a:r>
              <a:rPr lang="en-US" altLang="zh-TW" sz="1800" dirty="0"/>
              <a:t>/</a:t>
            </a:r>
            <a:r>
              <a:rPr lang="zh-CN" altLang="en-US" sz="1800" dirty="0"/>
              <a:t>使用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感測器基礎指令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震動敏感度設定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各類計時器設定</a:t>
            </a: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8506671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AD11F291-A71E-4175-B6CE-5E10A6AC52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大綱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298AE75-398C-4899-914A-CD879C5B7A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556"/>
            <a:ext cx="10515600" cy="4916002"/>
          </a:xfrm>
        </p:spPr>
        <p:txBody>
          <a:bodyPr>
            <a:noAutofit/>
          </a:bodyPr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系統架構</a:t>
            </a:r>
            <a:endParaRPr lang="en-US" altLang="zh-TW" sz="20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物聯網校園</a:t>
            </a:r>
            <a:r>
              <a:rPr lang="zh-TW" altLang="en-US" sz="2000" dirty="0"/>
              <a:t>數據分析服務平台</a:t>
            </a:r>
            <a:endParaRPr lang="en-US" altLang="zh-TW" sz="2000" dirty="0"/>
          </a:p>
          <a:p>
            <a:pPr lvl="1" indent="-342000"/>
            <a:r>
              <a:rPr lang="zh-TW" altLang="en-US" sz="1800" dirty="0"/>
              <a:t>註冊頁面</a:t>
            </a:r>
            <a:endParaRPr kumimoji="1" lang="en-US" altLang="zh-TW" sz="1800" dirty="0"/>
          </a:p>
          <a:p>
            <a:pPr lvl="1" indent="-342000"/>
            <a:r>
              <a:rPr lang="zh-TW" altLang="en-US" sz="1800" dirty="0"/>
              <a:t>登入頁面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登入成功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感應器 </a:t>
            </a:r>
            <a:r>
              <a:rPr lang="en-US" altLang="zh-TW" sz="1800" dirty="0"/>
              <a:t>( </a:t>
            </a:r>
            <a:r>
              <a:rPr lang="zh-TW" altLang="en-US" sz="1800" dirty="0"/>
              <a:t>新增 </a:t>
            </a:r>
            <a:r>
              <a:rPr lang="en-US" altLang="zh-TW" sz="1800" dirty="0"/>
              <a:t>/</a:t>
            </a:r>
            <a:r>
              <a:rPr lang="zh-TW" altLang="en-US" sz="1800" dirty="0"/>
              <a:t> 申請結果</a:t>
            </a:r>
            <a:r>
              <a:rPr lang="en-US" altLang="zh-TW" sz="1800" dirty="0"/>
              <a:t> / </a:t>
            </a:r>
            <a:r>
              <a:rPr lang="zh-TW" altLang="en-US" sz="1800" dirty="0"/>
              <a:t>編輯 </a:t>
            </a:r>
            <a:r>
              <a:rPr lang="en-US" altLang="zh-TW" sz="1800" dirty="0"/>
              <a:t>)</a:t>
            </a:r>
          </a:p>
          <a:p>
            <a:pPr lvl="1" indent="-342000"/>
            <a:r>
              <a:rPr lang="zh-TW" altLang="en-US" sz="1800" dirty="0"/>
              <a:t>感應器報表 </a:t>
            </a:r>
            <a:r>
              <a:rPr lang="en-US" altLang="zh-TW" sz="1800" dirty="0"/>
              <a:t>(</a:t>
            </a:r>
            <a:r>
              <a:rPr lang="zh-TW" altLang="en-US" sz="1800" dirty="0"/>
              <a:t> 一般 </a:t>
            </a:r>
            <a:r>
              <a:rPr lang="en-US" altLang="zh-TW" sz="1800" dirty="0"/>
              <a:t>/ </a:t>
            </a:r>
            <a:r>
              <a:rPr lang="zh-TW" altLang="en-US" sz="1800" dirty="0"/>
              <a:t>使用頻率 </a:t>
            </a:r>
            <a:r>
              <a:rPr lang="en-US" altLang="zh-TW" sz="1800" dirty="0"/>
              <a:t>/ </a:t>
            </a:r>
            <a:r>
              <a:rPr lang="zh-TW" altLang="en-US" sz="1800" dirty="0"/>
              <a:t>電池電量 </a:t>
            </a:r>
            <a:r>
              <a:rPr lang="en-US" altLang="zh-TW" sz="1800" dirty="0"/>
              <a:t>/ GPS</a:t>
            </a:r>
            <a:r>
              <a:rPr lang="zh-TW" altLang="en-US" sz="1800" dirty="0"/>
              <a:t> </a:t>
            </a:r>
            <a:r>
              <a:rPr lang="en-US" altLang="zh-TW" sz="1800" dirty="0"/>
              <a:t>/ </a:t>
            </a:r>
            <a:r>
              <a:rPr lang="zh-TW" altLang="en-US" sz="1800" dirty="0"/>
              <a:t>三軸 </a:t>
            </a:r>
            <a:r>
              <a:rPr lang="en-US" altLang="zh-TW" sz="18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altLang="zh-TW" sz="2000" dirty="0"/>
              <a:t>API</a:t>
            </a:r>
            <a:r>
              <a:rPr lang="zh-CN" altLang="en-US" sz="2000" dirty="0"/>
              <a:t>介紹</a:t>
            </a:r>
            <a:r>
              <a:rPr lang="zh-TW" altLang="en-US" sz="2000" dirty="0"/>
              <a:t> </a:t>
            </a:r>
            <a:r>
              <a:rPr lang="en-US" altLang="zh-TW" sz="2000" dirty="0"/>
              <a:t>(</a:t>
            </a:r>
            <a:r>
              <a:rPr lang="zh-TW" altLang="en-US" sz="2000" dirty="0"/>
              <a:t> </a:t>
            </a:r>
            <a:r>
              <a:rPr lang="en-US" altLang="zh-TW" sz="2000" dirty="0"/>
              <a:t>API OAuth </a:t>
            </a:r>
            <a:r>
              <a:rPr lang="zh-TW" altLang="en-US" sz="2000" dirty="0"/>
              <a:t>取 </a:t>
            </a:r>
            <a:r>
              <a:rPr lang="en-US" altLang="zh-TW" sz="2000" dirty="0"/>
              <a:t>Token / Postman</a:t>
            </a:r>
            <a:r>
              <a:rPr lang="zh-TW" altLang="en-US" sz="2000" dirty="0"/>
              <a:t> </a:t>
            </a:r>
            <a:r>
              <a:rPr lang="en-US" altLang="zh-TW" sz="2000" dirty="0"/>
              <a:t>/ API</a:t>
            </a:r>
            <a:r>
              <a:rPr lang="zh-TW" altLang="en-US" sz="2000" dirty="0"/>
              <a:t> 參數介紹 </a:t>
            </a:r>
            <a:r>
              <a:rPr lang="en-US" altLang="zh-TW" sz="20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000" dirty="0"/>
              <a:t>透過藍牙設定感應器參數</a:t>
            </a:r>
            <a:endParaRPr lang="en-US" altLang="zh-TW" sz="2000" dirty="0"/>
          </a:p>
          <a:p>
            <a:pPr lvl="1" indent="-342000"/>
            <a:r>
              <a:rPr lang="en-US" altLang="zh-TW" sz="1800" dirty="0"/>
              <a:t>APP</a:t>
            </a:r>
            <a:r>
              <a:rPr lang="zh-CN" altLang="en-US" sz="1800" dirty="0"/>
              <a:t>下載</a:t>
            </a:r>
            <a:r>
              <a:rPr lang="en-US" altLang="zh-TW" sz="1800" dirty="0"/>
              <a:t>/</a:t>
            </a:r>
            <a:r>
              <a:rPr lang="zh-CN" altLang="en-US" sz="1800" dirty="0"/>
              <a:t>使用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感測器基礎指令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震動敏感度設定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各類計時器設定</a:t>
            </a: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366890847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6A7536F-260B-4CEC-A52B-BCEA9F6221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API OAuth</a:t>
            </a:r>
            <a:r>
              <a:rPr kumimoji="1" lang="zh-CN" altLang="en-US" dirty="0"/>
              <a:t> </a:t>
            </a:r>
            <a:r>
              <a:rPr kumimoji="1" lang="en-US" altLang="zh-CN" dirty="0"/>
              <a:t>– </a:t>
            </a:r>
            <a:r>
              <a:rPr kumimoji="1" lang="zh-TW" altLang="en-US" dirty="0"/>
              <a:t>取得</a:t>
            </a:r>
            <a:r>
              <a:rPr kumimoji="1" lang="en-US" altLang="zh-TW" dirty="0"/>
              <a:t> Token</a:t>
            </a:r>
            <a:r>
              <a:rPr kumimoji="1" lang="zh-TW" altLang="en-US" dirty="0"/>
              <a:t> </a:t>
            </a:r>
            <a:r>
              <a:rPr kumimoji="1" lang="en-US" altLang="zh-TW" dirty="0"/>
              <a:t>(</a:t>
            </a:r>
            <a:r>
              <a:rPr kumimoji="1" lang="zh-TW" altLang="en-US" dirty="0"/>
              <a:t> </a:t>
            </a:r>
            <a:r>
              <a:rPr kumimoji="1" lang="en-US" altLang="zh-TW" dirty="0"/>
              <a:t>1/7</a:t>
            </a:r>
            <a:r>
              <a:rPr kumimoji="1" lang="zh-TW" altLang="en-US" dirty="0"/>
              <a:t> </a:t>
            </a:r>
            <a:r>
              <a:rPr kumimoji="1"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B2C50F61-DE6B-455D-BC8D-7EF60559F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下載</a:t>
            </a:r>
            <a:r>
              <a:rPr lang="en-US" altLang="zh-TW" sz="2400" dirty="0"/>
              <a:t>Postman</a:t>
            </a:r>
            <a:r>
              <a:rPr lang="zh-TW" altLang="en-US" sz="2400" dirty="0"/>
              <a:t> </a:t>
            </a:r>
            <a:r>
              <a:rPr lang="en-US" altLang="zh-TW" sz="2400" dirty="0"/>
              <a:t>(</a:t>
            </a:r>
            <a:r>
              <a:rPr lang="zh-TW" altLang="en-US" sz="2400" dirty="0"/>
              <a:t> </a:t>
            </a:r>
            <a:r>
              <a:rPr lang="en-US" altLang="zh-TW" sz="2400" dirty="0"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https://www.postman.com/downloads/</a:t>
            </a:r>
            <a:r>
              <a:rPr lang="zh-TW" altLang="en-US" sz="2400" dirty="0"/>
              <a:t> </a:t>
            </a:r>
            <a:r>
              <a:rPr lang="en-US" altLang="zh-TW" sz="2400" dirty="0"/>
              <a:t>)</a:t>
            </a:r>
            <a:r>
              <a:rPr lang="zh-TW" altLang="en-US" sz="2400" dirty="0"/>
              <a:t> 並開啟</a:t>
            </a:r>
            <a:endParaRPr lang="en-US" altLang="zh-TW" sz="24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i="1" u="sng" dirty="0"/>
              <a:t>注意：下載安裝完如果遇到登入介面，可以點選最下面跳過就不必登入</a:t>
            </a:r>
            <a:endParaRPr lang="en-US" altLang="zh-TW" sz="2400" i="1" u="sng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endParaRPr lang="en-US" altLang="zh-TW" sz="24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endParaRPr lang="zh-TW" altLang="en-US" sz="2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9B3646A-A6A9-4070-8226-21E57249E9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5821" y="2770346"/>
            <a:ext cx="6600357" cy="3758971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D9B71355-D9D5-477D-8D5E-13952853CCB5}"/>
              </a:ext>
            </a:extLst>
          </p:cNvPr>
          <p:cNvSpPr/>
          <p:nvPr/>
        </p:nvSpPr>
        <p:spPr bwMode="auto">
          <a:xfrm>
            <a:off x="5223584" y="6178504"/>
            <a:ext cx="1739338" cy="337561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473210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圖片 12">
            <a:extLst>
              <a:ext uri="{FF2B5EF4-FFF2-40B4-BE49-F238E27FC236}">
                <a16:creationId xmlns:a16="http://schemas.microsoft.com/office/drawing/2014/main" id="{093B6709-F729-472B-9EA5-0A26CB08A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6411" y="2630082"/>
            <a:ext cx="7279178" cy="3884714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BAEE3FCC-ADF5-4B24-886D-8E446CE8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API OAuth</a:t>
            </a:r>
            <a:r>
              <a:rPr kumimoji="1" lang="zh-CN" altLang="en-US" dirty="0"/>
              <a:t> </a:t>
            </a:r>
            <a:r>
              <a:rPr kumimoji="1" lang="en-US" altLang="zh-CN" dirty="0"/>
              <a:t>– </a:t>
            </a:r>
            <a:r>
              <a:rPr kumimoji="1" lang="zh-TW" altLang="en-US" dirty="0"/>
              <a:t>取得</a:t>
            </a:r>
            <a:r>
              <a:rPr kumimoji="1" lang="en-US" altLang="zh-TW" dirty="0"/>
              <a:t> Token</a:t>
            </a:r>
            <a:r>
              <a:rPr kumimoji="1" lang="zh-TW" altLang="en-US" dirty="0"/>
              <a:t> </a:t>
            </a:r>
            <a:r>
              <a:rPr kumimoji="1" lang="en-US" altLang="zh-TW" dirty="0"/>
              <a:t>(</a:t>
            </a:r>
            <a:r>
              <a:rPr kumimoji="1" lang="zh-TW" altLang="en-US" dirty="0"/>
              <a:t> </a:t>
            </a:r>
            <a:r>
              <a:rPr kumimoji="1" lang="en-US" altLang="zh-TW" dirty="0"/>
              <a:t>2/7</a:t>
            </a:r>
            <a:r>
              <a:rPr kumimoji="1" lang="zh-TW" altLang="en-US" dirty="0"/>
              <a:t> </a:t>
            </a:r>
            <a:r>
              <a:rPr kumimoji="1"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F752D81-01A2-48FB-B4A5-6A75088C2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altLang="zh-TW" sz="2400" dirty="0"/>
              <a:t>Postman</a:t>
            </a:r>
          </a:p>
          <a:p>
            <a:pPr lvl="1" indent="-342000"/>
            <a:r>
              <a:rPr lang="zh-TW" altLang="en-US" sz="2000" dirty="0"/>
              <a:t>上方標籤點選「</a:t>
            </a:r>
            <a:r>
              <a:rPr lang="en-US" altLang="zh-TW" sz="2000" dirty="0"/>
              <a:t>+</a:t>
            </a:r>
            <a:r>
              <a:rPr lang="zh-TW" altLang="en-US" sz="2000" dirty="0"/>
              <a:t>」</a:t>
            </a:r>
            <a:endParaRPr lang="en-US" altLang="zh-TW" sz="2000" dirty="0"/>
          </a:p>
          <a:p>
            <a:pPr indent="-342000">
              <a:spcBef>
                <a:spcPts val="500"/>
              </a:spcBef>
            </a:pP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26ACF8D-1C44-487E-A13D-E4A2DD8981AB}"/>
              </a:ext>
            </a:extLst>
          </p:cNvPr>
          <p:cNvSpPr/>
          <p:nvPr/>
        </p:nvSpPr>
        <p:spPr bwMode="auto">
          <a:xfrm>
            <a:off x="5437704" y="3186680"/>
            <a:ext cx="255865" cy="258989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67349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AEE3FCC-ADF5-4B24-886D-8E446CE86D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API OAuth</a:t>
            </a:r>
            <a:r>
              <a:rPr kumimoji="1" lang="zh-CN" altLang="en-US" dirty="0"/>
              <a:t> </a:t>
            </a:r>
            <a:r>
              <a:rPr kumimoji="1" lang="en-US" altLang="zh-CN" dirty="0"/>
              <a:t>– </a:t>
            </a:r>
            <a:r>
              <a:rPr kumimoji="1" lang="zh-TW" altLang="en-US" dirty="0"/>
              <a:t>取得</a:t>
            </a:r>
            <a:r>
              <a:rPr kumimoji="1" lang="en-US" altLang="zh-TW" dirty="0"/>
              <a:t> Token</a:t>
            </a:r>
            <a:r>
              <a:rPr kumimoji="1" lang="zh-TW" altLang="en-US" dirty="0"/>
              <a:t> </a:t>
            </a:r>
            <a:r>
              <a:rPr kumimoji="1" lang="en-US" altLang="zh-TW" dirty="0"/>
              <a:t>(</a:t>
            </a:r>
            <a:r>
              <a:rPr kumimoji="1" lang="zh-TW" altLang="en-US" dirty="0"/>
              <a:t> </a:t>
            </a:r>
            <a:r>
              <a:rPr kumimoji="1" lang="en-US" altLang="zh-TW" dirty="0"/>
              <a:t>3/7</a:t>
            </a:r>
            <a:r>
              <a:rPr kumimoji="1" lang="zh-TW" altLang="en-US" dirty="0"/>
              <a:t> </a:t>
            </a:r>
            <a:r>
              <a:rPr kumimoji="1"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F752D81-01A2-48FB-B4A5-6A75088C2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altLang="zh-TW" sz="2400" dirty="0"/>
              <a:t>Postman</a:t>
            </a:r>
          </a:p>
          <a:p>
            <a:pPr lvl="1" indent="-342000"/>
            <a:r>
              <a:rPr lang="zh-TW" altLang="en-US" sz="2000" dirty="0"/>
              <a:t>選擇</a:t>
            </a:r>
            <a:r>
              <a:rPr lang="zh-CN" altLang="en-US" sz="2000" kern="0" dirty="0"/>
              <a:t>「</a:t>
            </a:r>
            <a:r>
              <a:rPr lang="en-US" altLang="zh-TW" sz="2000" dirty="0"/>
              <a:t>POST</a:t>
            </a:r>
            <a:r>
              <a:rPr lang="zh-TW" altLang="en-US" sz="2000" kern="0" dirty="0"/>
              <a:t>」</a:t>
            </a:r>
            <a:endParaRPr lang="en-US" altLang="zh-TW" sz="2000" dirty="0"/>
          </a:p>
          <a:p>
            <a:pPr lvl="1" indent="-342000"/>
            <a:r>
              <a:rPr lang="zh-TW" altLang="en-US" sz="2000" dirty="0"/>
              <a:t>輸入</a:t>
            </a:r>
            <a:r>
              <a:rPr lang="zh-CN" altLang="en-US" sz="2000" kern="0" dirty="0"/>
              <a:t>「</a:t>
            </a:r>
            <a:r>
              <a:rPr lang="en-US" altLang="zh-TW" sz="2000" dirty="0"/>
              <a:t>https://campus.kits.tw/api/get/token</a:t>
            </a:r>
            <a:r>
              <a:rPr lang="zh-TW" altLang="en-US" sz="2000" kern="0" dirty="0"/>
              <a:t>」</a:t>
            </a:r>
            <a:endParaRPr lang="en-US" altLang="zh-TW" sz="2000" dirty="0"/>
          </a:p>
          <a:p>
            <a:pPr lvl="1" indent="-342000"/>
            <a:r>
              <a:rPr lang="zh-TW" altLang="en-US" sz="2000" dirty="0"/>
              <a:t>選擇</a:t>
            </a:r>
            <a:r>
              <a:rPr lang="zh-CN" altLang="en-US" sz="2000" kern="0" dirty="0"/>
              <a:t>「</a:t>
            </a:r>
            <a:r>
              <a:rPr lang="en-US" altLang="zh-TW" sz="2000" dirty="0"/>
              <a:t>Body</a:t>
            </a:r>
            <a:r>
              <a:rPr lang="zh-TW" altLang="en-US" sz="2000" kern="0" dirty="0"/>
              <a:t>」</a:t>
            </a:r>
            <a:endParaRPr lang="en-US" altLang="zh-TW" sz="2000" dirty="0"/>
          </a:p>
          <a:p>
            <a:pPr lvl="1" indent="-342000"/>
            <a:r>
              <a:rPr lang="zh-TW" altLang="en-US" sz="2000" dirty="0"/>
              <a:t>選擇</a:t>
            </a:r>
            <a:r>
              <a:rPr lang="zh-CN" altLang="en-US" sz="2000" kern="0" dirty="0"/>
              <a:t>「</a:t>
            </a:r>
            <a:r>
              <a:rPr lang="en-US" altLang="zh-TW" sz="2000" dirty="0"/>
              <a:t>form-data</a:t>
            </a:r>
            <a:r>
              <a:rPr lang="zh-TW" altLang="en-US" sz="2000" kern="0" dirty="0"/>
              <a:t>」</a:t>
            </a:r>
            <a:endParaRPr lang="en-US" altLang="zh-TW" sz="2000" dirty="0"/>
          </a:p>
          <a:p>
            <a:pPr lvl="1" indent="-342000"/>
            <a:r>
              <a:rPr lang="zh-TW" altLang="en-US" sz="2000" dirty="0"/>
              <a:t>在</a:t>
            </a:r>
            <a:r>
              <a:rPr lang="en-US" altLang="zh-TW" sz="2000" dirty="0"/>
              <a:t>KEY</a:t>
            </a:r>
            <a:r>
              <a:rPr lang="zh-TW" altLang="en-US" sz="2000" dirty="0"/>
              <a:t>輸入</a:t>
            </a:r>
            <a:r>
              <a:rPr lang="zh-CN" altLang="en-US" sz="2000" kern="0" dirty="0"/>
              <a:t>「</a:t>
            </a:r>
            <a:r>
              <a:rPr lang="en-US" altLang="zh-TW" sz="2000" dirty="0"/>
              <a:t>email</a:t>
            </a:r>
            <a:r>
              <a:rPr lang="zh-TW" altLang="en-US" sz="2000" kern="0" dirty="0"/>
              <a:t>」及</a:t>
            </a:r>
            <a:r>
              <a:rPr lang="zh-CN" altLang="en-US" sz="2000" kern="0" dirty="0"/>
              <a:t>「</a:t>
            </a:r>
            <a:r>
              <a:rPr lang="en-US" altLang="zh-CN" sz="2000" kern="0" dirty="0"/>
              <a:t>password</a:t>
            </a:r>
            <a:r>
              <a:rPr lang="zh-TW" altLang="en-US" sz="2000" kern="0" dirty="0"/>
              <a:t>」</a:t>
            </a:r>
            <a:endParaRPr lang="en-US" altLang="zh-TW" sz="2000" dirty="0"/>
          </a:p>
          <a:p>
            <a:pPr lvl="1" indent="-342000"/>
            <a:r>
              <a:rPr lang="zh-TW" altLang="en-US" sz="2000" dirty="0"/>
              <a:t>在</a:t>
            </a:r>
            <a:r>
              <a:rPr lang="en-US" altLang="zh-TW" sz="2000" dirty="0"/>
              <a:t>VALUE</a:t>
            </a:r>
            <a:r>
              <a:rPr lang="zh-TW" altLang="en-US" sz="2000" dirty="0"/>
              <a:t>輸入</a:t>
            </a:r>
            <a:r>
              <a:rPr lang="zh-CN" altLang="en-US" sz="2000" kern="0" dirty="0"/>
              <a:t>「</a:t>
            </a:r>
            <a:r>
              <a:rPr lang="zh-TW" altLang="en-US" sz="2000" dirty="0"/>
              <a:t>平台註冊的</a:t>
            </a:r>
            <a:r>
              <a:rPr lang="en-US" altLang="zh-TW" sz="2000" dirty="0"/>
              <a:t>Email</a:t>
            </a:r>
            <a:r>
              <a:rPr lang="zh-TW" altLang="en-US" sz="2000" kern="0" dirty="0"/>
              <a:t>」及</a:t>
            </a:r>
            <a:r>
              <a:rPr lang="zh-CN" altLang="en-US" sz="2000" kern="0" dirty="0"/>
              <a:t>「</a:t>
            </a:r>
            <a:r>
              <a:rPr lang="zh-TW" altLang="en-US" sz="2000" dirty="0"/>
              <a:t>平台註冊的</a:t>
            </a:r>
            <a:r>
              <a:rPr lang="en-US" altLang="zh-TW" sz="2000" dirty="0"/>
              <a:t>Password</a:t>
            </a:r>
            <a:r>
              <a:rPr lang="zh-TW" altLang="en-US" sz="2000" kern="0" dirty="0"/>
              <a:t>」</a:t>
            </a:r>
            <a:endParaRPr lang="en-US" altLang="zh-TW" sz="2000" kern="0" dirty="0"/>
          </a:p>
          <a:p>
            <a:pPr lvl="1" indent="-342000"/>
            <a:r>
              <a:rPr lang="zh-TW" altLang="en-US" sz="2000" dirty="0"/>
              <a:t>點擊「</a:t>
            </a:r>
            <a:r>
              <a:rPr lang="en-US" altLang="zh-TW" sz="2000" dirty="0"/>
              <a:t>SENT</a:t>
            </a:r>
            <a:r>
              <a:rPr lang="zh-TW" altLang="en-US" sz="2000" dirty="0"/>
              <a:t>」</a:t>
            </a:r>
            <a:endParaRPr lang="en-US" altLang="zh-TW" sz="2000" dirty="0"/>
          </a:p>
          <a:p>
            <a:pPr indent="-342000">
              <a:spcBef>
                <a:spcPts val="500"/>
              </a:spcBef>
            </a:pPr>
            <a:endParaRPr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ABBE423-55A1-4BEA-9B92-0B63D612F1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989" t="27110" r="31409" b="42676"/>
          <a:stretch/>
        </p:blipFill>
        <p:spPr>
          <a:xfrm>
            <a:off x="5835949" y="4356105"/>
            <a:ext cx="5982310" cy="2209340"/>
          </a:xfrm>
          <a:prstGeom prst="rect">
            <a:avLst/>
          </a:prstGeom>
        </p:spPr>
      </p:pic>
      <p:sp>
        <p:nvSpPr>
          <p:cNvPr id="5" name="文字方塊 4">
            <a:extLst>
              <a:ext uri="{FF2B5EF4-FFF2-40B4-BE49-F238E27FC236}">
                <a16:creationId xmlns:a16="http://schemas.microsoft.com/office/drawing/2014/main" id="{9755E51F-7722-4D3A-86E8-2E487BCFDCCA}"/>
              </a:ext>
            </a:extLst>
          </p:cNvPr>
          <p:cNvSpPr txBox="1"/>
          <p:nvPr/>
        </p:nvSpPr>
        <p:spPr>
          <a:xfrm>
            <a:off x="7004740" y="4339770"/>
            <a:ext cx="3749646" cy="415632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altLang="zh-TW" dirty="0"/>
              <a:t>Token</a:t>
            </a:r>
            <a:r>
              <a:rPr lang="zh-TW" altLang="en-US" dirty="0"/>
              <a:t> </a:t>
            </a:r>
            <a:r>
              <a:rPr lang="en-US" altLang="zh-TW" dirty="0"/>
              <a:t>API</a:t>
            </a:r>
            <a:endParaRPr lang="zh-TW" altLang="en-US" dirty="0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B26ACF8D-1C44-487E-A13D-E4A2DD8981AB}"/>
              </a:ext>
            </a:extLst>
          </p:cNvPr>
          <p:cNvSpPr/>
          <p:nvPr/>
        </p:nvSpPr>
        <p:spPr bwMode="auto">
          <a:xfrm>
            <a:off x="5819931" y="4339770"/>
            <a:ext cx="1106241" cy="41563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A528D60D-477A-4947-A23A-1C81B04C2C59}"/>
              </a:ext>
            </a:extLst>
          </p:cNvPr>
          <p:cNvSpPr/>
          <p:nvPr/>
        </p:nvSpPr>
        <p:spPr bwMode="auto">
          <a:xfrm>
            <a:off x="8508464" y="4843853"/>
            <a:ext cx="759544" cy="33196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16B6122-3B0D-4C82-82CA-DC93FC858ADB}"/>
              </a:ext>
            </a:extLst>
          </p:cNvPr>
          <p:cNvSpPr/>
          <p:nvPr/>
        </p:nvSpPr>
        <p:spPr bwMode="auto">
          <a:xfrm>
            <a:off x="6505811" y="5175820"/>
            <a:ext cx="965472" cy="415632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FB09CC07-5C34-48E8-B1B0-11D8A7BE50E3}"/>
              </a:ext>
            </a:extLst>
          </p:cNvPr>
          <p:cNvSpPr/>
          <p:nvPr/>
        </p:nvSpPr>
        <p:spPr bwMode="auto">
          <a:xfrm>
            <a:off x="6119708" y="5885169"/>
            <a:ext cx="806464" cy="68027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64665DEC-80D8-41F9-B596-DA414657CAD3}"/>
              </a:ext>
            </a:extLst>
          </p:cNvPr>
          <p:cNvSpPr/>
          <p:nvPr/>
        </p:nvSpPr>
        <p:spPr bwMode="auto">
          <a:xfrm>
            <a:off x="9370117" y="5839160"/>
            <a:ext cx="1384268" cy="68027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918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7A3D10-AB3C-428A-8157-9951D4E57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API OAuth</a:t>
            </a:r>
            <a:r>
              <a:rPr kumimoji="1" lang="zh-CN" altLang="en-US" dirty="0"/>
              <a:t> </a:t>
            </a:r>
            <a:r>
              <a:rPr kumimoji="1" lang="en-US" altLang="zh-CN" dirty="0"/>
              <a:t>– </a:t>
            </a:r>
            <a:r>
              <a:rPr kumimoji="1" lang="zh-TW" altLang="en-US" dirty="0"/>
              <a:t>取得</a:t>
            </a:r>
            <a:r>
              <a:rPr kumimoji="1" lang="en-US" altLang="zh-TW" dirty="0"/>
              <a:t> Token (</a:t>
            </a:r>
            <a:r>
              <a:rPr kumimoji="1" lang="zh-TW" altLang="en-US" dirty="0"/>
              <a:t> </a:t>
            </a:r>
            <a:r>
              <a:rPr kumimoji="1" lang="en-US" altLang="zh-TW" dirty="0"/>
              <a:t>4/7</a:t>
            </a:r>
            <a:r>
              <a:rPr kumimoji="1" lang="zh-TW" altLang="en-US" dirty="0"/>
              <a:t> </a:t>
            </a:r>
            <a:r>
              <a:rPr kumimoji="1"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2ED6B9F-42D3-4F03-B00F-DAB711B88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平台回覆資料</a:t>
            </a:r>
            <a:endParaRPr lang="en-US" altLang="zh-TW" sz="2400" dirty="0"/>
          </a:p>
          <a:p>
            <a:pPr lvl="1" indent="-342000"/>
            <a:r>
              <a:rPr lang="en-US" altLang="zh-TW" sz="2000" dirty="0"/>
              <a:t>Json  </a:t>
            </a:r>
            <a:r>
              <a:rPr lang="zh-TW" altLang="en-US" sz="2000" dirty="0"/>
              <a:t>格式</a:t>
            </a:r>
            <a:endParaRPr lang="en-US" altLang="zh-TW" sz="2000" dirty="0"/>
          </a:p>
          <a:p>
            <a:pPr lvl="1" indent="-342000"/>
            <a:r>
              <a:rPr lang="en-US" altLang="zh-TW" sz="2000" dirty="0"/>
              <a:t>Success</a:t>
            </a:r>
          </a:p>
          <a:p>
            <a:pPr lvl="1" indent="-342000"/>
            <a:r>
              <a:rPr lang="en-US" altLang="zh-TW" sz="2000" dirty="0"/>
              <a:t>Token</a:t>
            </a:r>
            <a:r>
              <a:rPr lang="zh-TW" altLang="en-US" sz="2000" dirty="0"/>
              <a:t> </a:t>
            </a:r>
            <a:r>
              <a:rPr lang="en-US" altLang="zh-TW" sz="2000" dirty="0"/>
              <a:t>(</a:t>
            </a:r>
            <a:r>
              <a:rPr lang="zh-TW" altLang="en-US" sz="2000" dirty="0"/>
              <a:t> 要保存好，用</a:t>
            </a:r>
            <a:r>
              <a:rPr lang="en-US" altLang="zh-TW" sz="2000" dirty="0"/>
              <a:t>API</a:t>
            </a:r>
            <a:r>
              <a:rPr lang="zh-TW" altLang="en-US" sz="2000" dirty="0"/>
              <a:t>取資料都需要它 </a:t>
            </a:r>
            <a:r>
              <a:rPr lang="en-US" altLang="zh-TW" sz="2000" dirty="0"/>
              <a:t>)</a:t>
            </a:r>
          </a:p>
          <a:p>
            <a:pPr indent="-342000">
              <a:spcBef>
                <a:spcPts val="500"/>
              </a:spcBef>
            </a:pPr>
            <a:endParaRPr lang="zh-TW" altLang="en-US" sz="2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B9AFEE4-F489-42C0-8B24-B9FA5DBD63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05" t="48180"/>
          <a:stretch/>
        </p:blipFill>
        <p:spPr>
          <a:xfrm>
            <a:off x="2195736" y="3429000"/>
            <a:ext cx="7800528" cy="2849789"/>
          </a:xfrm>
          <a:prstGeom prst="rect">
            <a:avLst/>
          </a:prstGeom>
        </p:spPr>
      </p:pic>
      <p:sp>
        <p:nvSpPr>
          <p:cNvPr id="6" name="矩形 5">
            <a:extLst>
              <a:ext uri="{FF2B5EF4-FFF2-40B4-BE49-F238E27FC236}">
                <a16:creationId xmlns:a16="http://schemas.microsoft.com/office/drawing/2014/main" id="{49BA7A07-BC6F-4384-9F5E-6A555BD18DA8}"/>
              </a:ext>
            </a:extLst>
          </p:cNvPr>
          <p:cNvSpPr/>
          <p:nvPr/>
        </p:nvSpPr>
        <p:spPr bwMode="auto">
          <a:xfrm>
            <a:off x="3210128" y="5188084"/>
            <a:ext cx="6786136" cy="112381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7954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內容版面配置區 2">
            <a:extLst>
              <a:ext uri="{FF2B5EF4-FFF2-40B4-BE49-F238E27FC236}">
                <a16:creationId xmlns:a16="http://schemas.microsoft.com/office/drawing/2014/main" id="{416E8B1D-154D-400E-A5CA-AD38AC8202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/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使用</a:t>
            </a:r>
            <a:r>
              <a:rPr lang="en-US" altLang="zh-TW" sz="2400" dirty="0"/>
              <a:t>Token</a:t>
            </a:r>
            <a:r>
              <a:rPr lang="zh-TW" altLang="en-US" sz="2400" dirty="0"/>
              <a:t>去取得資料</a:t>
            </a:r>
            <a:endParaRPr lang="en-US" altLang="zh-TW" sz="2400" dirty="0"/>
          </a:p>
          <a:p>
            <a:pPr lvl="1" indent="-342000"/>
            <a:r>
              <a:rPr lang="zh-TW" altLang="en-US" sz="2000" dirty="0"/>
              <a:t>選擇「</a:t>
            </a:r>
            <a:r>
              <a:rPr lang="en-US" altLang="zh-TW" sz="2000" dirty="0"/>
              <a:t>POST method</a:t>
            </a:r>
            <a:r>
              <a:rPr lang="zh-TW" altLang="en-US" sz="2000" dirty="0"/>
              <a:t>」</a:t>
            </a:r>
            <a:endParaRPr lang="en-US" altLang="zh-TW" sz="2000" dirty="0"/>
          </a:p>
          <a:p>
            <a:pPr lvl="1" indent="-342000"/>
            <a:r>
              <a:rPr lang="zh-TW" altLang="en-US" sz="2000" dirty="0"/>
              <a:t>在</a:t>
            </a:r>
            <a:r>
              <a:rPr lang="en-US" altLang="zh-TW" sz="2000" dirty="0"/>
              <a:t>URL</a:t>
            </a:r>
            <a:r>
              <a:rPr lang="zh-TW" altLang="en-US" sz="2000" dirty="0"/>
              <a:t>輸入</a:t>
            </a:r>
            <a:r>
              <a:rPr lang="zh-CN" altLang="en-US" sz="2000" kern="0" dirty="0"/>
              <a:t>「</a:t>
            </a:r>
            <a:r>
              <a:rPr lang="en" altLang="zh-TW" sz="2000" dirty="0"/>
              <a:t>https://campus.kits.tw/api/</a:t>
            </a:r>
            <a:r>
              <a:rPr lang="en-US" altLang="zh-TW" sz="2000" dirty="0"/>
              <a:t>get</a:t>
            </a:r>
            <a:r>
              <a:rPr lang="en" altLang="zh-TW" sz="2000" dirty="0"/>
              <a:t>/data/</a:t>
            </a:r>
            <a:r>
              <a:rPr lang="en-US" altLang="zh-TW" sz="2000" dirty="0"/>
              <a:t>aabb1122</a:t>
            </a:r>
            <a:r>
              <a:rPr lang="en" altLang="zh-TW" sz="2000" dirty="0"/>
              <a:t>?date_filter=</a:t>
            </a:r>
            <a:r>
              <a:rPr lang="en-US" altLang="zh-TW" sz="2000" dirty="0"/>
              <a:t>2020-11-03 21:20:21 +-+ 2020-11-04 09:08:07</a:t>
            </a:r>
            <a:r>
              <a:rPr lang="zh-TW" altLang="en-US" sz="2000" kern="0" dirty="0"/>
              <a:t>」</a:t>
            </a:r>
            <a:endParaRPr lang="en-US" altLang="zh-TW" sz="2000" dirty="0"/>
          </a:p>
          <a:p>
            <a:pPr lvl="1" indent="-342000"/>
            <a:r>
              <a:rPr lang="zh-TW" altLang="en-US" sz="2000" dirty="0"/>
              <a:t>點選「</a:t>
            </a:r>
            <a:r>
              <a:rPr lang="en-US" altLang="zh-TW" sz="2000" dirty="0"/>
              <a:t>Headers</a:t>
            </a:r>
            <a:r>
              <a:rPr lang="zh-TW" altLang="en-US" sz="2000" dirty="0"/>
              <a:t>」</a:t>
            </a:r>
            <a:endParaRPr lang="en-US" altLang="zh-TW" sz="2000" dirty="0"/>
          </a:p>
          <a:p>
            <a:pPr lvl="1" indent="-342000"/>
            <a:r>
              <a:rPr lang="zh-TW" altLang="en-US" sz="2000" dirty="0"/>
              <a:t>在</a:t>
            </a:r>
            <a:r>
              <a:rPr lang="en-US" altLang="zh-TW" sz="2000" dirty="0"/>
              <a:t>KEY</a:t>
            </a:r>
            <a:r>
              <a:rPr lang="zh-TW" altLang="en-US" sz="2000" dirty="0"/>
              <a:t>輸入</a:t>
            </a:r>
            <a:r>
              <a:rPr lang="zh-CN" altLang="en-US" sz="2000" kern="0" dirty="0"/>
              <a:t>「</a:t>
            </a:r>
            <a:r>
              <a:rPr lang="en-US" altLang="zh-TW" sz="2000" dirty="0"/>
              <a:t>Authorization</a:t>
            </a:r>
            <a:r>
              <a:rPr lang="zh-TW" altLang="en-US" sz="2000" kern="0" dirty="0"/>
              <a:t>」</a:t>
            </a:r>
            <a:r>
              <a:rPr lang="zh-TW" altLang="en-US" sz="2000" dirty="0"/>
              <a:t>以及</a:t>
            </a:r>
            <a:r>
              <a:rPr lang="zh-CN" altLang="en-US" sz="2000" kern="0" dirty="0"/>
              <a:t>「</a:t>
            </a:r>
            <a:r>
              <a:rPr lang="en-US" altLang="zh-TW" sz="2000" dirty="0"/>
              <a:t>Access</a:t>
            </a:r>
            <a:r>
              <a:rPr lang="zh-TW" altLang="en-US" sz="2000" kern="0" dirty="0"/>
              <a:t>」</a:t>
            </a:r>
            <a:endParaRPr lang="en-US" altLang="zh-TW" sz="2000" dirty="0"/>
          </a:p>
          <a:p>
            <a:pPr lvl="1" indent="-342000"/>
            <a:r>
              <a:rPr lang="zh-TW" altLang="en-US" sz="2000" dirty="0"/>
              <a:t>在</a:t>
            </a:r>
            <a:r>
              <a:rPr lang="en-US" altLang="zh-TW" sz="2000" dirty="0"/>
              <a:t>VALUE</a:t>
            </a:r>
            <a:r>
              <a:rPr lang="zh-TW" altLang="en-US" sz="2000" dirty="0"/>
              <a:t>輸入</a:t>
            </a:r>
            <a:r>
              <a:rPr lang="zh-CN" altLang="en-US" sz="2000" kern="0" dirty="0"/>
              <a:t>「</a:t>
            </a:r>
            <a:r>
              <a:rPr lang="en-US" altLang="zh-TW" sz="2000" dirty="0"/>
              <a:t>Bearer &lt;</a:t>
            </a:r>
            <a:r>
              <a:rPr lang="en-US" altLang="zh-TW" sz="2000" dirty="0" err="1"/>
              <a:t>AccessToken</a:t>
            </a:r>
            <a:r>
              <a:rPr lang="en-US" altLang="zh-TW" sz="2000" dirty="0"/>
              <a:t>&gt;</a:t>
            </a:r>
            <a:r>
              <a:rPr lang="zh-TW" altLang="en-US" sz="2000" kern="0" dirty="0"/>
              <a:t>」</a:t>
            </a:r>
            <a:r>
              <a:rPr lang="zh-TW" altLang="en-US" sz="2000" dirty="0"/>
              <a:t>以及</a:t>
            </a:r>
            <a:r>
              <a:rPr lang="zh-CN" altLang="en-US" sz="2000" kern="0" dirty="0"/>
              <a:t>「 </a:t>
            </a:r>
            <a:r>
              <a:rPr lang="en-US" altLang="zh-TW" sz="2000" dirty="0"/>
              <a:t>application/json</a:t>
            </a:r>
            <a:r>
              <a:rPr lang="zh-TW" altLang="en-US" sz="2000" kern="0" dirty="0"/>
              <a:t>」</a:t>
            </a:r>
            <a:endParaRPr lang="en-US" altLang="zh-TW" sz="2000" dirty="0"/>
          </a:p>
          <a:p>
            <a:pPr indent="-342000">
              <a:spcBef>
                <a:spcPts val="500"/>
              </a:spcBef>
            </a:pPr>
            <a:endParaRPr lang="zh-TW" altLang="en-US" sz="2400" dirty="0"/>
          </a:p>
        </p:txBody>
      </p:sp>
      <p:pic>
        <p:nvPicPr>
          <p:cNvPr id="18" name="圖片 17">
            <a:extLst>
              <a:ext uri="{FF2B5EF4-FFF2-40B4-BE49-F238E27FC236}">
                <a16:creationId xmlns:a16="http://schemas.microsoft.com/office/drawing/2014/main" id="{0F024E68-9A82-4CB7-944A-4F92D5E463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315" t="25324" r="435" b="39573"/>
          <a:stretch/>
        </p:blipFill>
        <p:spPr>
          <a:xfrm>
            <a:off x="1648145" y="4296245"/>
            <a:ext cx="8932368" cy="2220696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DD7A3D10-AB3C-428A-8157-9951D4E57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API OAuth</a:t>
            </a:r>
            <a:r>
              <a:rPr kumimoji="1" lang="zh-CN" altLang="en-US" dirty="0"/>
              <a:t> </a:t>
            </a:r>
            <a:r>
              <a:rPr kumimoji="1" lang="en-US" altLang="zh-CN" dirty="0"/>
              <a:t>– </a:t>
            </a:r>
            <a:r>
              <a:rPr kumimoji="1" lang="zh-TW" altLang="en-US" dirty="0"/>
              <a:t>取得</a:t>
            </a:r>
            <a:r>
              <a:rPr kumimoji="1" lang="en-US" altLang="zh-TW" dirty="0"/>
              <a:t> Data (</a:t>
            </a:r>
            <a:r>
              <a:rPr kumimoji="1" lang="zh-TW" altLang="en-US" dirty="0"/>
              <a:t> </a:t>
            </a:r>
            <a:r>
              <a:rPr kumimoji="1" lang="en-US" altLang="zh-TW" dirty="0"/>
              <a:t>5/7</a:t>
            </a:r>
            <a:r>
              <a:rPr kumimoji="1" lang="zh-TW" altLang="en-US" dirty="0"/>
              <a:t> </a:t>
            </a:r>
            <a:r>
              <a:rPr kumimoji="1" lang="en-US" altLang="zh-TW" dirty="0"/>
              <a:t>)</a:t>
            </a:r>
            <a:endParaRPr lang="zh-TW" altLang="en-US" dirty="0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EE7F2278-273F-468B-86A0-DADE633D6D2B}"/>
              </a:ext>
            </a:extLst>
          </p:cNvPr>
          <p:cNvSpPr/>
          <p:nvPr/>
        </p:nvSpPr>
        <p:spPr bwMode="auto">
          <a:xfrm>
            <a:off x="1965947" y="5633072"/>
            <a:ext cx="816341" cy="54696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B5A45AF-3528-457F-A9ED-7A9146FB70AB}"/>
              </a:ext>
            </a:extLst>
          </p:cNvPr>
          <p:cNvSpPr/>
          <p:nvPr/>
        </p:nvSpPr>
        <p:spPr bwMode="auto">
          <a:xfrm>
            <a:off x="4820405" y="5633072"/>
            <a:ext cx="2852033" cy="546967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451FAD17-6F9A-4272-B56D-3B025CD59AA6}"/>
              </a:ext>
            </a:extLst>
          </p:cNvPr>
          <p:cNvSpPr/>
          <p:nvPr/>
        </p:nvSpPr>
        <p:spPr bwMode="auto">
          <a:xfrm>
            <a:off x="1730755" y="4421756"/>
            <a:ext cx="947754" cy="27348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0A98EE21-A773-4975-BCBA-A0CC81A009EE}"/>
              </a:ext>
            </a:extLst>
          </p:cNvPr>
          <p:cNvSpPr/>
          <p:nvPr/>
        </p:nvSpPr>
        <p:spPr bwMode="auto">
          <a:xfrm>
            <a:off x="3260518" y="4834131"/>
            <a:ext cx="957795" cy="27348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D64957D4-8942-465A-883D-37708D52B34F}"/>
              </a:ext>
            </a:extLst>
          </p:cNvPr>
          <p:cNvSpPr/>
          <p:nvPr/>
        </p:nvSpPr>
        <p:spPr bwMode="auto">
          <a:xfrm>
            <a:off x="2755783" y="4422434"/>
            <a:ext cx="5116007" cy="272805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BEDCFA90-4063-4D33-8DF2-7EB43653E3C5}"/>
              </a:ext>
            </a:extLst>
          </p:cNvPr>
          <p:cNvSpPr txBox="1"/>
          <p:nvPr/>
        </p:nvSpPr>
        <p:spPr>
          <a:xfrm>
            <a:off x="8924738" y="2257521"/>
            <a:ext cx="2220058" cy="646331"/>
          </a:xfrm>
          <a:prstGeom prst="rect">
            <a:avLst/>
          </a:prstGeom>
          <a:noFill/>
          <a:ln w="12700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u="sng" dirty="0" err="1">
                <a:solidFill>
                  <a:srgbClr val="FF0000"/>
                </a:solidFill>
              </a:rPr>
              <a:t>date_filter</a:t>
            </a:r>
            <a:endParaRPr lang="en-US" altLang="zh-TW" u="sng" dirty="0">
              <a:solidFill>
                <a:srgbClr val="FF0000"/>
              </a:solidFill>
            </a:endParaRPr>
          </a:p>
          <a:p>
            <a:pPr algn="ctr"/>
            <a:endParaRPr lang="zh-TW" altLang="en-US" u="sng" dirty="0"/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9B36736E-18BA-4C67-B700-B835BE65A88D}"/>
              </a:ext>
            </a:extLst>
          </p:cNvPr>
          <p:cNvSpPr txBox="1"/>
          <p:nvPr/>
        </p:nvSpPr>
        <p:spPr>
          <a:xfrm>
            <a:off x="6662057" y="1980522"/>
            <a:ext cx="1010381" cy="923330"/>
          </a:xfrm>
          <a:prstGeom prst="rect">
            <a:avLst/>
          </a:prstGeom>
          <a:noFill/>
          <a:ln w="12700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altLang="zh-TW" u="sng" dirty="0">
                <a:solidFill>
                  <a:srgbClr val="FF0000"/>
                </a:solidFill>
              </a:rPr>
              <a:t>Mac </a:t>
            </a:r>
            <a:r>
              <a:rPr lang="en-US" altLang="zh-TW" u="sng" dirty="0" err="1">
                <a:solidFill>
                  <a:srgbClr val="FF0000"/>
                </a:solidFill>
              </a:rPr>
              <a:t>addres</a:t>
            </a:r>
            <a:endParaRPr lang="en-US" altLang="zh-TW" u="sng" dirty="0">
              <a:solidFill>
                <a:srgbClr val="FF0000"/>
              </a:solidFill>
            </a:endParaRPr>
          </a:p>
          <a:p>
            <a:pPr algn="ctr"/>
            <a:endParaRPr lang="en-US" altLang="zh-TW" u="sng" dirty="0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5BA85D98-6CEF-4188-B17B-FDE6B3D9E039}"/>
              </a:ext>
            </a:extLst>
          </p:cNvPr>
          <p:cNvSpPr txBox="1"/>
          <p:nvPr/>
        </p:nvSpPr>
        <p:spPr>
          <a:xfrm>
            <a:off x="5252936" y="5279679"/>
            <a:ext cx="2419502" cy="646331"/>
          </a:xfrm>
          <a:prstGeom prst="rect">
            <a:avLst/>
          </a:prstGeom>
          <a:noFill/>
          <a:ln w="12700">
            <a:solidFill>
              <a:srgbClr val="FF0000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zh-TW" altLang="en-US" u="sng" dirty="0">
                <a:solidFill>
                  <a:srgbClr val="FF0000"/>
                </a:solidFill>
              </a:rPr>
              <a:t>前一步驟的</a:t>
            </a:r>
            <a:r>
              <a:rPr lang="en-US" altLang="zh-TW" u="sng" dirty="0">
                <a:solidFill>
                  <a:srgbClr val="FF0000"/>
                </a:solidFill>
              </a:rPr>
              <a:t>Token</a:t>
            </a:r>
          </a:p>
          <a:p>
            <a:pPr algn="ctr"/>
            <a:endParaRPr lang="zh-TW" altLang="en-US" u="sng" dirty="0"/>
          </a:p>
        </p:txBody>
      </p:sp>
    </p:spTree>
    <p:extLst>
      <p:ext uri="{BB962C8B-B14F-4D97-AF65-F5344CB8AC3E}">
        <p14:creationId xmlns:p14="http://schemas.microsoft.com/office/powerpoint/2010/main" val="273713198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7A3D10-AB3C-428A-8157-9951D4E57B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API OAuth –</a:t>
            </a:r>
            <a:r>
              <a:rPr kumimoji="1" lang="zh-TW" altLang="en-US" dirty="0"/>
              <a:t> 成果 </a:t>
            </a:r>
            <a:r>
              <a:rPr kumimoji="1" lang="en-US" altLang="zh-TW" dirty="0"/>
              <a:t>(</a:t>
            </a:r>
            <a:r>
              <a:rPr kumimoji="1" lang="zh-TW" altLang="en-US" dirty="0"/>
              <a:t> </a:t>
            </a:r>
            <a:r>
              <a:rPr kumimoji="1" lang="en-US" altLang="zh-TW" dirty="0"/>
              <a:t>6/7</a:t>
            </a:r>
            <a:r>
              <a:rPr kumimoji="1" lang="zh-TW" altLang="en-US" dirty="0"/>
              <a:t> </a:t>
            </a:r>
            <a:r>
              <a:rPr kumimoji="1"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2ED6B9F-42D3-4F03-B00F-DAB711B887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kumimoji="1" lang="zh-TW" altLang="en-US" sz="2400" dirty="0"/>
              <a:t>一次只能傳一種資料</a:t>
            </a:r>
            <a:endParaRPr kumimoji="1" lang="en-US" altLang="zh-TW" sz="2400" dirty="0"/>
          </a:p>
          <a:p>
            <a:pPr lvl="1" indent="-342000"/>
            <a:r>
              <a:rPr kumimoji="1" lang="zh-TW" altLang="en-US" sz="2000" dirty="0"/>
              <a:t>左邊是電量，會出現在</a:t>
            </a:r>
            <a:r>
              <a:rPr kumimoji="1" lang="en-US" altLang="zh-TW" sz="2000" dirty="0"/>
              <a:t>data</a:t>
            </a:r>
          </a:p>
          <a:p>
            <a:pPr lvl="1" indent="-342000"/>
            <a:r>
              <a:rPr kumimoji="1" lang="zh-TW" altLang="en-US" sz="2000" dirty="0"/>
              <a:t>右邊是</a:t>
            </a:r>
            <a:r>
              <a:rPr lang="zh-TW" altLang="en-US" sz="2000" dirty="0"/>
              <a:t>三軸值，會出現在</a:t>
            </a:r>
            <a:r>
              <a:rPr lang="en-US" altLang="zh-TW" sz="2000" dirty="0" err="1"/>
              <a:t>acc_x</a:t>
            </a:r>
            <a:r>
              <a:rPr lang="zh-TW" altLang="en-US" sz="2000" dirty="0"/>
              <a:t>、</a:t>
            </a:r>
            <a:r>
              <a:rPr lang="en-US" altLang="zh-TW" sz="2000" dirty="0"/>
              <a:t>y</a:t>
            </a:r>
            <a:r>
              <a:rPr lang="zh-TW" altLang="en-US" sz="2000" dirty="0"/>
              <a:t>、</a:t>
            </a:r>
            <a:r>
              <a:rPr lang="en-US" altLang="zh-TW" sz="2000" dirty="0"/>
              <a:t>z</a:t>
            </a:r>
          </a:p>
          <a:p>
            <a:pPr indent="-342000">
              <a:spcBef>
                <a:spcPts val="500"/>
              </a:spcBef>
            </a:pPr>
            <a:endParaRPr lang="zh-TW" altLang="en-US" sz="2400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60BE4395-8E52-45E7-AF7A-803758C1686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22" t="14338"/>
          <a:stretch/>
        </p:blipFill>
        <p:spPr>
          <a:xfrm>
            <a:off x="746449" y="3103929"/>
            <a:ext cx="5316895" cy="3198947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E006D26-9097-475C-A007-AAD0AFD04C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3" t="14447"/>
          <a:stretch/>
        </p:blipFill>
        <p:spPr>
          <a:xfrm>
            <a:off x="6155095" y="3103537"/>
            <a:ext cx="5403203" cy="3208363"/>
          </a:xfrm>
          <a:prstGeom prst="rect">
            <a:avLst/>
          </a:prstGeom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F66116EF-F60C-4739-9237-816211C9BC2A}"/>
              </a:ext>
            </a:extLst>
          </p:cNvPr>
          <p:cNvSpPr/>
          <p:nvPr/>
        </p:nvSpPr>
        <p:spPr bwMode="auto">
          <a:xfrm>
            <a:off x="1268390" y="5026993"/>
            <a:ext cx="629616" cy="148603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  <p:sp>
        <p:nvSpPr>
          <p:cNvPr id="14" name="矩形 13">
            <a:extLst>
              <a:ext uri="{FF2B5EF4-FFF2-40B4-BE49-F238E27FC236}">
                <a16:creationId xmlns:a16="http://schemas.microsoft.com/office/drawing/2014/main" id="{CE0B4A91-0649-466C-B0BA-55295E915DB0}"/>
              </a:ext>
            </a:extLst>
          </p:cNvPr>
          <p:cNvSpPr/>
          <p:nvPr/>
        </p:nvSpPr>
        <p:spPr bwMode="auto">
          <a:xfrm>
            <a:off x="6745452" y="5735665"/>
            <a:ext cx="757238" cy="38735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TW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Verdan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11562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D7A3D10-AB3C-428A-8157-9951D4E57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kumimoji="1" lang="en-US" altLang="zh-TW" dirty="0"/>
              <a:t>API</a:t>
            </a:r>
            <a:r>
              <a:rPr kumimoji="1" lang="zh-TW" altLang="en-US" dirty="0"/>
              <a:t> 參數介紹 </a:t>
            </a:r>
            <a:r>
              <a:rPr kumimoji="1" lang="en-US" altLang="zh-TW" dirty="0"/>
              <a:t>(</a:t>
            </a:r>
            <a:r>
              <a:rPr kumimoji="1" lang="zh-TW" altLang="en-US" dirty="0"/>
              <a:t> </a:t>
            </a:r>
            <a:r>
              <a:rPr kumimoji="1" lang="en-US" altLang="zh-TW" dirty="0"/>
              <a:t>7/7</a:t>
            </a:r>
            <a:r>
              <a:rPr kumimoji="1" lang="zh-TW" altLang="en-US" dirty="0"/>
              <a:t> </a:t>
            </a:r>
            <a:r>
              <a:rPr kumimoji="1" lang="en-US" altLang="zh-TW" dirty="0"/>
              <a:t>)</a:t>
            </a:r>
            <a:endParaRPr lang="zh-TW" altLang="en-US" dirty="0"/>
          </a:p>
        </p:txBody>
      </p:sp>
      <p:graphicFrame>
        <p:nvGraphicFramePr>
          <p:cNvPr id="7" name="內容版面配置區 7">
            <a:extLst>
              <a:ext uri="{FF2B5EF4-FFF2-40B4-BE49-F238E27FC236}">
                <a16:creationId xmlns:a16="http://schemas.microsoft.com/office/drawing/2014/main" id="{8300B2D3-C38E-4320-952A-212329EEE5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67858459"/>
              </p:ext>
            </p:extLst>
          </p:nvPr>
        </p:nvGraphicFramePr>
        <p:xfrm>
          <a:off x="1220749" y="2133241"/>
          <a:ext cx="9887370" cy="891084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712361">
                  <a:extLst>
                    <a:ext uri="{9D8B030D-6E8A-4147-A177-3AD203B41FA5}">
                      <a16:colId xmlns:a16="http://schemas.microsoft.com/office/drawing/2014/main" val="3375631854"/>
                    </a:ext>
                  </a:extLst>
                </a:gridCol>
                <a:gridCol w="8175009">
                  <a:extLst>
                    <a:ext uri="{9D8B030D-6E8A-4147-A177-3AD203B41FA5}">
                      <a16:colId xmlns:a16="http://schemas.microsoft.com/office/drawing/2014/main" val="1167857459"/>
                    </a:ext>
                  </a:extLst>
                </a:gridCol>
              </a:tblGrid>
              <a:tr h="445542">
                <a:tc>
                  <a:txBody>
                    <a:bodyPr/>
                    <a:lstStyle/>
                    <a:p>
                      <a:r>
                        <a:rPr lang="en-US" altLang="zh-TW" sz="2000" dirty="0"/>
                        <a:t>URL</a:t>
                      </a:r>
                      <a:endParaRPr lang="zh-TW" altLang="en-US" sz="2000" dirty="0"/>
                    </a:p>
                  </a:txBody>
                  <a:tcPr marL="109860" marR="109860" marT="54930" marB="54930"/>
                </a:tc>
                <a:tc>
                  <a:txBody>
                    <a:bodyPr/>
                    <a:lstStyle/>
                    <a:p>
                      <a:r>
                        <a:rPr lang="en" altLang="zh-TW" sz="2000" dirty="0"/>
                        <a:t>https://campus.kits.tw/api/</a:t>
                      </a:r>
                      <a:r>
                        <a:rPr lang="en-US" altLang="zh-TW" sz="2000" dirty="0"/>
                        <a:t>get</a:t>
                      </a:r>
                      <a:r>
                        <a:rPr lang="en" altLang="zh-TW" sz="2000" dirty="0"/>
                        <a:t>/data/</a:t>
                      </a:r>
                      <a:r>
                        <a:rPr lang="en-US" altLang="zh-TW" sz="2000" dirty="0"/>
                        <a:t>aabb1122</a:t>
                      </a:r>
                      <a:endParaRPr lang="zh-TW" altLang="en-US" sz="2000" dirty="0"/>
                    </a:p>
                  </a:txBody>
                  <a:tcPr marL="109860" marR="109860" marT="54930" marB="54930"/>
                </a:tc>
                <a:extLst>
                  <a:ext uri="{0D108BD9-81ED-4DB2-BD59-A6C34878D82A}">
                    <a16:rowId xmlns:a16="http://schemas.microsoft.com/office/drawing/2014/main" val="2247202639"/>
                  </a:ext>
                </a:extLst>
              </a:tr>
              <a:tr h="445542">
                <a:tc>
                  <a:txBody>
                    <a:bodyPr/>
                    <a:lstStyle/>
                    <a:p>
                      <a:r>
                        <a:rPr lang="zh-TW" altLang="zh-TW" sz="20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說明</a:t>
                      </a:r>
                      <a:r>
                        <a:rPr lang="zh-TW" altLang="zh-TW" sz="2000">
                          <a:effectLst/>
                        </a:rPr>
                        <a:t> </a:t>
                      </a:r>
                      <a:endParaRPr lang="zh-TW" altLang="en-US" sz="2000"/>
                    </a:p>
                  </a:txBody>
                  <a:tcPr marL="109860" marR="109860" marT="54930" marB="54930"/>
                </a:tc>
                <a:tc>
                  <a:txBody>
                    <a:bodyPr/>
                    <a:lstStyle/>
                    <a:p>
                      <a:r>
                        <a:rPr lang="zh-TW" altLang="zh-TW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可以取得</a:t>
                      </a:r>
                      <a:r>
                        <a:rPr lang="en-US" altLang="zh-TW" sz="2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MacAddress</a:t>
                      </a:r>
                      <a:r>
                        <a:rPr lang="zh-TW" altLang="zh-TW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為</a:t>
                      </a:r>
                      <a:r>
                        <a:rPr lang="en-US" altLang="zh-TW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aabb1122</a:t>
                      </a:r>
                      <a:r>
                        <a:rPr lang="zh-TW" altLang="zh-TW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的全部資料</a:t>
                      </a:r>
                      <a:r>
                        <a:rPr lang="zh-TW" altLang="zh-TW" sz="2000" dirty="0">
                          <a:effectLst/>
                        </a:rPr>
                        <a:t> </a:t>
                      </a:r>
                      <a:endParaRPr lang="zh-TW" altLang="en-US" sz="2000" dirty="0"/>
                    </a:p>
                  </a:txBody>
                  <a:tcPr marL="109860" marR="109860" marT="54930" marB="54930"/>
                </a:tc>
                <a:extLst>
                  <a:ext uri="{0D108BD9-81ED-4DB2-BD59-A6C34878D82A}">
                    <a16:rowId xmlns:a16="http://schemas.microsoft.com/office/drawing/2014/main" val="1761486407"/>
                  </a:ext>
                </a:extLst>
              </a:tr>
            </a:tbl>
          </a:graphicData>
        </a:graphic>
      </p:graphicFrame>
      <p:graphicFrame>
        <p:nvGraphicFramePr>
          <p:cNvPr id="8" name="內容版面配置區 7">
            <a:extLst>
              <a:ext uri="{FF2B5EF4-FFF2-40B4-BE49-F238E27FC236}">
                <a16:creationId xmlns:a16="http://schemas.microsoft.com/office/drawing/2014/main" id="{B390E159-4E46-49AE-BE7C-5F3917AE36F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81297562"/>
              </p:ext>
            </p:extLst>
          </p:nvPr>
        </p:nvGraphicFramePr>
        <p:xfrm>
          <a:off x="1220749" y="3239455"/>
          <a:ext cx="9887374" cy="1215418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712361">
                  <a:extLst>
                    <a:ext uri="{9D8B030D-6E8A-4147-A177-3AD203B41FA5}">
                      <a16:colId xmlns:a16="http://schemas.microsoft.com/office/drawing/2014/main" val="3375631854"/>
                    </a:ext>
                  </a:extLst>
                </a:gridCol>
                <a:gridCol w="8175013">
                  <a:extLst>
                    <a:ext uri="{9D8B030D-6E8A-4147-A177-3AD203B41FA5}">
                      <a16:colId xmlns:a16="http://schemas.microsoft.com/office/drawing/2014/main" val="1167857459"/>
                    </a:ext>
                  </a:extLst>
                </a:gridCol>
              </a:tblGrid>
              <a:tr h="769018">
                <a:tc>
                  <a:txBody>
                    <a:bodyPr/>
                    <a:lstStyle/>
                    <a:p>
                      <a:r>
                        <a:rPr lang="en-US" altLang="zh-TW" sz="2000" dirty="0"/>
                        <a:t>URL</a:t>
                      </a:r>
                      <a:endParaRPr lang="zh-TW" altLang="en-US" sz="2000" dirty="0"/>
                    </a:p>
                  </a:txBody>
                  <a:tcPr marL="109860" marR="109860" marT="54930" marB="54930"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" altLang="zh-TW" sz="2000" dirty="0"/>
                        <a:t>https://campus.kits.tw/api/</a:t>
                      </a:r>
                      <a:r>
                        <a:rPr lang="en-US" altLang="zh-TW" sz="2000" dirty="0"/>
                        <a:t>get</a:t>
                      </a:r>
                      <a:r>
                        <a:rPr lang="en" altLang="zh-TW" sz="2000" dirty="0"/>
                        <a:t>/data/</a:t>
                      </a:r>
                      <a:r>
                        <a:rPr lang="en-US" altLang="zh-TW" sz="2000" dirty="0"/>
                        <a:t>aa16af14</a:t>
                      </a:r>
                      <a:r>
                        <a:rPr lang="en" altLang="zh-TW" sz="2000" dirty="0"/>
                        <a:t>?date_filter=2019-</a:t>
                      </a:r>
                      <a:r>
                        <a:rPr lang="en-US" altLang="zh-TW" sz="2000" dirty="0"/>
                        <a:t>1</a:t>
                      </a:r>
                      <a:r>
                        <a:rPr lang="en" altLang="zh-TW" sz="2000" dirty="0"/>
                        <a:t>1-</a:t>
                      </a:r>
                      <a:r>
                        <a:rPr lang="en-US" altLang="zh-TW" sz="2000" dirty="0"/>
                        <a:t>13</a:t>
                      </a:r>
                      <a:r>
                        <a:rPr lang="en" altLang="zh-TW" sz="2000" dirty="0"/>
                        <a:t> +-+</a:t>
                      </a:r>
                      <a:r>
                        <a:rPr lang="zh-TW" altLang="en-US" sz="2000" dirty="0"/>
                        <a:t> </a:t>
                      </a:r>
                      <a:r>
                        <a:rPr lang="en" altLang="zh-TW" sz="2000" dirty="0"/>
                        <a:t>2019-</a:t>
                      </a:r>
                      <a:r>
                        <a:rPr lang="en-US" altLang="zh-TW" sz="2000" dirty="0"/>
                        <a:t>1</a:t>
                      </a:r>
                      <a:r>
                        <a:rPr lang="en" altLang="zh-TW" sz="2000" dirty="0"/>
                        <a:t>1-</a:t>
                      </a:r>
                      <a:r>
                        <a:rPr lang="en-US" altLang="zh-TW" sz="2000" dirty="0"/>
                        <a:t>14</a:t>
                      </a:r>
                      <a:endParaRPr lang="zh-TW" altLang="en-US" sz="2000" dirty="0"/>
                    </a:p>
                  </a:txBody>
                  <a:tcPr marL="109860" marR="109860" marT="54930" marB="54930"/>
                </a:tc>
                <a:extLst>
                  <a:ext uri="{0D108BD9-81ED-4DB2-BD59-A6C34878D82A}">
                    <a16:rowId xmlns:a16="http://schemas.microsoft.com/office/drawing/2014/main" val="2247202639"/>
                  </a:ext>
                </a:extLst>
              </a:tr>
              <a:tr h="446400">
                <a:tc>
                  <a:txBody>
                    <a:bodyPr/>
                    <a:lstStyle/>
                    <a:p>
                      <a:r>
                        <a:rPr lang="zh-TW" altLang="zh-TW" sz="20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說明</a:t>
                      </a:r>
                      <a:r>
                        <a:rPr lang="zh-TW" altLang="zh-TW" sz="2000">
                          <a:effectLst/>
                        </a:rPr>
                        <a:t> </a:t>
                      </a:r>
                      <a:endParaRPr lang="zh-TW" altLang="en-US" sz="2000"/>
                    </a:p>
                  </a:txBody>
                  <a:tcPr marL="109860" marR="109860" marT="54930" marB="54930"/>
                </a:tc>
                <a:tc>
                  <a:txBody>
                    <a:bodyPr/>
                    <a:lstStyle/>
                    <a:p>
                      <a:r>
                        <a:rPr lang="zh-TW" altLang="zh-TW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可以取得</a:t>
                      </a:r>
                      <a:r>
                        <a:rPr lang="en-US" altLang="zh-TW" sz="2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MacAddress</a:t>
                      </a:r>
                      <a:r>
                        <a:rPr lang="zh-TW" altLang="zh-TW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為</a:t>
                      </a:r>
                      <a:r>
                        <a:rPr lang="en-US" altLang="zh-TW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aabb1122</a:t>
                      </a:r>
                      <a:r>
                        <a:rPr lang="zh-TW" altLang="zh-TW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的</a:t>
                      </a:r>
                      <a:r>
                        <a:rPr lang="zh-TW" alt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數據</a:t>
                      </a:r>
                      <a:r>
                        <a:rPr lang="zh-TW" altLang="zh-TW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，並以「日」作為最小篩選條件</a:t>
                      </a:r>
                      <a:r>
                        <a:rPr lang="zh-TW" altLang="zh-TW" sz="2000" dirty="0">
                          <a:effectLst/>
                        </a:rPr>
                        <a:t> </a:t>
                      </a:r>
                      <a:endParaRPr lang="zh-TW" altLang="en-US" sz="2000" dirty="0"/>
                    </a:p>
                  </a:txBody>
                  <a:tcPr marL="109860" marR="109860" marT="54930" marB="54930"/>
                </a:tc>
                <a:extLst>
                  <a:ext uri="{0D108BD9-81ED-4DB2-BD59-A6C34878D82A}">
                    <a16:rowId xmlns:a16="http://schemas.microsoft.com/office/drawing/2014/main" val="1761486407"/>
                  </a:ext>
                </a:extLst>
              </a:tr>
            </a:tbl>
          </a:graphicData>
        </a:graphic>
      </p:graphicFrame>
      <p:graphicFrame>
        <p:nvGraphicFramePr>
          <p:cNvPr id="9" name="內容版面配置區 7">
            <a:extLst>
              <a:ext uri="{FF2B5EF4-FFF2-40B4-BE49-F238E27FC236}">
                <a16:creationId xmlns:a16="http://schemas.microsoft.com/office/drawing/2014/main" id="{B4B89F84-B45D-4189-BEBE-042863F5E13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4401296"/>
              </p:ext>
            </p:extLst>
          </p:nvPr>
        </p:nvGraphicFramePr>
        <p:xfrm>
          <a:off x="1220745" y="4670003"/>
          <a:ext cx="9887374" cy="1215418"/>
        </p:xfrm>
        <a:graphic>
          <a:graphicData uri="http://schemas.openxmlformats.org/drawingml/2006/table">
            <a:tbl>
              <a:tblPr firstRow="1" bandRow="1">
                <a:tableStyleId>{ED083AE6-46FA-4A59-8FB0-9F97EB10719F}</a:tableStyleId>
              </a:tblPr>
              <a:tblGrid>
                <a:gridCol w="1712361">
                  <a:extLst>
                    <a:ext uri="{9D8B030D-6E8A-4147-A177-3AD203B41FA5}">
                      <a16:colId xmlns:a16="http://schemas.microsoft.com/office/drawing/2014/main" val="3375631854"/>
                    </a:ext>
                  </a:extLst>
                </a:gridCol>
                <a:gridCol w="8175013">
                  <a:extLst>
                    <a:ext uri="{9D8B030D-6E8A-4147-A177-3AD203B41FA5}">
                      <a16:colId xmlns:a16="http://schemas.microsoft.com/office/drawing/2014/main" val="1167857459"/>
                    </a:ext>
                  </a:extLst>
                </a:gridCol>
              </a:tblGrid>
              <a:tr h="769018">
                <a:tc>
                  <a:txBody>
                    <a:bodyPr/>
                    <a:lstStyle/>
                    <a:p>
                      <a:r>
                        <a:rPr lang="en-US" altLang="zh-TW" sz="2000" dirty="0"/>
                        <a:t>URL</a:t>
                      </a:r>
                      <a:endParaRPr lang="zh-TW" altLang="en-US" sz="2000" dirty="0"/>
                    </a:p>
                  </a:txBody>
                  <a:tcPr marL="109860" marR="109860" marT="54930" marB="54930"/>
                </a:tc>
                <a:tc>
                  <a:txBody>
                    <a:bodyPr/>
                    <a:lstStyle/>
                    <a:p>
                      <a:r>
                        <a:rPr lang="en" altLang="zh-TW" sz="2000" dirty="0"/>
                        <a:t>https://campus.kits.tw/api/</a:t>
                      </a:r>
                      <a:r>
                        <a:rPr lang="en-US" altLang="zh-TW" sz="2000" dirty="0"/>
                        <a:t>get</a:t>
                      </a:r>
                      <a:r>
                        <a:rPr lang="en" altLang="zh-TW" sz="2000" dirty="0"/>
                        <a:t>/data/</a:t>
                      </a:r>
                      <a:r>
                        <a:rPr lang="en-US" altLang="zh-TW" sz="2000" dirty="0"/>
                        <a:t>aabb1122</a:t>
                      </a:r>
                      <a:r>
                        <a:rPr lang="en" altLang="zh-TW" sz="2000" dirty="0"/>
                        <a:t>?date_filter=2019-</a:t>
                      </a:r>
                      <a:r>
                        <a:rPr lang="en-US" altLang="zh-TW" sz="2000" dirty="0"/>
                        <a:t>1</a:t>
                      </a:r>
                      <a:r>
                        <a:rPr lang="en" altLang="zh-TW" sz="2000" dirty="0"/>
                        <a:t>1-</a:t>
                      </a:r>
                      <a:r>
                        <a:rPr lang="en-US" altLang="zh-TW" sz="2000" dirty="0"/>
                        <a:t>1</a:t>
                      </a:r>
                      <a:r>
                        <a:rPr lang="en" altLang="zh-TW" sz="2000" dirty="0"/>
                        <a:t>6 </a:t>
                      </a:r>
                      <a:r>
                        <a:rPr lang="en-US" altLang="zh-TW" sz="2000" dirty="0"/>
                        <a:t>14:20:21</a:t>
                      </a:r>
                      <a:r>
                        <a:rPr lang="zh-TW" altLang="en-US" sz="2000" dirty="0"/>
                        <a:t> </a:t>
                      </a:r>
                      <a:r>
                        <a:rPr lang="en" altLang="zh-TW" sz="2000" dirty="0"/>
                        <a:t>+-+</a:t>
                      </a:r>
                      <a:r>
                        <a:rPr lang="zh-TW" altLang="en-US" sz="2000" dirty="0"/>
                        <a:t> </a:t>
                      </a:r>
                      <a:r>
                        <a:rPr lang="en" altLang="zh-TW" sz="2000" dirty="0"/>
                        <a:t>2019-</a:t>
                      </a:r>
                      <a:r>
                        <a:rPr lang="en-US" altLang="zh-TW" sz="2000" dirty="0"/>
                        <a:t>1</a:t>
                      </a:r>
                      <a:r>
                        <a:rPr lang="en" altLang="zh-TW" sz="2000" dirty="0"/>
                        <a:t>1-</a:t>
                      </a:r>
                      <a:r>
                        <a:rPr lang="en-US" altLang="zh-TW" sz="2000" dirty="0"/>
                        <a:t>17</a:t>
                      </a:r>
                      <a:r>
                        <a:rPr lang="zh-TW" altLang="en-US" sz="2000" dirty="0"/>
                        <a:t> </a:t>
                      </a:r>
                      <a:r>
                        <a:rPr lang="en-US" altLang="zh-TW" sz="2000" dirty="0"/>
                        <a:t>09:08:07</a:t>
                      </a:r>
                      <a:endParaRPr lang="zh-TW" altLang="en-US" sz="2000" dirty="0"/>
                    </a:p>
                  </a:txBody>
                  <a:tcPr marL="109860" marR="109860" marT="54930" marB="54930"/>
                </a:tc>
                <a:extLst>
                  <a:ext uri="{0D108BD9-81ED-4DB2-BD59-A6C34878D82A}">
                    <a16:rowId xmlns:a16="http://schemas.microsoft.com/office/drawing/2014/main" val="2247202639"/>
                  </a:ext>
                </a:extLst>
              </a:tr>
              <a:tr h="446400">
                <a:tc>
                  <a:txBody>
                    <a:bodyPr/>
                    <a:lstStyle/>
                    <a:p>
                      <a:r>
                        <a:rPr lang="zh-TW" altLang="zh-TW" sz="2000" kern="120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說明</a:t>
                      </a:r>
                      <a:r>
                        <a:rPr lang="zh-TW" altLang="zh-TW" sz="2000">
                          <a:effectLst/>
                        </a:rPr>
                        <a:t> </a:t>
                      </a:r>
                      <a:endParaRPr lang="zh-TW" altLang="en-US" sz="2000"/>
                    </a:p>
                  </a:txBody>
                  <a:tcPr marL="109860" marR="109860" marT="54930" marB="54930"/>
                </a:tc>
                <a:tc>
                  <a:txBody>
                    <a:bodyPr/>
                    <a:lstStyle/>
                    <a:p>
                      <a:r>
                        <a:rPr lang="zh-TW" altLang="zh-TW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可以取得</a:t>
                      </a:r>
                      <a:r>
                        <a:rPr lang="en-US" altLang="zh-TW" sz="2000" kern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MacAddress</a:t>
                      </a:r>
                      <a:r>
                        <a:rPr lang="zh-TW" altLang="zh-TW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為</a:t>
                      </a:r>
                      <a:r>
                        <a:rPr lang="en-US" altLang="zh-TW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aabb1122</a:t>
                      </a:r>
                      <a:r>
                        <a:rPr lang="zh-TW" altLang="zh-TW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的</a:t>
                      </a:r>
                      <a:r>
                        <a:rPr lang="zh-TW" alt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數據</a:t>
                      </a:r>
                      <a:r>
                        <a:rPr lang="zh-TW" altLang="zh-TW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，並以「</a:t>
                      </a:r>
                      <a:r>
                        <a:rPr lang="zh-TW" altLang="en-US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秒</a:t>
                      </a:r>
                      <a:r>
                        <a:rPr lang="zh-TW" altLang="zh-TW" sz="2000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」作為最小篩選條件</a:t>
                      </a:r>
                      <a:r>
                        <a:rPr lang="zh-TW" altLang="zh-TW" sz="2000" dirty="0">
                          <a:effectLst/>
                        </a:rPr>
                        <a:t> </a:t>
                      </a:r>
                      <a:endParaRPr lang="zh-TW" altLang="en-US" sz="2000" dirty="0"/>
                    </a:p>
                  </a:txBody>
                  <a:tcPr marL="109860" marR="109860" marT="54930" marB="54930"/>
                </a:tc>
                <a:extLst>
                  <a:ext uri="{0D108BD9-81ED-4DB2-BD59-A6C34878D82A}">
                    <a16:rowId xmlns:a16="http://schemas.microsoft.com/office/drawing/2014/main" val="17614864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704445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B935626-9449-4384-B65A-882291B1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大綱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A703A7A9-C12F-450B-9AC0-8A119CA5A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556"/>
            <a:ext cx="10515600" cy="4916002"/>
          </a:xfrm>
        </p:spPr>
        <p:txBody>
          <a:bodyPr>
            <a:noAutofit/>
          </a:bodyPr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系統架構</a:t>
            </a:r>
            <a:endParaRPr lang="en-US" altLang="zh-TW" sz="20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物聯網校園</a:t>
            </a:r>
            <a:r>
              <a:rPr lang="zh-TW" altLang="en-US" sz="2000" dirty="0"/>
              <a:t>數據分析服務平台</a:t>
            </a:r>
            <a:endParaRPr lang="en-US" altLang="zh-TW" sz="2000" dirty="0"/>
          </a:p>
          <a:p>
            <a:pPr lvl="1" indent="-342000"/>
            <a:r>
              <a:rPr lang="zh-TW" altLang="en-US" sz="1800" dirty="0"/>
              <a:t>註冊頁面</a:t>
            </a:r>
            <a:endParaRPr kumimoji="1" lang="en-US" altLang="zh-TW" sz="1800" dirty="0"/>
          </a:p>
          <a:p>
            <a:pPr lvl="1" indent="-342000"/>
            <a:r>
              <a:rPr lang="zh-TW" altLang="en-US" sz="1800" dirty="0"/>
              <a:t>登入頁面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登入成功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感應器 </a:t>
            </a:r>
            <a:r>
              <a:rPr lang="en-US" altLang="zh-TW" sz="1800" dirty="0"/>
              <a:t>( </a:t>
            </a:r>
            <a:r>
              <a:rPr lang="zh-TW" altLang="en-US" sz="1800" dirty="0"/>
              <a:t>新增 </a:t>
            </a:r>
            <a:r>
              <a:rPr lang="en-US" altLang="zh-TW" sz="1800" dirty="0"/>
              <a:t>/</a:t>
            </a:r>
            <a:r>
              <a:rPr lang="zh-TW" altLang="en-US" sz="1800" dirty="0"/>
              <a:t> 申請結果</a:t>
            </a:r>
            <a:r>
              <a:rPr lang="en-US" altLang="zh-TW" sz="1800" dirty="0"/>
              <a:t> / </a:t>
            </a:r>
            <a:r>
              <a:rPr lang="zh-TW" altLang="en-US" sz="1800" dirty="0"/>
              <a:t>編輯 </a:t>
            </a:r>
            <a:r>
              <a:rPr lang="en-US" altLang="zh-TW" sz="1800" dirty="0"/>
              <a:t>)</a:t>
            </a:r>
          </a:p>
          <a:p>
            <a:pPr lvl="1" indent="-342000"/>
            <a:r>
              <a:rPr lang="zh-TW" altLang="en-US" sz="1800" dirty="0"/>
              <a:t>感應器報表 </a:t>
            </a:r>
            <a:r>
              <a:rPr lang="en-US" altLang="zh-TW" sz="1800" dirty="0"/>
              <a:t>(</a:t>
            </a:r>
            <a:r>
              <a:rPr lang="zh-TW" altLang="en-US" sz="1800" dirty="0"/>
              <a:t> 一般 </a:t>
            </a:r>
            <a:r>
              <a:rPr lang="en-US" altLang="zh-TW" sz="1800" dirty="0"/>
              <a:t>/ </a:t>
            </a:r>
            <a:r>
              <a:rPr lang="zh-TW" altLang="en-US" sz="1800" dirty="0"/>
              <a:t>使用頻率 </a:t>
            </a:r>
            <a:r>
              <a:rPr lang="en-US" altLang="zh-TW" sz="1800" dirty="0"/>
              <a:t>/ </a:t>
            </a:r>
            <a:r>
              <a:rPr lang="zh-TW" altLang="en-US" sz="1800" dirty="0"/>
              <a:t>電池電量 </a:t>
            </a:r>
            <a:r>
              <a:rPr lang="en-US" altLang="zh-TW" sz="1800" dirty="0"/>
              <a:t>/ GPS</a:t>
            </a:r>
            <a:r>
              <a:rPr lang="zh-TW" altLang="en-US" sz="1800" dirty="0"/>
              <a:t> </a:t>
            </a:r>
            <a:r>
              <a:rPr lang="en-US" altLang="zh-TW" sz="1800" dirty="0"/>
              <a:t>/ </a:t>
            </a:r>
            <a:r>
              <a:rPr lang="zh-TW" altLang="en-US" sz="1800" dirty="0"/>
              <a:t>三軸 </a:t>
            </a:r>
            <a:r>
              <a:rPr lang="en-US" altLang="zh-TW" sz="18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altLang="zh-TW" sz="2000" dirty="0"/>
              <a:t>API</a:t>
            </a:r>
            <a:r>
              <a:rPr lang="zh-CN" altLang="en-US" sz="2000" dirty="0"/>
              <a:t>介紹</a:t>
            </a:r>
            <a:r>
              <a:rPr lang="zh-TW" altLang="en-US" sz="2000" dirty="0"/>
              <a:t> </a:t>
            </a:r>
            <a:r>
              <a:rPr lang="en-US" altLang="zh-TW" sz="2000" dirty="0"/>
              <a:t>(</a:t>
            </a:r>
            <a:r>
              <a:rPr lang="zh-TW" altLang="en-US" sz="2000" dirty="0"/>
              <a:t> </a:t>
            </a:r>
            <a:r>
              <a:rPr lang="en-US" altLang="zh-TW" sz="2000" dirty="0"/>
              <a:t>API OAuth </a:t>
            </a:r>
            <a:r>
              <a:rPr lang="zh-TW" altLang="en-US" sz="2000" dirty="0"/>
              <a:t>取 </a:t>
            </a:r>
            <a:r>
              <a:rPr lang="en-US" altLang="zh-TW" sz="2000" dirty="0"/>
              <a:t>Token / Postman</a:t>
            </a:r>
            <a:r>
              <a:rPr lang="zh-TW" altLang="en-US" sz="2000" dirty="0"/>
              <a:t> </a:t>
            </a:r>
            <a:r>
              <a:rPr lang="en-US" altLang="zh-TW" sz="2000" dirty="0"/>
              <a:t>/ API</a:t>
            </a:r>
            <a:r>
              <a:rPr lang="zh-TW" altLang="en-US" sz="2000" dirty="0"/>
              <a:t> 參數介紹 </a:t>
            </a:r>
            <a:r>
              <a:rPr lang="en-US" altLang="zh-TW" sz="20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000" dirty="0"/>
              <a:t>透過藍牙設定感應器參數</a:t>
            </a:r>
            <a:endParaRPr lang="en-US" altLang="zh-TW" sz="2000" dirty="0"/>
          </a:p>
          <a:p>
            <a:pPr lvl="1" indent="-342000"/>
            <a:r>
              <a:rPr lang="en-US" altLang="zh-TW" sz="1800" dirty="0">
                <a:solidFill>
                  <a:srgbClr val="FF0000"/>
                </a:solidFill>
              </a:rPr>
              <a:t>APP</a:t>
            </a:r>
            <a:r>
              <a:rPr lang="zh-CN" altLang="en-US" sz="1800" dirty="0">
                <a:solidFill>
                  <a:srgbClr val="FF0000"/>
                </a:solidFill>
              </a:rPr>
              <a:t>下載</a:t>
            </a:r>
            <a:r>
              <a:rPr lang="en-US" altLang="zh-TW" sz="1800" dirty="0">
                <a:solidFill>
                  <a:srgbClr val="FF0000"/>
                </a:solidFill>
              </a:rPr>
              <a:t>/</a:t>
            </a:r>
            <a:r>
              <a:rPr lang="zh-CN" altLang="en-US" sz="1800" dirty="0">
                <a:solidFill>
                  <a:srgbClr val="FF0000"/>
                </a:solidFill>
              </a:rPr>
              <a:t>使用</a:t>
            </a:r>
            <a:endParaRPr lang="en-US" altLang="zh-TW" sz="1800" dirty="0">
              <a:solidFill>
                <a:srgbClr val="FF0000"/>
              </a:solidFill>
            </a:endParaRPr>
          </a:p>
          <a:p>
            <a:pPr lvl="1" indent="-342000"/>
            <a:r>
              <a:rPr lang="zh-TW" altLang="en-US" sz="1800" dirty="0"/>
              <a:t>感測器基礎指令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震動敏感度設定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各類計時器設定</a:t>
            </a: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26090493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D207E0-97A8-4202-B7D9-126DEA98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APP</a:t>
            </a:r>
            <a:r>
              <a:rPr kumimoji="1" lang="zh-CN" altLang="en-US" dirty="0"/>
              <a:t>下載</a:t>
            </a:r>
            <a:r>
              <a:rPr kumimoji="1" lang="zh-TW" altLang="en-US" dirty="0"/>
              <a:t>與</a:t>
            </a:r>
            <a:r>
              <a:rPr kumimoji="1" lang="zh-CN" altLang="en-US" dirty="0"/>
              <a:t>使用</a:t>
            </a:r>
            <a:r>
              <a:rPr kumimoji="1" lang="zh-TW" altLang="en-US" dirty="0"/>
              <a:t> </a:t>
            </a:r>
            <a:r>
              <a:rPr kumimoji="1" lang="en-US" altLang="zh-TW" dirty="0"/>
              <a:t>(</a:t>
            </a:r>
            <a:r>
              <a:rPr kumimoji="1" lang="zh-TW" altLang="en-US" dirty="0"/>
              <a:t> </a:t>
            </a:r>
            <a:r>
              <a:rPr kumimoji="1" lang="en-US" altLang="zh-TW" dirty="0"/>
              <a:t>1/4</a:t>
            </a:r>
            <a:r>
              <a:rPr kumimoji="1" lang="zh-TW" altLang="en-US" dirty="0"/>
              <a:t> </a:t>
            </a:r>
            <a:r>
              <a:rPr kumimoji="1"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1C2C64-1EFD-4631-A065-19B2E0DC5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altLang="zh-TW" sz="2400" dirty="0"/>
              <a:t>Google</a:t>
            </a:r>
            <a:r>
              <a:rPr lang="zh-TW" altLang="en-US" sz="2400" dirty="0"/>
              <a:t> </a:t>
            </a:r>
            <a:r>
              <a:rPr lang="en-US" altLang="zh-TW" sz="2400" dirty="0"/>
              <a:t>Play</a:t>
            </a:r>
            <a:r>
              <a:rPr lang="zh-CN" altLang="en-US" sz="2400" dirty="0"/>
              <a:t>下載「</a:t>
            </a:r>
            <a:r>
              <a:rPr lang="en-US" altLang="zh-TW" sz="2400" dirty="0" err="1"/>
              <a:t>nRF</a:t>
            </a:r>
            <a:r>
              <a:rPr lang="zh-TW" altLang="en-US" sz="2400" dirty="0"/>
              <a:t> </a:t>
            </a:r>
            <a:r>
              <a:rPr lang="en-US" altLang="zh-TW" sz="2400" dirty="0"/>
              <a:t>Toolbox</a:t>
            </a:r>
            <a:r>
              <a:rPr lang="zh-TW" altLang="en-US" sz="2400" dirty="0"/>
              <a:t> </a:t>
            </a:r>
            <a:r>
              <a:rPr lang="en-US" altLang="zh-TW" sz="2400" dirty="0"/>
              <a:t>for</a:t>
            </a:r>
            <a:r>
              <a:rPr lang="zh-TW" altLang="en-US" sz="2400" dirty="0"/>
              <a:t> </a:t>
            </a:r>
            <a:r>
              <a:rPr lang="en-US" altLang="zh-TW" sz="2400" dirty="0"/>
              <a:t>BLE</a:t>
            </a:r>
            <a:r>
              <a:rPr lang="zh-CN" altLang="en-US" sz="2400" dirty="0"/>
              <a:t>」</a:t>
            </a:r>
            <a:endParaRPr lang="en-US" altLang="zh-CN" sz="2400" dirty="0"/>
          </a:p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altLang="zh-TW" sz="2400" dirty="0"/>
              <a:t>App Store</a:t>
            </a:r>
            <a:r>
              <a:rPr lang="zh-TW" altLang="en-US" sz="2400" dirty="0"/>
              <a:t>下載</a:t>
            </a:r>
            <a:r>
              <a:rPr lang="zh-CN" altLang="en-US" sz="2400" dirty="0"/>
              <a:t>「</a:t>
            </a:r>
            <a:r>
              <a:rPr lang="en-US" altLang="zh-TW" sz="2400" dirty="0" err="1"/>
              <a:t>nRF</a:t>
            </a:r>
            <a:r>
              <a:rPr lang="zh-TW" altLang="en-US" sz="2400" dirty="0"/>
              <a:t> </a:t>
            </a:r>
            <a:r>
              <a:rPr lang="en-US" altLang="zh-TW" sz="2400" dirty="0"/>
              <a:t>Toolbox</a:t>
            </a:r>
            <a:r>
              <a:rPr lang="zh-CN" altLang="en-US" sz="2400" dirty="0"/>
              <a:t>」</a:t>
            </a:r>
            <a:endParaRPr lang="en-US" altLang="zh-CN" sz="2400" dirty="0"/>
          </a:p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/>
              <a:t>點選「安裝」</a:t>
            </a:r>
            <a:endParaRPr lang="zh-TW" altLang="zh-TW" sz="2400" dirty="0"/>
          </a:p>
          <a:p>
            <a:pPr marL="343800" indent="-457200">
              <a:spcBef>
                <a:spcPts val="500"/>
              </a:spcBef>
              <a:buFont typeface="Wingdings" panose="05000000000000000000" pitchFamily="2" charset="2"/>
              <a:buChar char="Ø"/>
            </a:pPr>
            <a:endParaRPr lang="zh-TW" altLang="en-US" sz="24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99381468-333D-43CE-AD0A-71F4E3932ED5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3928" y="3429000"/>
            <a:ext cx="5997394" cy="240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8740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D207E0-97A8-4202-B7D9-126DEA98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APP</a:t>
            </a:r>
            <a:r>
              <a:rPr kumimoji="1" lang="zh-CN" altLang="en-US" dirty="0"/>
              <a:t>下載</a:t>
            </a:r>
            <a:r>
              <a:rPr kumimoji="1" lang="zh-TW" altLang="en-US" dirty="0"/>
              <a:t>與</a:t>
            </a:r>
            <a:r>
              <a:rPr kumimoji="1" lang="zh-CN" altLang="en-US" dirty="0"/>
              <a:t>使用</a:t>
            </a:r>
            <a:r>
              <a:rPr kumimoji="1" lang="zh-TW" altLang="en-US" dirty="0"/>
              <a:t> </a:t>
            </a:r>
            <a:r>
              <a:rPr kumimoji="1" lang="en-US" altLang="zh-TW" dirty="0"/>
              <a:t>(</a:t>
            </a:r>
            <a:r>
              <a:rPr kumimoji="1" lang="zh-TW" altLang="en-US" dirty="0"/>
              <a:t> </a:t>
            </a:r>
            <a:r>
              <a:rPr kumimoji="1" lang="en-US" altLang="zh-TW" dirty="0"/>
              <a:t>2/4</a:t>
            </a:r>
            <a:r>
              <a:rPr kumimoji="1" lang="zh-TW" altLang="en-US" dirty="0"/>
              <a:t> </a:t>
            </a:r>
            <a:r>
              <a:rPr kumimoji="1"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1C2C64-1EFD-4631-A065-19B2E0DC5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/>
              <a:t>點選「</a:t>
            </a:r>
            <a:r>
              <a:rPr lang="en-US" altLang="zh-TW" sz="2400" dirty="0"/>
              <a:t>UART</a:t>
            </a:r>
            <a:r>
              <a:rPr lang="zh-CN" altLang="en-US" sz="2400" dirty="0"/>
              <a:t>」</a:t>
            </a:r>
            <a:endParaRPr lang="en-US" altLang="zh-CN" sz="24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/>
              <a:t>點選「</a:t>
            </a:r>
            <a:r>
              <a:rPr lang="en-US" altLang="zh-TW" sz="2400" dirty="0"/>
              <a:t>CONNECT</a:t>
            </a:r>
            <a:r>
              <a:rPr lang="zh-CN" altLang="en-US" sz="2400" dirty="0"/>
              <a:t>」</a:t>
            </a:r>
            <a:endParaRPr lang="zh-TW" altLang="zh-TW" sz="24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endParaRPr lang="zh-TW" altLang="en-US" sz="24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146976F-AEF9-4C10-AFDF-27BFE92258BB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1290" y="1690688"/>
            <a:ext cx="2947241" cy="4224920"/>
          </a:xfrm>
          <a:prstGeom prst="rect">
            <a:avLst/>
          </a:prstGeom>
        </p:spPr>
      </p:pic>
      <p:pic>
        <p:nvPicPr>
          <p:cNvPr id="5" name="圖片 4">
            <a:extLst>
              <a:ext uri="{FF2B5EF4-FFF2-40B4-BE49-F238E27FC236}">
                <a16:creationId xmlns:a16="http://schemas.microsoft.com/office/drawing/2014/main" id="{E39C0175-FAB0-487D-866C-37A1E6A5ABA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72" y="1690688"/>
            <a:ext cx="2786743" cy="422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8133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CA39A230-B072-4312-884E-E21065413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實驗目標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93E0E9B9-2B54-48AD-A743-BBBBB07FE6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zh-TW" altLang="en-US" sz="2400" dirty="0"/>
              <a:t>目標一：透過</a:t>
            </a:r>
            <a:r>
              <a:rPr lang="zh-CN" altLang="en-US" sz="2400" dirty="0"/>
              <a:t>物聯網校園</a:t>
            </a:r>
            <a:r>
              <a:rPr lang="zh-TW" altLang="en-US" sz="2400" dirty="0"/>
              <a:t>數據分析平台觀看</a:t>
            </a:r>
            <a:r>
              <a:rPr lang="en-US" altLang="zh-TW" sz="2400" dirty="0"/>
              <a:t>4038</a:t>
            </a:r>
            <a:r>
              <a:rPr lang="zh-TW" altLang="en-US" sz="2400" dirty="0"/>
              <a:t>感測報表</a:t>
            </a:r>
            <a:endParaRPr lang="en-US" altLang="zh-TW" sz="2400" dirty="0"/>
          </a:p>
          <a:p>
            <a:pPr lvl="1">
              <a:lnSpc>
                <a:spcPct val="150000"/>
              </a:lnSpc>
            </a:pPr>
            <a:r>
              <a:rPr lang="zh-TW" altLang="en-US" sz="2000" dirty="0"/>
              <a:t>報表包括：使用頻率、電池電量、</a:t>
            </a:r>
            <a:r>
              <a:rPr lang="en-US" altLang="zh-TW" sz="2000" dirty="0"/>
              <a:t>GPS</a:t>
            </a:r>
            <a:r>
              <a:rPr lang="zh-TW" altLang="en-US" sz="2000" dirty="0"/>
              <a:t>、三軸</a:t>
            </a:r>
            <a:endParaRPr lang="en-US" altLang="zh-TW" sz="2000" dirty="0"/>
          </a:p>
          <a:p>
            <a:pPr>
              <a:lnSpc>
                <a:spcPct val="150000"/>
              </a:lnSpc>
            </a:pPr>
            <a:r>
              <a:rPr lang="zh-TW" altLang="en-US" sz="2400" dirty="0"/>
              <a:t>目標二：使用</a:t>
            </a:r>
            <a:r>
              <a:rPr lang="en-US" altLang="zh-TW" sz="2400" dirty="0"/>
              <a:t>Postman</a:t>
            </a:r>
            <a:r>
              <a:rPr lang="zh-TW" altLang="en-US" sz="2400" dirty="0"/>
              <a:t>觀看</a:t>
            </a:r>
            <a:r>
              <a:rPr lang="en-US" altLang="zh-TW" sz="2400" dirty="0"/>
              <a:t>4038</a:t>
            </a:r>
            <a:r>
              <a:rPr lang="zh-TW" altLang="en-US" sz="2400" dirty="0"/>
              <a:t>感測數值</a:t>
            </a:r>
            <a:endParaRPr lang="en-US" altLang="zh-TW" sz="2400" dirty="0"/>
          </a:p>
          <a:p>
            <a:pPr lvl="1">
              <a:lnSpc>
                <a:spcPct val="150000"/>
              </a:lnSpc>
            </a:pPr>
            <a:r>
              <a:rPr lang="zh-TW" altLang="en-US" sz="2000" dirty="0"/>
              <a:t>數值包括：電量、三軸</a:t>
            </a:r>
          </a:p>
        </p:txBody>
      </p:sp>
    </p:spTree>
    <p:extLst>
      <p:ext uri="{BB962C8B-B14F-4D97-AF65-F5344CB8AC3E}">
        <p14:creationId xmlns:p14="http://schemas.microsoft.com/office/powerpoint/2010/main" val="7449426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D207E0-97A8-4202-B7D9-126DEA98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APP</a:t>
            </a:r>
            <a:r>
              <a:rPr kumimoji="1" lang="zh-CN" altLang="en-US" dirty="0"/>
              <a:t>下載</a:t>
            </a:r>
            <a:r>
              <a:rPr kumimoji="1" lang="zh-TW" altLang="en-US" dirty="0"/>
              <a:t>與</a:t>
            </a:r>
            <a:r>
              <a:rPr kumimoji="1" lang="zh-CN" altLang="en-US" dirty="0"/>
              <a:t>使用</a:t>
            </a:r>
            <a:r>
              <a:rPr kumimoji="1" lang="zh-TW" altLang="en-US" dirty="0"/>
              <a:t> </a:t>
            </a:r>
            <a:r>
              <a:rPr kumimoji="1" lang="en-US" altLang="zh-TW" dirty="0"/>
              <a:t>(</a:t>
            </a:r>
            <a:r>
              <a:rPr kumimoji="1" lang="zh-TW" altLang="en-US" dirty="0"/>
              <a:t> </a:t>
            </a:r>
            <a:r>
              <a:rPr kumimoji="1" lang="en-US" altLang="zh-TW" dirty="0"/>
              <a:t>3/4</a:t>
            </a:r>
            <a:r>
              <a:rPr kumimoji="1" lang="zh-TW" altLang="en-US" dirty="0"/>
              <a:t> </a:t>
            </a:r>
            <a:r>
              <a:rPr kumimoji="1" lang="en-US" altLang="zh-TW" dirty="0"/>
              <a:t>)</a:t>
            </a:r>
            <a:endParaRPr lang="zh-TW" altLang="en-US" dirty="0">
              <a:solidFill>
                <a:srgbClr val="FF0000"/>
              </a:solidFill>
            </a:endParaRP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1C2C64-1EFD-4631-A065-19B2E0DC5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/>
              <a:t>根據藍</a:t>
            </a:r>
            <a:r>
              <a:rPr lang="zh-TW" altLang="en-US" sz="2400" dirty="0"/>
              <a:t>牙</a:t>
            </a:r>
            <a:r>
              <a:rPr lang="en-US" altLang="zh-TW" sz="2400" dirty="0" err="1"/>
              <a:t>MacAddress</a:t>
            </a:r>
            <a:r>
              <a:rPr lang="zh-CN" altLang="en-US" sz="2400" dirty="0"/>
              <a:t>選取</a:t>
            </a:r>
            <a:r>
              <a:rPr lang="zh-TW" altLang="en-US" sz="2400" dirty="0"/>
              <a:t>自己的</a:t>
            </a:r>
            <a:r>
              <a:rPr lang="en-US" altLang="zh-TW" sz="2400" dirty="0" err="1"/>
              <a:t>MDevice</a:t>
            </a:r>
            <a:r>
              <a:rPr lang="zh-CN" altLang="en-US" sz="2400" dirty="0"/>
              <a:t>，以建立連線</a:t>
            </a:r>
            <a:endParaRPr lang="en-US" altLang="zh-TW" sz="2400" dirty="0"/>
          </a:p>
          <a:p>
            <a:pPr>
              <a:spcBef>
                <a:spcPts val="500"/>
              </a:spcBef>
            </a:pPr>
            <a:endParaRPr lang="zh-TW" altLang="en-US" sz="24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C859D55-A98B-4E6B-B330-F3F136879D9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0750" y="3213781"/>
            <a:ext cx="5270500" cy="2219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0061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D207E0-97A8-4202-B7D9-126DEA98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APP</a:t>
            </a:r>
            <a:r>
              <a:rPr kumimoji="1" lang="zh-CN" altLang="en-US" dirty="0"/>
              <a:t>下載</a:t>
            </a:r>
            <a:r>
              <a:rPr kumimoji="1" lang="zh-TW" altLang="en-US" dirty="0"/>
              <a:t>與</a:t>
            </a:r>
            <a:r>
              <a:rPr kumimoji="1" lang="zh-CN" altLang="en-US" dirty="0"/>
              <a:t>使用</a:t>
            </a:r>
            <a:r>
              <a:rPr kumimoji="1" lang="zh-TW" altLang="en-US" dirty="0"/>
              <a:t> </a:t>
            </a:r>
            <a:r>
              <a:rPr kumimoji="1" lang="en-US" altLang="zh-TW" dirty="0"/>
              <a:t>(</a:t>
            </a:r>
            <a:r>
              <a:rPr kumimoji="1" lang="zh-TW" altLang="en-US" dirty="0"/>
              <a:t> </a:t>
            </a:r>
            <a:r>
              <a:rPr kumimoji="1" lang="en-US" altLang="zh-TW" dirty="0"/>
              <a:t>4/4</a:t>
            </a:r>
            <a:r>
              <a:rPr kumimoji="1" lang="zh-TW" altLang="en-US" dirty="0"/>
              <a:t> </a:t>
            </a:r>
            <a:r>
              <a:rPr kumimoji="1"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1C2C64-1EFD-4631-A065-19B2E0DC5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zh-TW" sz="2400" dirty="0"/>
              <a:t>向右滑動開啟</a:t>
            </a:r>
            <a:r>
              <a:rPr lang="en-US" altLang="zh-TW" sz="2400" dirty="0"/>
              <a:t>Console</a:t>
            </a:r>
          </a:p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altLang="zh-TW" sz="2400" dirty="0"/>
              <a:t>Console</a:t>
            </a:r>
            <a:r>
              <a:rPr lang="zh-TW" altLang="zh-TW" sz="2400" dirty="0"/>
              <a:t>中輸入</a:t>
            </a:r>
            <a:r>
              <a:rPr lang="en-US" altLang="zh-TW" sz="2400" dirty="0"/>
              <a:t>Command</a:t>
            </a:r>
            <a:r>
              <a:rPr lang="zh-TW" altLang="en-US" sz="2400" dirty="0"/>
              <a:t>→</a:t>
            </a:r>
            <a:r>
              <a:rPr lang="en-US" altLang="zh-TW" sz="2400" dirty="0"/>
              <a:t>SEND</a:t>
            </a:r>
            <a:endParaRPr lang="zh-TW" altLang="zh-TW" sz="2400" dirty="0"/>
          </a:p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endParaRPr lang="zh-TW" altLang="en-US" sz="24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43660A4-E8FD-41A2-90E6-2805586AB14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7223" y="2811554"/>
            <a:ext cx="2126271" cy="3519195"/>
          </a:xfrm>
          <a:prstGeom prst="rect">
            <a:avLst/>
          </a:prstGeom>
        </p:spPr>
      </p:pic>
      <p:grpSp>
        <p:nvGrpSpPr>
          <p:cNvPr id="5" name="群組 4">
            <a:extLst>
              <a:ext uri="{FF2B5EF4-FFF2-40B4-BE49-F238E27FC236}">
                <a16:creationId xmlns:a16="http://schemas.microsoft.com/office/drawing/2014/main" id="{BC211CFB-04C4-4A7E-A75A-A09F99487257}"/>
              </a:ext>
            </a:extLst>
          </p:cNvPr>
          <p:cNvGrpSpPr/>
          <p:nvPr/>
        </p:nvGrpSpPr>
        <p:grpSpPr>
          <a:xfrm>
            <a:off x="4009696" y="2814950"/>
            <a:ext cx="2126271" cy="3515800"/>
            <a:chOff x="3020651" y="2409055"/>
            <a:chExt cx="2302193" cy="3806688"/>
          </a:xfrm>
        </p:grpSpPr>
        <p:pic>
          <p:nvPicPr>
            <p:cNvPr id="6" name="圖片 5">
              <a:extLst>
                <a:ext uri="{FF2B5EF4-FFF2-40B4-BE49-F238E27FC236}">
                  <a16:creationId xmlns:a16="http://schemas.microsoft.com/office/drawing/2014/main" id="{930B54E4-F849-4105-8A0E-40CB4D8EF904}"/>
                </a:ext>
              </a:extLst>
            </p:cNvPr>
            <p:cNvPicPr/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5"/>
            <a:stretch/>
          </p:blipFill>
          <p:spPr bwMode="auto">
            <a:xfrm>
              <a:off x="3020651" y="2409055"/>
              <a:ext cx="2302193" cy="3806688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cxnSp>
          <p:nvCxnSpPr>
            <p:cNvPr id="7" name="直線箭頭接點 7">
              <a:extLst>
                <a:ext uri="{FF2B5EF4-FFF2-40B4-BE49-F238E27FC236}">
                  <a16:creationId xmlns:a16="http://schemas.microsoft.com/office/drawing/2014/main" id="{81E56BC1-C9F4-420C-888A-2F7722C6D939}"/>
                </a:ext>
              </a:extLst>
            </p:cNvPr>
            <p:cNvCxnSpPr>
              <a:cxnSpLocks/>
            </p:cNvCxnSpPr>
            <p:nvPr/>
          </p:nvCxnSpPr>
          <p:spPr>
            <a:xfrm>
              <a:off x="3374571" y="5191715"/>
              <a:ext cx="1654629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triangle"/>
            </a:ln>
          </p:spPr>
          <p:style>
            <a:lnRef idx="3">
              <a:schemeClr val="accent4"/>
            </a:lnRef>
            <a:fillRef idx="0">
              <a:schemeClr val="accent4"/>
            </a:fillRef>
            <a:effectRef idx="2">
              <a:schemeClr val="accent4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50243127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D207E0-97A8-4202-B7D9-126DEA98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大綱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77238ED6-55A6-4E3A-B6F0-3058CA770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556"/>
            <a:ext cx="10515600" cy="4916002"/>
          </a:xfrm>
        </p:spPr>
        <p:txBody>
          <a:bodyPr>
            <a:noAutofit/>
          </a:bodyPr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系統架構</a:t>
            </a:r>
            <a:endParaRPr lang="en-US" altLang="zh-TW" sz="20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物聯網校園</a:t>
            </a:r>
            <a:r>
              <a:rPr lang="zh-TW" altLang="en-US" sz="2000" dirty="0"/>
              <a:t>數據分析服務平台</a:t>
            </a:r>
            <a:endParaRPr lang="en-US" altLang="zh-TW" sz="2000" dirty="0"/>
          </a:p>
          <a:p>
            <a:pPr lvl="1" indent="-342000"/>
            <a:r>
              <a:rPr lang="zh-TW" altLang="en-US" sz="1800" dirty="0"/>
              <a:t>註冊頁面</a:t>
            </a:r>
            <a:endParaRPr kumimoji="1" lang="en-US" altLang="zh-TW" sz="1800" dirty="0"/>
          </a:p>
          <a:p>
            <a:pPr lvl="1" indent="-342000"/>
            <a:r>
              <a:rPr lang="zh-TW" altLang="en-US" sz="1800" dirty="0"/>
              <a:t>登入頁面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登入成功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感應器 </a:t>
            </a:r>
            <a:r>
              <a:rPr lang="en-US" altLang="zh-TW" sz="1800" dirty="0"/>
              <a:t>( </a:t>
            </a:r>
            <a:r>
              <a:rPr lang="zh-TW" altLang="en-US" sz="1800" dirty="0"/>
              <a:t>新增 </a:t>
            </a:r>
            <a:r>
              <a:rPr lang="en-US" altLang="zh-TW" sz="1800" dirty="0"/>
              <a:t>/</a:t>
            </a:r>
            <a:r>
              <a:rPr lang="zh-TW" altLang="en-US" sz="1800" dirty="0"/>
              <a:t> 申請結果</a:t>
            </a:r>
            <a:r>
              <a:rPr lang="en-US" altLang="zh-TW" sz="1800" dirty="0"/>
              <a:t> / </a:t>
            </a:r>
            <a:r>
              <a:rPr lang="zh-TW" altLang="en-US" sz="1800" dirty="0"/>
              <a:t>編輯 </a:t>
            </a:r>
            <a:r>
              <a:rPr lang="en-US" altLang="zh-TW" sz="1800" dirty="0"/>
              <a:t>)</a:t>
            </a:r>
          </a:p>
          <a:p>
            <a:pPr lvl="1" indent="-342000"/>
            <a:r>
              <a:rPr lang="zh-TW" altLang="en-US" sz="1800" dirty="0"/>
              <a:t>感應器報表 </a:t>
            </a:r>
            <a:r>
              <a:rPr lang="en-US" altLang="zh-TW" sz="1800" dirty="0"/>
              <a:t>(</a:t>
            </a:r>
            <a:r>
              <a:rPr lang="zh-TW" altLang="en-US" sz="1800" dirty="0"/>
              <a:t> 一般 </a:t>
            </a:r>
            <a:r>
              <a:rPr lang="en-US" altLang="zh-TW" sz="1800" dirty="0"/>
              <a:t>/ </a:t>
            </a:r>
            <a:r>
              <a:rPr lang="zh-TW" altLang="en-US" sz="1800" dirty="0"/>
              <a:t>使用頻率 </a:t>
            </a:r>
            <a:r>
              <a:rPr lang="en-US" altLang="zh-TW" sz="1800" dirty="0"/>
              <a:t>/ </a:t>
            </a:r>
            <a:r>
              <a:rPr lang="zh-TW" altLang="en-US" sz="1800" dirty="0"/>
              <a:t>電池電量 </a:t>
            </a:r>
            <a:r>
              <a:rPr lang="en-US" altLang="zh-TW" sz="1800" dirty="0"/>
              <a:t>/ GPS</a:t>
            </a:r>
            <a:r>
              <a:rPr lang="zh-TW" altLang="en-US" sz="1800" dirty="0"/>
              <a:t> </a:t>
            </a:r>
            <a:r>
              <a:rPr lang="en-US" altLang="zh-TW" sz="1800" dirty="0"/>
              <a:t>/ </a:t>
            </a:r>
            <a:r>
              <a:rPr lang="zh-TW" altLang="en-US" sz="1800" dirty="0"/>
              <a:t>三軸 </a:t>
            </a:r>
            <a:r>
              <a:rPr lang="en-US" altLang="zh-TW" sz="18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altLang="zh-TW" sz="2000" dirty="0"/>
              <a:t>API</a:t>
            </a:r>
            <a:r>
              <a:rPr lang="zh-CN" altLang="en-US" sz="2000" dirty="0"/>
              <a:t>介紹</a:t>
            </a:r>
            <a:r>
              <a:rPr lang="zh-TW" altLang="en-US" sz="2000" dirty="0"/>
              <a:t> </a:t>
            </a:r>
            <a:r>
              <a:rPr lang="en-US" altLang="zh-TW" sz="2000" dirty="0"/>
              <a:t>(</a:t>
            </a:r>
            <a:r>
              <a:rPr lang="zh-TW" altLang="en-US" sz="2000" dirty="0"/>
              <a:t> </a:t>
            </a:r>
            <a:r>
              <a:rPr lang="en-US" altLang="zh-TW" sz="2000" dirty="0"/>
              <a:t>API OAuth </a:t>
            </a:r>
            <a:r>
              <a:rPr lang="zh-TW" altLang="en-US" sz="2000" dirty="0"/>
              <a:t>取 </a:t>
            </a:r>
            <a:r>
              <a:rPr lang="en-US" altLang="zh-TW" sz="2000" dirty="0"/>
              <a:t>Token / Postman</a:t>
            </a:r>
            <a:r>
              <a:rPr lang="zh-TW" altLang="en-US" sz="2000" dirty="0"/>
              <a:t> </a:t>
            </a:r>
            <a:r>
              <a:rPr lang="en-US" altLang="zh-TW" sz="2000" dirty="0"/>
              <a:t>/ API</a:t>
            </a:r>
            <a:r>
              <a:rPr lang="zh-TW" altLang="en-US" sz="2000" dirty="0"/>
              <a:t> 參數介紹 </a:t>
            </a:r>
            <a:r>
              <a:rPr lang="en-US" altLang="zh-TW" sz="20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000" dirty="0"/>
              <a:t>透過藍牙設定感應器參數</a:t>
            </a:r>
            <a:endParaRPr lang="en-US" altLang="zh-TW" sz="2000" dirty="0"/>
          </a:p>
          <a:p>
            <a:pPr lvl="1" indent="-342000"/>
            <a:r>
              <a:rPr lang="en-US" altLang="zh-TW" sz="1800" dirty="0"/>
              <a:t>APP</a:t>
            </a:r>
            <a:r>
              <a:rPr lang="zh-CN" altLang="en-US" sz="1800" dirty="0"/>
              <a:t>下載</a:t>
            </a:r>
            <a:r>
              <a:rPr lang="en-US" altLang="zh-TW" sz="1800" dirty="0"/>
              <a:t>/</a:t>
            </a:r>
            <a:r>
              <a:rPr lang="zh-CN" altLang="en-US" sz="1800" dirty="0"/>
              <a:t>使用</a:t>
            </a:r>
            <a:endParaRPr lang="en-US" altLang="zh-TW" sz="1800" dirty="0"/>
          </a:p>
          <a:p>
            <a:pPr lvl="1" indent="-342000"/>
            <a:r>
              <a:rPr lang="zh-TW" altLang="en-US" sz="1800" dirty="0">
                <a:solidFill>
                  <a:srgbClr val="FF0000"/>
                </a:solidFill>
              </a:rPr>
              <a:t>感測器基礎指令</a:t>
            </a:r>
            <a:endParaRPr lang="en-US" altLang="zh-TW" sz="1800" dirty="0">
              <a:solidFill>
                <a:srgbClr val="FF0000"/>
              </a:solidFill>
            </a:endParaRPr>
          </a:p>
          <a:p>
            <a:pPr lvl="1" indent="-342000"/>
            <a:r>
              <a:rPr lang="zh-TW" altLang="en-US" sz="1800" dirty="0"/>
              <a:t>震動敏感度設定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各類計時器設定</a:t>
            </a: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14156572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D207E0-97A8-4202-B7D9-126DEA98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查詢剩餘電力 </a:t>
            </a:r>
            <a:r>
              <a:rPr kumimoji="1" lang="en-US" altLang="zh-TW" dirty="0"/>
              <a:t>(</a:t>
            </a:r>
            <a:r>
              <a:rPr kumimoji="1" lang="zh-TW" altLang="en-US" dirty="0"/>
              <a:t> 電壓 </a:t>
            </a:r>
            <a:r>
              <a:rPr kumimoji="1" lang="en-US" altLang="zh-TW" dirty="0"/>
              <a:t>)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1C2C64-1EFD-4631-A065-19B2E0DC57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7139473" cy="4351338"/>
          </a:xfrm>
        </p:spPr>
        <p:txBody>
          <a:bodyPr>
            <a:normAutofit/>
          </a:bodyPr>
          <a:lstStyle/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定時回報剩餘電力 </a:t>
            </a:r>
            <a:r>
              <a:rPr lang="en-US" altLang="zh-TW" sz="2400" dirty="0"/>
              <a:t>(</a:t>
            </a:r>
            <a:r>
              <a:rPr lang="zh-TW" altLang="en-US" sz="2400" dirty="0"/>
              <a:t> 電壓 </a:t>
            </a:r>
            <a:r>
              <a:rPr lang="en-US" altLang="zh-TW" sz="2400" dirty="0"/>
              <a:t>)</a:t>
            </a:r>
          </a:p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可透過藍牙介面從感測器取得電力 </a:t>
            </a:r>
            <a:r>
              <a:rPr lang="en-US" altLang="zh-TW" sz="2400" dirty="0"/>
              <a:t>(</a:t>
            </a:r>
            <a:r>
              <a:rPr lang="zh-TW" altLang="en-US" sz="2400" dirty="0"/>
              <a:t> 電壓 </a:t>
            </a:r>
            <a:r>
              <a:rPr lang="en-US" altLang="zh-TW" sz="2400" dirty="0"/>
              <a:t>)</a:t>
            </a:r>
            <a:endParaRPr lang="en-US" altLang="zh-CN" sz="2400" dirty="0"/>
          </a:p>
          <a:p>
            <a:pPr lvl="1" indent="-342000"/>
            <a:r>
              <a:rPr lang="en-US" altLang="zh-TW" sz="2000" dirty="0">
                <a:solidFill>
                  <a:srgbClr val="FF0000"/>
                </a:solidFill>
              </a:rPr>
              <a:t>bat</a:t>
            </a:r>
            <a:endParaRPr lang="zh-TW" altLang="zh-TW" sz="2000" dirty="0">
              <a:solidFill>
                <a:srgbClr val="FF0000"/>
              </a:solidFill>
            </a:endParaRPr>
          </a:p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/>
              <a:t>回覆</a:t>
            </a:r>
            <a:endParaRPr lang="en-US" altLang="zh-CN" sz="2400" dirty="0"/>
          </a:p>
          <a:p>
            <a:pPr lvl="1" indent="-342000"/>
            <a:r>
              <a:rPr lang="en-US" altLang="zh-TW" sz="2000" dirty="0"/>
              <a:t>34.5% (</a:t>
            </a:r>
            <a:r>
              <a:rPr lang="zh-TW" altLang="en-US" sz="2000" dirty="0"/>
              <a:t> </a:t>
            </a:r>
            <a:r>
              <a:rPr lang="en-US" altLang="zh-TW" sz="2000" dirty="0"/>
              <a:t>3.61 V</a:t>
            </a:r>
            <a:r>
              <a:rPr lang="zh-TW" altLang="en-US" sz="2000" dirty="0"/>
              <a:t> </a:t>
            </a:r>
            <a:r>
              <a:rPr lang="en-US" altLang="zh-TW" sz="2000" dirty="0"/>
              <a:t>)</a:t>
            </a:r>
          </a:p>
          <a:p>
            <a:pPr lvl="1" indent="-342000"/>
            <a:r>
              <a:rPr lang="en-US" altLang="zh-TW" sz="2000" dirty="0"/>
              <a:t>I:</a:t>
            </a:r>
            <a:r>
              <a:rPr lang="zh-TW" altLang="en-US" sz="2000" dirty="0"/>
              <a:t> </a:t>
            </a:r>
            <a:r>
              <a:rPr lang="en-US" altLang="zh-TW" sz="2000" dirty="0"/>
              <a:t>CMD</a:t>
            </a:r>
            <a:r>
              <a:rPr lang="zh-TW" altLang="en-US" sz="2000" dirty="0"/>
              <a:t> </a:t>
            </a:r>
            <a:r>
              <a:rPr lang="en-US" altLang="zh-TW" sz="2000" dirty="0"/>
              <a:t>received</a:t>
            </a:r>
          </a:p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備註：當電力降到顯示</a:t>
            </a:r>
            <a:r>
              <a:rPr lang="en-US" altLang="zh-TW" sz="2400" dirty="0"/>
              <a:t>low battery</a:t>
            </a:r>
            <a:r>
              <a:rPr lang="zh-TW" altLang="en-US" sz="2400" dirty="0"/>
              <a:t>時，將無法回傳其他數值，直到再次充電離開</a:t>
            </a:r>
            <a:r>
              <a:rPr lang="en-US" altLang="zh-TW" sz="2400" dirty="0"/>
              <a:t>low battery</a:t>
            </a:r>
            <a:r>
              <a:rPr lang="zh-TW" altLang="en-US" sz="2400" dirty="0"/>
              <a:t>狀態。</a:t>
            </a: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DA48796-AE83-4472-A970-B2AF3D36FB4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476" b="12006"/>
          <a:stretch/>
        </p:blipFill>
        <p:spPr>
          <a:xfrm>
            <a:off x="8052318" y="2119291"/>
            <a:ext cx="3301482" cy="3423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69581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D207E0-97A8-4202-B7D9-126DEA98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查詢版本資訊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1C2C64-1EFD-4631-A065-19B2E0DC5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可使用以下指令查詢版本資訊</a:t>
            </a:r>
            <a:endParaRPr lang="en-US" altLang="zh-CN" sz="2400" dirty="0"/>
          </a:p>
          <a:p>
            <a:pPr lvl="1" indent="-342000"/>
            <a:r>
              <a:rPr lang="en-US" altLang="zh-TW" sz="2000" dirty="0" err="1">
                <a:solidFill>
                  <a:srgbClr val="FF0000"/>
                </a:solidFill>
              </a:rPr>
              <a:t>ver</a:t>
            </a:r>
            <a:endParaRPr lang="zh-TW" altLang="zh-TW" sz="2000" dirty="0">
              <a:solidFill>
                <a:srgbClr val="FF0000"/>
              </a:solidFill>
            </a:endParaRPr>
          </a:p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400" dirty="0"/>
              <a:t>回覆</a:t>
            </a:r>
            <a:endParaRPr lang="en-US" altLang="zh-CN" sz="2400" dirty="0"/>
          </a:p>
          <a:p>
            <a:pPr lvl="1" indent="-342000"/>
            <a:r>
              <a:rPr lang="en-US" altLang="zh-TW" sz="2000" dirty="0"/>
              <a:t>3.0.29-Oct 24 2019</a:t>
            </a:r>
          </a:p>
          <a:p>
            <a:pPr lvl="1" indent="-342000"/>
            <a:r>
              <a:rPr lang="en-US" altLang="zh-TW" sz="2000" dirty="0"/>
              <a:t>Built at 14:37:17</a:t>
            </a:r>
          </a:p>
          <a:p>
            <a:pPr lvl="1" indent="-342000"/>
            <a:r>
              <a:rPr lang="en-US" altLang="zh-TW" sz="2000" dirty="0"/>
              <a:t>(</a:t>
            </a:r>
            <a:r>
              <a:rPr lang="zh-TW" altLang="en-US" sz="2000" dirty="0"/>
              <a:t> </a:t>
            </a:r>
            <a:r>
              <a:rPr lang="en-US" altLang="zh-TW" sz="2000" dirty="0"/>
              <a:t>Production build</a:t>
            </a:r>
            <a:r>
              <a:rPr lang="zh-TW" altLang="en-US" sz="2000" dirty="0"/>
              <a:t> </a:t>
            </a:r>
            <a:r>
              <a:rPr lang="en-US" altLang="zh-TW" sz="2000" dirty="0"/>
              <a:t>)</a:t>
            </a:r>
            <a:endParaRPr lang="zh-TW" altLang="zh-TW" sz="2000" dirty="0"/>
          </a:p>
          <a:p>
            <a:pPr indent="-342000">
              <a:spcBef>
                <a:spcPts val="500"/>
              </a:spcBef>
            </a:pPr>
            <a:endParaRPr lang="zh-TW" altLang="en-US" sz="2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30788BC-4F6F-46EE-990D-7DE67EEE779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636" r="10564" b="16752"/>
          <a:stretch/>
        </p:blipFill>
        <p:spPr>
          <a:xfrm>
            <a:off x="8229600" y="2161576"/>
            <a:ext cx="3124200" cy="3679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47577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D207E0-97A8-4202-B7D9-126DEA98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查詢可用指令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121C2C64-1EFD-4631-A065-19B2E0DC57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可使用以下指令查詢可用指令</a:t>
            </a:r>
            <a:endParaRPr lang="en-US" altLang="zh-CN" sz="2400" dirty="0"/>
          </a:p>
          <a:p>
            <a:pPr lvl="1" indent="-342000"/>
            <a:r>
              <a:rPr lang="en-US" altLang="zh-TW" sz="2000" dirty="0">
                <a:solidFill>
                  <a:srgbClr val="FF0000"/>
                </a:solidFill>
              </a:rPr>
              <a:t>help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6CDA571C-5D01-49A8-BC44-3106676DBA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7187" r="10571" b="11205"/>
          <a:stretch/>
        </p:blipFill>
        <p:spPr>
          <a:xfrm>
            <a:off x="1426607" y="3507674"/>
            <a:ext cx="2830388" cy="2853447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21A705DD-4EDC-43AE-A86A-168A87EBAB1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7990" r="10571" b="14137"/>
          <a:stretch/>
        </p:blipFill>
        <p:spPr>
          <a:xfrm>
            <a:off x="4680806" y="2392234"/>
            <a:ext cx="2830388" cy="3968887"/>
          </a:xfrm>
          <a:prstGeom prst="rect">
            <a:avLst/>
          </a:prstGeom>
        </p:spPr>
      </p:pic>
      <p:pic>
        <p:nvPicPr>
          <p:cNvPr id="7" name="圖片 6">
            <a:extLst>
              <a:ext uri="{FF2B5EF4-FFF2-40B4-BE49-F238E27FC236}">
                <a16:creationId xmlns:a16="http://schemas.microsoft.com/office/drawing/2014/main" id="{2E3F0099-F6A3-43B8-9A63-43A9374A219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0686" r="10571" b="14705"/>
          <a:stretch/>
        </p:blipFill>
        <p:spPr>
          <a:xfrm>
            <a:off x="8099601" y="1244371"/>
            <a:ext cx="2830388" cy="5116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13545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4D207E0-97A8-4202-B7D9-126DEA98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大綱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D1FB9C85-832C-4D28-B984-C5CC0BB5C5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556"/>
            <a:ext cx="10515600" cy="4916002"/>
          </a:xfrm>
        </p:spPr>
        <p:txBody>
          <a:bodyPr>
            <a:noAutofit/>
          </a:bodyPr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系統架構</a:t>
            </a:r>
            <a:endParaRPr lang="en-US" altLang="zh-TW" sz="20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物聯網校園</a:t>
            </a:r>
            <a:r>
              <a:rPr lang="zh-TW" altLang="en-US" sz="2000" dirty="0"/>
              <a:t>數據分析服務平台</a:t>
            </a:r>
            <a:endParaRPr lang="en-US" altLang="zh-TW" sz="2000" dirty="0"/>
          </a:p>
          <a:p>
            <a:pPr lvl="1" indent="-342000"/>
            <a:r>
              <a:rPr lang="zh-TW" altLang="en-US" sz="1800" dirty="0"/>
              <a:t>註冊頁面</a:t>
            </a:r>
            <a:endParaRPr kumimoji="1" lang="en-US" altLang="zh-TW" sz="1800" dirty="0"/>
          </a:p>
          <a:p>
            <a:pPr lvl="1" indent="-342000"/>
            <a:r>
              <a:rPr lang="zh-TW" altLang="en-US" sz="1800" dirty="0"/>
              <a:t>登入頁面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登入成功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感應器 </a:t>
            </a:r>
            <a:r>
              <a:rPr lang="en-US" altLang="zh-TW" sz="1800" dirty="0"/>
              <a:t>( </a:t>
            </a:r>
            <a:r>
              <a:rPr lang="zh-TW" altLang="en-US" sz="1800" dirty="0"/>
              <a:t>新增 </a:t>
            </a:r>
            <a:r>
              <a:rPr lang="en-US" altLang="zh-TW" sz="1800" dirty="0"/>
              <a:t>/</a:t>
            </a:r>
            <a:r>
              <a:rPr lang="zh-TW" altLang="en-US" sz="1800" dirty="0"/>
              <a:t> 申請結果</a:t>
            </a:r>
            <a:r>
              <a:rPr lang="en-US" altLang="zh-TW" sz="1800" dirty="0"/>
              <a:t> / </a:t>
            </a:r>
            <a:r>
              <a:rPr lang="zh-TW" altLang="en-US" sz="1800" dirty="0"/>
              <a:t>編輯 </a:t>
            </a:r>
            <a:r>
              <a:rPr lang="en-US" altLang="zh-TW" sz="1800" dirty="0"/>
              <a:t>)</a:t>
            </a:r>
          </a:p>
          <a:p>
            <a:pPr lvl="1" indent="-342000"/>
            <a:r>
              <a:rPr lang="zh-TW" altLang="en-US" sz="1800" dirty="0"/>
              <a:t>感應器報表 </a:t>
            </a:r>
            <a:r>
              <a:rPr lang="en-US" altLang="zh-TW" sz="1800" dirty="0"/>
              <a:t>(</a:t>
            </a:r>
            <a:r>
              <a:rPr lang="zh-TW" altLang="en-US" sz="1800" dirty="0"/>
              <a:t> 一般 </a:t>
            </a:r>
            <a:r>
              <a:rPr lang="en-US" altLang="zh-TW" sz="1800" dirty="0"/>
              <a:t>/ </a:t>
            </a:r>
            <a:r>
              <a:rPr lang="zh-TW" altLang="en-US" sz="1800" dirty="0"/>
              <a:t>使用頻率 </a:t>
            </a:r>
            <a:r>
              <a:rPr lang="en-US" altLang="zh-TW" sz="1800" dirty="0"/>
              <a:t>/ </a:t>
            </a:r>
            <a:r>
              <a:rPr lang="zh-TW" altLang="en-US" sz="1800" dirty="0"/>
              <a:t>電池電量 </a:t>
            </a:r>
            <a:r>
              <a:rPr lang="en-US" altLang="zh-TW" sz="1800" dirty="0"/>
              <a:t>/ GPS</a:t>
            </a:r>
            <a:r>
              <a:rPr lang="zh-TW" altLang="en-US" sz="1800" dirty="0"/>
              <a:t> </a:t>
            </a:r>
            <a:r>
              <a:rPr lang="en-US" altLang="zh-TW" sz="1800" dirty="0"/>
              <a:t>/ </a:t>
            </a:r>
            <a:r>
              <a:rPr lang="zh-TW" altLang="en-US" sz="1800" dirty="0"/>
              <a:t>三軸 </a:t>
            </a:r>
            <a:r>
              <a:rPr lang="en-US" altLang="zh-TW" sz="18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altLang="zh-TW" sz="2000" dirty="0"/>
              <a:t>API</a:t>
            </a:r>
            <a:r>
              <a:rPr lang="zh-CN" altLang="en-US" sz="2000" dirty="0"/>
              <a:t>介紹</a:t>
            </a:r>
            <a:r>
              <a:rPr lang="zh-TW" altLang="en-US" sz="2000" dirty="0"/>
              <a:t> </a:t>
            </a:r>
            <a:r>
              <a:rPr lang="en-US" altLang="zh-TW" sz="2000" dirty="0"/>
              <a:t>(</a:t>
            </a:r>
            <a:r>
              <a:rPr lang="zh-TW" altLang="en-US" sz="2000" dirty="0"/>
              <a:t> </a:t>
            </a:r>
            <a:r>
              <a:rPr lang="en-US" altLang="zh-TW" sz="2000" dirty="0"/>
              <a:t>API OAuth </a:t>
            </a:r>
            <a:r>
              <a:rPr lang="zh-TW" altLang="en-US" sz="2000" dirty="0"/>
              <a:t>取 </a:t>
            </a:r>
            <a:r>
              <a:rPr lang="en-US" altLang="zh-TW" sz="2000" dirty="0"/>
              <a:t>Token / Postman</a:t>
            </a:r>
            <a:r>
              <a:rPr lang="zh-TW" altLang="en-US" sz="2000" dirty="0"/>
              <a:t> </a:t>
            </a:r>
            <a:r>
              <a:rPr lang="en-US" altLang="zh-TW" sz="2000" dirty="0"/>
              <a:t>/ API</a:t>
            </a:r>
            <a:r>
              <a:rPr lang="zh-TW" altLang="en-US" sz="2000" dirty="0"/>
              <a:t> 參數介紹 </a:t>
            </a:r>
            <a:r>
              <a:rPr lang="en-US" altLang="zh-TW" sz="20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000" dirty="0"/>
              <a:t>透過藍牙設定感應器參數</a:t>
            </a:r>
            <a:endParaRPr lang="en-US" altLang="zh-TW" sz="2000" dirty="0"/>
          </a:p>
          <a:p>
            <a:pPr lvl="1" indent="-342000"/>
            <a:r>
              <a:rPr lang="en-US" altLang="zh-TW" sz="1800" dirty="0"/>
              <a:t>APP</a:t>
            </a:r>
            <a:r>
              <a:rPr lang="zh-CN" altLang="en-US" sz="1800" dirty="0"/>
              <a:t>下載</a:t>
            </a:r>
            <a:r>
              <a:rPr lang="en-US" altLang="zh-TW" sz="1800" dirty="0"/>
              <a:t>/</a:t>
            </a:r>
            <a:r>
              <a:rPr lang="zh-CN" altLang="en-US" sz="1800" dirty="0"/>
              <a:t>使用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感測器基礎指令</a:t>
            </a:r>
            <a:endParaRPr lang="en-US" altLang="zh-TW" sz="1800" dirty="0"/>
          </a:p>
          <a:p>
            <a:pPr lvl="1" indent="-342000"/>
            <a:r>
              <a:rPr lang="zh-TW" altLang="en-US" sz="1800" dirty="0">
                <a:solidFill>
                  <a:srgbClr val="FF0000"/>
                </a:solidFill>
              </a:rPr>
              <a:t>震動敏感度設定</a:t>
            </a:r>
            <a:endParaRPr lang="en-US" altLang="zh-TW" sz="1800" dirty="0">
              <a:solidFill>
                <a:srgbClr val="FF0000"/>
              </a:solidFill>
            </a:endParaRPr>
          </a:p>
          <a:p>
            <a:pPr lvl="1" indent="-342000"/>
            <a:r>
              <a:rPr lang="zh-TW" altLang="en-US" sz="1800" dirty="0"/>
              <a:t>各類計時器設定</a:t>
            </a: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17593775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158ADB-96AB-4A98-BEBF-D080A311A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敏感度設定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D8DE8CBF-5E15-454E-8ECA-C781017BCD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zh-TW" sz="2400" dirty="0"/>
              <a:t>敏感度數值範圍為</a:t>
            </a:r>
            <a:r>
              <a:rPr lang="en-US" altLang="zh-TW" sz="2400" dirty="0"/>
              <a:t>1~127</a:t>
            </a:r>
            <a:r>
              <a:rPr lang="zh-TW" altLang="en-US" sz="2400" dirty="0"/>
              <a:t>，單位 </a:t>
            </a:r>
            <a:r>
              <a:rPr lang="en-US" altLang="zh-TW" sz="2400" dirty="0">
                <a:solidFill>
                  <a:srgbClr val="FF0000"/>
                </a:solidFill>
              </a:rPr>
              <a:t>15.75 mg</a:t>
            </a:r>
            <a:endParaRPr lang="en-US" altLang="zh-TW" sz="2400" dirty="0"/>
          </a:p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zh-TW" sz="2400" u="sng" dirty="0"/>
              <a:t>數值愈低</a:t>
            </a:r>
            <a:r>
              <a:rPr lang="zh-TW" altLang="en-US" sz="2400" u="sng" dirty="0"/>
              <a:t>對於震動</a:t>
            </a:r>
            <a:r>
              <a:rPr lang="zh-TW" altLang="zh-TW" sz="2400" u="sng" dirty="0"/>
              <a:t>愈敏感，數值愈高不敏感</a:t>
            </a:r>
            <a:endParaRPr lang="en-US" altLang="zh-TW" sz="2400" u="sng" dirty="0"/>
          </a:p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altLang="zh-TW" sz="2400" dirty="0"/>
              <a:t>EX. </a:t>
            </a:r>
            <a:r>
              <a:rPr lang="zh-TW" altLang="en-US" sz="2400" dirty="0"/>
              <a:t>設定偵測到超過</a:t>
            </a:r>
            <a:r>
              <a:rPr lang="en-US" altLang="zh-TW" sz="2400" dirty="0">
                <a:solidFill>
                  <a:srgbClr val="FF0000"/>
                </a:solidFill>
              </a:rPr>
              <a:t>157.5 mg</a:t>
            </a:r>
            <a:r>
              <a:rPr lang="zh-TW" altLang="en-US" sz="2400" dirty="0"/>
              <a:t>的加速度，才算是震動</a:t>
            </a:r>
            <a:endParaRPr lang="en-US" altLang="zh-CN" sz="2400" dirty="0"/>
          </a:p>
          <a:p>
            <a:pPr lvl="1" indent="-342000"/>
            <a:r>
              <a:rPr lang="en-US" altLang="zh-TW" sz="2000" dirty="0" err="1">
                <a:solidFill>
                  <a:srgbClr val="FF0000"/>
                </a:solidFill>
              </a:rPr>
              <a:t>sn</a:t>
            </a:r>
            <a:r>
              <a:rPr lang="en-US" altLang="zh-TW" sz="2000" dirty="0">
                <a:solidFill>
                  <a:srgbClr val="FF0000"/>
                </a:solidFill>
              </a:rPr>
              <a:t> 10</a:t>
            </a:r>
          </a:p>
          <a:p>
            <a:pPr indent="-342000">
              <a:spcBef>
                <a:spcPts val="500"/>
              </a:spcBef>
            </a:pPr>
            <a:endParaRPr lang="zh-TW" altLang="en-US" sz="2400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8B309C5F-CA54-4432-8479-957C59FFE8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475" r="9385" b="33851"/>
          <a:stretch/>
        </p:blipFill>
        <p:spPr>
          <a:xfrm>
            <a:off x="8228044" y="3828380"/>
            <a:ext cx="3125756" cy="2143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78008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D8158ADB-96AB-4A98-BEBF-D080A311A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大綱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2A9DDA25-D67C-459F-9E5D-2753B4F59B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556"/>
            <a:ext cx="10515600" cy="4916002"/>
          </a:xfrm>
        </p:spPr>
        <p:txBody>
          <a:bodyPr>
            <a:noAutofit/>
          </a:bodyPr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系統架構</a:t>
            </a:r>
            <a:endParaRPr lang="en-US" altLang="zh-TW" sz="20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物聯網校園</a:t>
            </a:r>
            <a:r>
              <a:rPr lang="zh-TW" altLang="en-US" sz="2000" dirty="0"/>
              <a:t>數據分析服務平台</a:t>
            </a:r>
            <a:endParaRPr lang="en-US" altLang="zh-TW" sz="2000" dirty="0"/>
          </a:p>
          <a:p>
            <a:pPr lvl="1" indent="-342000"/>
            <a:r>
              <a:rPr lang="zh-TW" altLang="en-US" sz="1800" dirty="0"/>
              <a:t>註冊頁面</a:t>
            </a:r>
            <a:endParaRPr kumimoji="1" lang="en-US" altLang="zh-TW" sz="1800" dirty="0"/>
          </a:p>
          <a:p>
            <a:pPr lvl="1" indent="-342000"/>
            <a:r>
              <a:rPr lang="zh-TW" altLang="en-US" sz="1800" dirty="0"/>
              <a:t>登入頁面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登入成功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感應器 </a:t>
            </a:r>
            <a:r>
              <a:rPr lang="en-US" altLang="zh-TW" sz="1800" dirty="0"/>
              <a:t>( </a:t>
            </a:r>
            <a:r>
              <a:rPr lang="zh-TW" altLang="en-US" sz="1800" dirty="0"/>
              <a:t>新增 </a:t>
            </a:r>
            <a:r>
              <a:rPr lang="en-US" altLang="zh-TW" sz="1800" dirty="0"/>
              <a:t>/</a:t>
            </a:r>
            <a:r>
              <a:rPr lang="zh-TW" altLang="en-US" sz="1800" dirty="0"/>
              <a:t> 申請結果</a:t>
            </a:r>
            <a:r>
              <a:rPr lang="en-US" altLang="zh-TW" sz="1800" dirty="0"/>
              <a:t> / </a:t>
            </a:r>
            <a:r>
              <a:rPr lang="zh-TW" altLang="en-US" sz="1800" dirty="0"/>
              <a:t>編輯 </a:t>
            </a:r>
            <a:r>
              <a:rPr lang="en-US" altLang="zh-TW" sz="1800" dirty="0"/>
              <a:t>)</a:t>
            </a:r>
          </a:p>
          <a:p>
            <a:pPr lvl="1" indent="-342000"/>
            <a:r>
              <a:rPr lang="zh-TW" altLang="en-US" sz="1800" dirty="0"/>
              <a:t>感應器報表 </a:t>
            </a:r>
            <a:r>
              <a:rPr lang="en-US" altLang="zh-TW" sz="1800" dirty="0"/>
              <a:t>(</a:t>
            </a:r>
            <a:r>
              <a:rPr lang="zh-TW" altLang="en-US" sz="1800" dirty="0"/>
              <a:t> 一般 </a:t>
            </a:r>
            <a:r>
              <a:rPr lang="en-US" altLang="zh-TW" sz="1800" dirty="0"/>
              <a:t>/ </a:t>
            </a:r>
            <a:r>
              <a:rPr lang="zh-TW" altLang="en-US" sz="1800" dirty="0"/>
              <a:t>使用頻率 </a:t>
            </a:r>
            <a:r>
              <a:rPr lang="en-US" altLang="zh-TW" sz="1800" dirty="0"/>
              <a:t>/ </a:t>
            </a:r>
            <a:r>
              <a:rPr lang="zh-TW" altLang="en-US" sz="1800" dirty="0"/>
              <a:t>電池電量 </a:t>
            </a:r>
            <a:r>
              <a:rPr lang="en-US" altLang="zh-TW" sz="1800" dirty="0"/>
              <a:t>/ GPS</a:t>
            </a:r>
            <a:r>
              <a:rPr lang="zh-TW" altLang="en-US" sz="1800" dirty="0"/>
              <a:t> </a:t>
            </a:r>
            <a:r>
              <a:rPr lang="en-US" altLang="zh-TW" sz="1800" dirty="0"/>
              <a:t>/ </a:t>
            </a:r>
            <a:r>
              <a:rPr lang="zh-TW" altLang="en-US" sz="1800" dirty="0"/>
              <a:t>三軸 </a:t>
            </a:r>
            <a:r>
              <a:rPr lang="en-US" altLang="zh-TW" sz="18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altLang="zh-TW" sz="2000" dirty="0"/>
              <a:t>API</a:t>
            </a:r>
            <a:r>
              <a:rPr lang="zh-CN" altLang="en-US" sz="2000" dirty="0"/>
              <a:t>介紹</a:t>
            </a:r>
            <a:r>
              <a:rPr lang="zh-TW" altLang="en-US" sz="2000" dirty="0"/>
              <a:t> </a:t>
            </a:r>
            <a:r>
              <a:rPr lang="en-US" altLang="zh-TW" sz="2000" dirty="0"/>
              <a:t>(</a:t>
            </a:r>
            <a:r>
              <a:rPr lang="zh-TW" altLang="en-US" sz="2000" dirty="0"/>
              <a:t> </a:t>
            </a:r>
            <a:r>
              <a:rPr lang="en-US" altLang="zh-TW" sz="2000" dirty="0"/>
              <a:t>API OAuth </a:t>
            </a:r>
            <a:r>
              <a:rPr lang="zh-TW" altLang="en-US" sz="2000" dirty="0"/>
              <a:t>取 </a:t>
            </a:r>
            <a:r>
              <a:rPr lang="en-US" altLang="zh-TW" sz="2000" dirty="0"/>
              <a:t>Token / Postman</a:t>
            </a:r>
            <a:r>
              <a:rPr lang="zh-TW" altLang="en-US" sz="2000" dirty="0"/>
              <a:t> </a:t>
            </a:r>
            <a:r>
              <a:rPr lang="en-US" altLang="zh-TW" sz="2000" dirty="0"/>
              <a:t>/ API</a:t>
            </a:r>
            <a:r>
              <a:rPr lang="zh-TW" altLang="en-US" sz="2000" dirty="0"/>
              <a:t> 參數介紹 </a:t>
            </a:r>
            <a:r>
              <a:rPr lang="en-US" altLang="zh-TW" sz="20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000" dirty="0"/>
              <a:t>透過藍牙設定感應器參數</a:t>
            </a:r>
            <a:endParaRPr lang="en-US" altLang="zh-TW" sz="2000" dirty="0"/>
          </a:p>
          <a:p>
            <a:pPr lvl="1" indent="-342000"/>
            <a:r>
              <a:rPr lang="en-US" altLang="zh-TW" sz="1800" dirty="0"/>
              <a:t>APP</a:t>
            </a:r>
            <a:r>
              <a:rPr lang="zh-CN" altLang="en-US" sz="1800" dirty="0"/>
              <a:t>下載</a:t>
            </a:r>
            <a:r>
              <a:rPr lang="en-US" altLang="zh-TW" sz="1800" dirty="0"/>
              <a:t>/</a:t>
            </a:r>
            <a:r>
              <a:rPr lang="zh-CN" altLang="en-US" sz="1800" dirty="0"/>
              <a:t>使用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感測器基礎指令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震動敏感度設定</a:t>
            </a:r>
            <a:endParaRPr lang="en-US" altLang="zh-TW" sz="1800" dirty="0"/>
          </a:p>
          <a:p>
            <a:pPr lvl="1" indent="-342000"/>
            <a:r>
              <a:rPr lang="zh-TW" altLang="en-US" sz="1800" dirty="0">
                <a:solidFill>
                  <a:srgbClr val="FF0000"/>
                </a:solidFill>
              </a:rPr>
              <a:t>各類計時器設定</a:t>
            </a:r>
            <a:endParaRPr lang="en-US" altLang="zh-TW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90310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9D12F17-F813-44E4-B7BF-77DB0BDF6D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震動計時器設定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263C0747-C991-4D98-9BC0-6CFFBA3D1C9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震動計時器用來設定兩次震動資料傳輸的</a:t>
            </a:r>
            <a:r>
              <a:rPr lang="zh-TW" altLang="en-US" sz="2400" dirty="0">
                <a:solidFill>
                  <a:srgbClr val="FF0000"/>
                </a:solidFill>
              </a:rPr>
              <a:t>最短間隔</a:t>
            </a:r>
            <a:endParaRPr lang="en-US" altLang="zh-TW" sz="2400" dirty="0"/>
          </a:p>
          <a:p>
            <a:pPr lvl="1" indent="-342000"/>
            <a:r>
              <a:rPr lang="zh-TW" altLang="en-US" sz="2000" dirty="0"/>
              <a:t>若每次偵測都回報，使用上可能會相當耗電。</a:t>
            </a:r>
            <a:endParaRPr lang="en-US" altLang="zh-TW" sz="2000" dirty="0"/>
          </a:p>
          <a:p>
            <a:pPr lvl="1" indent="-342000"/>
            <a:r>
              <a:rPr lang="zh-TW" altLang="en-US" sz="2000" dirty="0"/>
              <a:t>此功能最主要的目的是為了</a:t>
            </a:r>
            <a:r>
              <a:rPr lang="zh-TW" altLang="en-US" sz="2000" dirty="0">
                <a:solidFill>
                  <a:srgbClr val="FF0000"/>
                </a:solidFill>
              </a:rPr>
              <a:t>延長電池壽命</a:t>
            </a:r>
            <a:r>
              <a:rPr lang="zh-TW" altLang="en-US" sz="2000" dirty="0"/>
              <a:t>。</a:t>
            </a:r>
            <a:endParaRPr lang="en-US" altLang="zh-CN" sz="2000" dirty="0"/>
          </a:p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zh-TW" sz="2400" dirty="0"/>
              <a:t>單位為</a:t>
            </a:r>
            <a:r>
              <a:rPr lang="zh-TW" altLang="zh-TW" sz="2400" u="sng" dirty="0">
                <a:solidFill>
                  <a:srgbClr val="FF0000"/>
                </a:solidFill>
              </a:rPr>
              <a:t>秒</a:t>
            </a:r>
            <a:r>
              <a:rPr lang="zh-TW" altLang="en-US" sz="2400" dirty="0"/>
              <a:t>，範圍 </a:t>
            </a:r>
            <a:r>
              <a:rPr lang="en-US" altLang="zh-TW" sz="2400" dirty="0"/>
              <a:t>0 ~ 14400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範例：</a:t>
            </a:r>
            <a:endParaRPr lang="en-US" altLang="zh-TW" sz="2400" dirty="0"/>
          </a:p>
          <a:p>
            <a:pPr lvl="1" indent="-342000"/>
            <a:r>
              <a:rPr lang="en-US" altLang="zh-TW" sz="2000" dirty="0">
                <a:solidFill>
                  <a:srgbClr val="FF0000"/>
                </a:solidFill>
              </a:rPr>
              <a:t>timer</a:t>
            </a:r>
            <a:r>
              <a:rPr lang="zh-TW" altLang="en-US" sz="2000" dirty="0">
                <a:solidFill>
                  <a:srgbClr val="FF0000"/>
                </a:solidFill>
              </a:rPr>
              <a:t> </a:t>
            </a:r>
            <a:r>
              <a:rPr lang="en-US" altLang="zh-TW" sz="2000" dirty="0">
                <a:solidFill>
                  <a:srgbClr val="FF0000"/>
                </a:solidFill>
              </a:rPr>
              <a:t>600</a:t>
            </a:r>
          </a:p>
          <a:p>
            <a:pPr lvl="1" indent="-342000"/>
            <a:r>
              <a:rPr lang="en-US" altLang="zh-TW" sz="2000" dirty="0">
                <a:solidFill>
                  <a:srgbClr val="FF0000"/>
                </a:solidFill>
              </a:rPr>
              <a:t>timer off</a:t>
            </a:r>
          </a:p>
          <a:p>
            <a:pPr lvl="1" indent="-342000"/>
            <a:r>
              <a:rPr lang="en-US" altLang="zh-TW" sz="2000" dirty="0">
                <a:solidFill>
                  <a:srgbClr val="FF0000"/>
                </a:solidFill>
              </a:rPr>
              <a:t>timer 0</a:t>
            </a:r>
            <a:endParaRPr lang="zh-TW" altLang="en-US" sz="20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CA2876A-F732-4825-8C06-DFE75274FC4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653" r="9453" b="16871"/>
          <a:stretch/>
        </p:blipFill>
        <p:spPr>
          <a:xfrm>
            <a:off x="8153400" y="3747990"/>
            <a:ext cx="3200400" cy="2563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4715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5A9E1CB-74D7-A24C-A8D3-918D0B074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大綱</a:t>
            </a:r>
            <a:endParaRPr kumimoji="1" lang="zh-TW" altLang="en-US" dirty="0"/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17C6282D-496D-4776-B429-395190DE354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556"/>
            <a:ext cx="10515600" cy="4916002"/>
          </a:xfrm>
        </p:spPr>
        <p:txBody>
          <a:bodyPr>
            <a:noAutofit/>
          </a:bodyPr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rgbClr val="FF0000"/>
                </a:solidFill>
              </a:rPr>
              <a:t>系統架構</a:t>
            </a:r>
            <a:endParaRPr lang="en-US" altLang="zh-TW" sz="2000" dirty="0">
              <a:solidFill>
                <a:srgbClr val="FF0000"/>
              </a:solidFill>
            </a:endParaRP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物聯網校園</a:t>
            </a:r>
            <a:r>
              <a:rPr lang="zh-TW" altLang="en-US" sz="2000" dirty="0"/>
              <a:t>數據分析服務平台</a:t>
            </a:r>
            <a:endParaRPr lang="en-US" altLang="zh-TW" sz="2000" dirty="0"/>
          </a:p>
          <a:p>
            <a:pPr lvl="1" indent="-342000"/>
            <a:r>
              <a:rPr lang="zh-TW" altLang="en-US" sz="1800" dirty="0"/>
              <a:t>註冊頁面</a:t>
            </a:r>
            <a:endParaRPr kumimoji="1" lang="en-US" altLang="zh-TW" sz="1800" dirty="0"/>
          </a:p>
          <a:p>
            <a:pPr lvl="1" indent="-342000"/>
            <a:r>
              <a:rPr lang="zh-TW" altLang="en-US" sz="1800" dirty="0"/>
              <a:t>登入頁面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登入成功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感應器 </a:t>
            </a:r>
            <a:r>
              <a:rPr lang="en-US" altLang="zh-TW" sz="1800" dirty="0"/>
              <a:t>( </a:t>
            </a:r>
            <a:r>
              <a:rPr lang="zh-TW" altLang="en-US" sz="1800" dirty="0"/>
              <a:t>新增 </a:t>
            </a:r>
            <a:r>
              <a:rPr lang="en-US" altLang="zh-TW" sz="1800" dirty="0"/>
              <a:t>/</a:t>
            </a:r>
            <a:r>
              <a:rPr lang="zh-TW" altLang="en-US" sz="1800" dirty="0"/>
              <a:t> 申請結果</a:t>
            </a:r>
            <a:r>
              <a:rPr lang="en-US" altLang="zh-TW" sz="1800" dirty="0"/>
              <a:t> / </a:t>
            </a:r>
            <a:r>
              <a:rPr lang="zh-TW" altLang="en-US" sz="1800" dirty="0"/>
              <a:t>編輯 </a:t>
            </a:r>
            <a:r>
              <a:rPr lang="en-US" altLang="zh-TW" sz="1800" dirty="0"/>
              <a:t>)</a:t>
            </a:r>
          </a:p>
          <a:p>
            <a:pPr lvl="1" indent="-342000"/>
            <a:r>
              <a:rPr lang="zh-TW" altLang="en-US" sz="1800" dirty="0"/>
              <a:t>感應器報表 </a:t>
            </a:r>
            <a:r>
              <a:rPr lang="en-US" altLang="zh-TW" sz="1800" dirty="0"/>
              <a:t>(</a:t>
            </a:r>
            <a:r>
              <a:rPr lang="zh-TW" altLang="en-US" sz="1800" dirty="0"/>
              <a:t> 一般 </a:t>
            </a:r>
            <a:r>
              <a:rPr lang="en-US" altLang="zh-TW" sz="1800" dirty="0"/>
              <a:t>/ </a:t>
            </a:r>
            <a:r>
              <a:rPr lang="zh-TW" altLang="en-US" sz="1800" dirty="0"/>
              <a:t>使用頻率 </a:t>
            </a:r>
            <a:r>
              <a:rPr lang="en-US" altLang="zh-TW" sz="1800" dirty="0"/>
              <a:t>/ </a:t>
            </a:r>
            <a:r>
              <a:rPr lang="zh-TW" altLang="en-US" sz="1800" dirty="0"/>
              <a:t>電池電量 </a:t>
            </a:r>
            <a:r>
              <a:rPr lang="en-US" altLang="zh-TW" sz="1800" dirty="0"/>
              <a:t>/ GPS</a:t>
            </a:r>
            <a:r>
              <a:rPr lang="zh-TW" altLang="en-US" sz="1800" dirty="0"/>
              <a:t> </a:t>
            </a:r>
            <a:r>
              <a:rPr lang="en-US" altLang="zh-TW" sz="1800" dirty="0"/>
              <a:t>/ </a:t>
            </a:r>
            <a:r>
              <a:rPr lang="zh-TW" altLang="en-US" sz="1800" dirty="0"/>
              <a:t>三軸 </a:t>
            </a:r>
            <a:r>
              <a:rPr lang="en-US" altLang="zh-TW" sz="18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altLang="zh-TW" sz="2000" dirty="0"/>
              <a:t>API</a:t>
            </a:r>
            <a:r>
              <a:rPr lang="zh-CN" altLang="en-US" sz="2000" dirty="0"/>
              <a:t>介紹</a:t>
            </a:r>
            <a:r>
              <a:rPr lang="zh-TW" altLang="en-US" sz="2000" dirty="0"/>
              <a:t> </a:t>
            </a:r>
            <a:r>
              <a:rPr lang="en-US" altLang="zh-TW" sz="2000" dirty="0"/>
              <a:t>(</a:t>
            </a:r>
            <a:r>
              <a:rPr lang="zh-TW" altLang="en-US" sz="2000" dirty="0"/>
              <a:t> </a:t>
            </a:r>
            <a:r>
              <a:rPr lang="en-US" altLang="zh-TW" sz="2000" dirty="0"/>
              <a:t>API OAuth </a:t>
            </a:r>
            <a:r>
              <a:rPr lang="zh-TW" altLang="en-US" sz="2000" dirty="0"/>
              <a:t>取 </a:t>
            </a:r>
            <a:r>
              <a:rPr lang="en-US" altLang="zh-TW" sz="2000" dirty="0"/>
              <a:t>Token / Postman</a:t>
            </a:r>
            <a:r>
              <a:rPr lang="zh-TW" altLang="en-US" sz="2000" dirty="0"/>
              <a:t> </a:t>
            </a:r>
            <a:r>
              <a:rPr lang="en-US" altLang="zh-TW" sz="2000" dirty="0"/>
              <a:t>/ API</a:t>
            </a:r>
            <a:r>
              <a:rPr lang="zh-TW" altLang="en-US" sz="2000" dirty="0"/>
              <a:t> 參數介紹 </a:t>
            </a:r>
            <a:r>
              <a:rPr lang="en-US" altLang="zh-TW" sz="20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000" dirty="0"/>
              <a:t>透過藍牙設定感應器參數</a:t>
            </a:r>
            <a:endParaRPr lang="en-US" altLang="zh-TW" sz="2000" dirty="0"/>
          </a:p>
          <a:p>
            <a:pPr lvl="1" indent="-342000"/>
            <a:r>
              <a:rPr lang="en-US" altLang="zh-TW" sz="1800" dirty="0"/>
              <a:t>APP</a:t>
            </a:r>
            <a:r>
              <a:rPr lang="zh-CN" altLang="en-US" sz="1800" dirty="0"/>
              <a:t>下載</a:t>
            </a:r>
            <a:r>
              <a:rPr lang="en-US" altLang="zh-TW" sz="1800" dirty="0"/>
              <a:t>/</a:t>
            </a:r>
            <a:r>
              <a:rPr lang="zh-CN" altLang="en-US" sz="1800" dirty="0"/>
              <a:t>使用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感測器基礎指令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震動敏感度設定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各類計時器設定</a:t>
            </a: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155191882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EE3DD89-C160-49C5-B732-CE919B93F7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de-DE" altLang="zh-TW" dirty="0"/>
              <a:t>GPS</a:t>
            </a:r>
            <a:r>
              <a:rPr kumimoji="1" lang="zh-TW" altLang="en-US" dirty="0"/>
              <a:t>定位回報間隔設定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E6269A09-5D1D-4773-90CF-E9F82272FB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感測器具有</a:t>
            </a:r>
            <a:r>
              <a:rPr lang="en-US" altLang="zh-TW" sz="2400" dirty="0"/>
              <a:t>GPS</a:t>
            </a:r>
            <a:r>
              <a:rPr lang="zh-TW" altLang="en-US" sz="2400" dirty="0"/>
              <a:t>晶片，可以定位目前所在位置並回報。</a:t>
            </a:r>
            <a:endParaRPr lang="en-US" altLang="zh-TW" sz="2400" dirty="0"/>
          </a:p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透過藍牙界面對感測器下指令，可以開啟、關閉</a:t>
            </a:r>
            <a:r>
              <a:rPr lang="en-US" altLang="zh-TW" sz="2400" dirty="0"/>
              <a:t>GPS</a:t>
            </a:r>
            <a:r>
              <a:rPr lang="zh-TW" altLang="en-US" sz="2400" dirty="0"/>
              <a:t>功能或回報間隔。</a:t>
            </a:r>
          </a:p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單位為</a:t>
            </a:r>
            <a:r>
              <a:rPr lang="zh-TW" altLang="en-US" sz="2400" u="sng" dirty="0">
                <a:solidFill>
                  <a:srgbClr val="FF0000"/>
                </a:solidFill>
              </a:rPr>
              <a:t>秒</a:t>
            </a:r>
            <a:r>
              <a:rPr lang="zh-TW" altLang="en-US" sz="2400" dirty="0"/>
              <a:t>，範圍 </a:t>
            </a:r>
            <a:r>
              <a:rPr lang="en-US" altLang="zh-TW" sz="2400" dirty="0"/>
              <a:t>8 ~ 14400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範例：</a:t>
            </a:r>
            <a:endParaRPr lang="en-US" altLang="zh-TW" sz="2400" dirty="0"/>
          </a:p>
          <a:p>
            <a:pPr lvl="1" indent="-342000"/>
            <a:r>
              <a:rPr lang="en-US" altLang="zh-TW" sz="2000" dirty="0" err="1">
                <a:solidFill>
                  <a:srgbClr val="FF0000"/>
                </a:solidFill>
              </a:rPr>
              <a:t>gps</a:t>
            </a:r>
            <a:r>
              <a:rPr lang="en-US" altLang="zh-TW" sz="2000" dirty="0">
                <a:solidFill>
                  <a:srgbClr val="FF0000"/>
                </a:solidFill>
              </a:rPr>
              <a:t>-interval 30</a:t>
            </a:r>
          </a:p>
          <a:p>
            <a:pPr lvl="1" indent="-342000"/>
            <a:r>
              <a:rPr lang="en-US" altLang="zh-TW" sz="2000" dirty="0" err="1">
                <a:solidFill>
                  <a:srgbClr val="FF0000"/>
                </a:solidFill>
              </a:rPr>
              <a:t>gps</a:t>
            </a:r>
            <a:r>
              <a:rPr lang="en-US" altLang="zh-TW" sz="2000" dirty="0">
                <a:solidFill>
                  <a:srgbClr val="FF0000"/>
                </a:solidFill>
              </a:rPr>
              <a:t>-interval off</a:t>
            </a:r>
          </a:p>
          <a:p>
            <a:pPr marL="343800"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i="1" u="sng" dirty="0"/>
              <a:t>注意：</a:t>
            </a:r>
            <a:endParaRPr lang="en-US" altLang="zh-TW" sz="2400" i="1" u="sng" dirty="0"/>
          </a:p>
          <a:p>
            <a:pPr marL="324000" indent="0">
              <a:spcBef>
                <a:spcPts val="500"/>
              </a:spcBef>
              <a:buNone/>
            </a:pPr>
            <a:r>
              <a:rPr lang="zh-TW" altLang="en-US" sz="2400" i="1" u="sng" dirty="0"/>
              <a:t>做此步驟請小心，盡量不要更動它</a:t>
            </a:r>
            <a:endParaRPr lang="en-US" altLang="zh-TW" sz="2400" i="1" u="sng" dirty="0"/>
          </a:p>
          <a:p>
            <a:pPr marL="324000" indent="0">
              <a:spcBef>
                <a:spcPts val="500"/>
              </a:spcBef>
              <a:buNone/>
            </a:pPr>
            <a:r>
              <a:rPr lang="zh-TW" altLang="en-US" sz="2400" i="1" u="sng" dirty="0"/>
              <a:t>目前這部分會因重複下指令或特殊問題導致</a:t>
            </a:r>
            <a:endParaRPr lang="en-US" altLang="zh-TW" sz="2400" i="1" u="sng" dirty="0"/>
          </a:p>
          <a:p>
            <a:pPr marL="324000" indent="0">
              <a:spcBef>
                <a:spcPts val="500"/>
              </a:spcBef>
              <a:buNone/>
            </a:pPr>
            <a:r>
              <a:rPr lang="en-US" altLang="zh-TW" sz="2400" i="1" u="sng" dirty="0"/>
              <a:t>GPS</a:t>
            </a:r>
            <a:r>
              <a:rPr lang="zh-TW" altLang="en-US" sz="2400" i="1" u="sng" dirty="0"/>
              <a:t>無法正常運噴一大堆</a:t>
            </a:r>
            <a:r>
              <a:rPr lang="en-US" altLang="zh-TW" sz="2400" i="1" u="sng" dirty="0"/>
              <a:t>Error</a:t>
            </a:r>
            <a:r>
              <a:rPr lang="zh-TW" altLang="en-US" sz="2400" i="1" u="sng" dirty="0"/>
              <a:t>，且若要下</a:t>
            </a:r>
            <a:endParaRPr lang="en-US" altLang="zh-TW" sz="2400" i="1" u="sng" dirty="0"/>
          </a:p>
          <a:p>
            <a:pPr marL="324000" indent="0">
              <a:spcBef>
                <a:spcPts val="500"/>
              </a:spcBef>
              <a:buNone/>
            </a:pPr>
            <a:r>
              <a:rPr lang="en-US" altLang="zh-TW" sz="2400" i="1" u="sng" dirty="0"/>
              <a:t>timer</a:t>
            </a:r>
            <a:r>
              <a:rPr lang="zh-TW" altLang="en-US" sz="2400" i="1" u="sng" dirty="0"/>
              <a:t>指令，請先關閉</a:t>
            </a:r>
            <a:r>
              <a:rPr lang="en-US" altLang="zh-TW" sz="2400" i="1" u="sng" dirty="0"/>
              <a:t>GPS</a:t>
            </a:r>
          </a:p>
          <a:p>
            <a:pPr marL="324000" indent="0">
              <a:spcBef>
                <a:spcPts val="500"/>
              </a:spcBef>
              <a:buNone/>
            </a:pPr>
            <a:endParaRPr lang="en-US" altLang="zh-TW" sz="2400" i="1" u="sng" dirty="0"/>
          </a:p>
          <a:p>
            <a:pPr indent="-342000">
              <a:spcBef>
                <a:spcPts val="500"/>
              </a:spcBef>
            </a:pPr>
            <a:endParaRPr lang="zh-TW" altLang="en-US" sz="24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657D73F-8302-42EE-8B6E-FBB8A8FF01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259" b="17932"/>
          <a:stretch/>
        </p:blipFill>
        <p:spPr>
          <a:xfrm>
            <a:off x="8052317" y="3000409"/>
            <a:ext cx="3301483" cy="317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07273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FC18E5C-37AD-463E-8134-5376476E0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TW" altLang="en-US" dirty="0"/>
              <a:t>電壓回報間隔設定</a:t>
            </a:r>
            <a:endParaRPr lang="zh-TW" altLang="en-US" dirty="0"/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4B7D5C5-0283-414C-9C8D-19515FED28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感測器也有定時回報電壓的功能。</a:t>
            </a:r>
            <a:endParaRPr lang="en-US" altLang="zh-TW" sz="24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使用者可以自行決定電壓回報時間的間隔、或關閉功能。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單位為</a:t>
            </a:r>
            <a:r>
              <a:rPr lang="zh-TW" altLang="en-US" sz="2400" u="sng" dirty="0">
                <a:solidFill>
                  <a:srgbClr val="FF0000"/>
                </a:solidFill>
              </a:rPr>
              <a:t>秒</a:t>
            </a:r>
            <a:r>
              <a:rPr lang="zh-TW" altLang="en-US" sz="2400" dirty="0"/>
              <a:t>，範圍 </a:t>
            </a:r>
            <a:r>
              <a:rPr lang="en-US" altLang="zh-TW" sz="2400" dirty="0"/>
              <a:t>8 ~ 14400</a:t>
            </a:r>
            <a:r>
              <a:rPr lang="zh-TW" altLang="en-US" sz="2400" dirty="0"/>
              <a:t>。</a:t>
            </a:r>
            <a:endParaRPr lang="en-US" altLang="zh-TW" sz="24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範例：</a:t>
            </a:r>
            <a:endParaRPr lang="en-US" altLang="zh-TW" sz="2400" dirty="0"/>
          </a:p>
          <a:p>
            <a:pPr lvl="1" indent="-342000"/>
            <a:r>
              <a:rPr lang="en-US" altLang="zh-TW" sz="2000" dirty="0">
                <a:solidFill>
                  <a:srgbClr val="FF0000"/>
                </a:solidFill>
              </a:rPr>
              <a:t>bat 1200</a:t>
            </a:r>
          </a:p>
          <a:p>
            <a:pPr lvl="1" indent="-342000"/>
            <a:r>
              <a:rPr lang="en-US" altLang="zh-TW" sz="2000" dirty="0">
                <a:solidFill>
                  <a:srgbClr val="FF0000"/>
                </a:solidFill>
              </a:rPr>
              <a:t>bat off</a:t>
            </a:r>
          </a:p>
          <a:p>
            <a:pPr indent="-342000">
              <a:spcBef>
                <a:spcPts val="500"/>
              </a:spcBef>
            </a:pPr>
            <a:endParaRPr lang="en-US" altLang="zh-TW" sz="2400" dirty="0"/>
          </a:p>
          <a:p>
            <a:pPr indent="-342000">
              <a:spcBef>
                <a:spcPts val="500"/>
              </a:spcBef>
            </a:pPr>
            <a:endParaRPr lang="zh-TW" altLang="en-US" sz="2400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B4DADD37-9848-4FCD-ACD1-97507F088AC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0201" b="16023"/>
          <a:stretch/>
        </p:blipFill>
        <p:spPr>
          <a:xfrm>
            <a:off x="8024267" y="2920482"/>
            <a:ext cx="3329534" cy="357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56562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5D2D6C06-C69C-4D14-A7E0-AD76F013E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系統架構</a:t>
            </a:r>
          </a:p>
        </p:txBody>
      </p:sp>
      <p:graphicFrame>
        <p:nvGraphicFramePr>
          <p:cNvPr id="6" name="內容版面配置區 5">
            <a:extLst>
              <a:ext uri="{FF2B5EF4-FFF2-40B4-BE49-F238E27FC236}">
                <a16:creationId xmlns:a16="http://schemas.microsoft.com/office/drawing/2014/main" id="{BB583941-C977-49BB-A0F1-5D9443B7464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04337431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5737943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B071F99E-5A9C-4BCC-B9FB-3B000303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大綱</a:t>
            </a:r>
          </a:p>
        </p:txBody>
      </p:sp>
      <p:sp>
        <p:nvSpPr>
          <p:cNvPr id="7" name="內容版面配置區 2">
            <a:extLst>
              <a:ext uri="{FF2B5EF4-FFF2-40B4-BE49-F238E27FC236}">
                <a16:creationId xmlns:a16="http://schemas.microsoft.com/office/drawing/2014/main" id="{5EB41E8C-6196-476F-9FE1-F424DEDD07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556"/>
            <a:ext cx="10515600" cy="4916002"/>
          </a:xfrm>
        </p:spPr>
        <p:txBody>
          <a:bodyPr>
            <a:noAutofit/>
          </a:bodyPr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系統架構</a:t>
            </a:r>
            <a:endParaRPr lang="en-US" altLang="zh-TW" sz="20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>
                <a:solidFill>
                  <a:srgbClr val="FF0000"/>
                </a:solidFill>
              </a:rPr>
              <a:t>物聯網校園</a:t>
            </a:r>
            <a:r>
              <a:rPr lang="zh-TW" altLang="en-US" sz="2000" dirty="0">
                <a:solidFill>
                  <a:srgbClr val="FF0000"/>
                </a:solidFill>
              </a:rPr>
              <a:t>數據分析服務平台</a:t>
            </a:r>
            <a:endParaRPr lang="en-US" altLang="zh-TW" sz="2000" dirty="0">
              <a:solidFill>
                <a:srgbClr val="FF0000"/>
              </a:solidFill>
            </a:endParaRPr>
          </a:p>
          <a:p>
            <a:pPr lvl="1" indent="-342000"/>
            <a:r>
              <a:rPr lang="zh-TW" altLang="en-US" sz="1800" dirty="0"/>
              <a:t>註冊頁面</a:t>
            </a:r>
            <a:endParaRPr kumimoji="1" lang="en-US" altLang="zh-TW" sz="1800" dirty="0"/>
          </a:p>
          <a:p>
            <a:pPr lvl="1" indent="-342000"/>
            <a:r>
              <a:rPr lang="zh-TW" altLang="en-US" sz="1800" dirty="0"/>
              <a:t>登入頁面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登入成功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感應器 </a:t>
            </a:r>
            <a:r>
              <a:rPr lang="en-US" altLang="zh-TW" sz="1800" dirty="0"/>
              <a:t>( </a:t>
            </a:r>
            <a:r>
              <a:rPr lang="zh-TW" altLang="en-US" sz="1800" dirty="0"/>
              <a:t>新增 </a:t>
            </a:r>
            <a:r>
              <a:rPr lang="en-US" altLang="zh-TW" sz="1800" dirty="0"/>
              <a:t>/</a:t>
            </a:r>
            <a:r>
              <a:rPr lang="zh-TW" altLang="en-US" sz="1800" dirty="0"/>
              <a:t> 申請結果</a:t>
            </a:r>
            <a:r>
              <a:rPr lang="en-US" altLang="zh-TW" sz="1800" dirty="0"/>
              <a:t> / </a:t>
            </a:r>
            <a:r>
              <a:rPr lang="zh-TW" altLang="en-US" sz="1800" dirty="0"/>
              <a:t>編輯 </a:t>
            </a:r>
            <a:r>
              <a:rPr lang="en-US" altLang="zh-TW" sz="1800" dirty="0"/>
              <a:t>)</a:t>
            </a:r>
          </a:p>
          <a:p>
            <a:pPr lvl="1" indent="-342000"/>
            <a:r>
              <a:rPr lang="zh-TW" altLang="en-US" sz="1800" dirty="0"/>
              <a:t>感應器報表 </a:t>
            </a:r>
            <a:r>
              <a:rPr lang="en-US" altLang="zh-TW" sz="1800" dirty="0"/>
              <a:t>(</a:t>
            </a:r>
            <a:r>
              <a:rPr lang="zh-TW" altLang="en-US" sz="1800" dirty="0"/>
              <a:t> 一般 </a:t>
            </a:r>
            <a:r>
              <a:rPr lang="en-US" altLang="zh-TW" sz="1800" dirty="0"/>
              <a:t>/ </a:t>
            </a:r>
            <a:r>
              <a:rPr lang="zh-TW" altLang="en-US" sz="1800" dirty="0"/>
              <a:t>使用頻率 </a:t>
            </a:r>
            <a:r>
              <a:rPr lang="en-US" altLang="zh-TW" sz="1800" dirty="0"/>
              <a:t>/ </a:t>
            </a:r>
            <a:r>
              <a:rPr lang="zh-TW" altLang="en-US" sz="1800" dirty="0"/>
              <a:t>電池電量 </a:t>
            </a:r>
            <a:r>
              <a:rPr lang="en-US" altLang="zh-TW" sz="1800" dirty="0"/>
              <a:t>/ GPS</a:t>
            </a:r>
            <a:r>
              <a:rPr lang="zh-TW" altLang="en-US" sz="1800" dirty="0"/>
              <a:t> </a:t>
            </a:r>
            <a:r>
              <a:rPr lang="en-US" altLang="zh-TW" sz="1800" dirty="0"/>
              <a:t>/ </a:t>
            </a:r>
            <a:r>
              <a:rPr lang="zh-TW" altLang="en-US" sz="1800" dirty="0"/>
              <a:t>三軸 </a:t>
            </a:r>
            <a:r>
              <a:rPr lang="en-US" altLang="zh-TW" sz="18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altLang="zh-TW" sz="2000" dirty="0"/>
              <a:t>API</a:t>
            </a:r>
            <a:r>
              <a:rPr lang="zh-CN" altLang="en-US" sz="2000" dirty="0"/>
              <a:t>介紹</a:t>
            </a:r>
            <a:r>
              <a:rPr lang="zh-TW" altLang="en-US" sz="2000" dirty="0"/>
              <a:t> </a:t>
            </a:r>
            <a:r>
              <a:rPr lang="en-US" altLang="zh-TW" sz="2000" dirty="0"/>
              <a:t>(</a:t>
            </a:r>
            <a:r>
              <a:rPr lang="zh-TW" altLang="en-US" sz="2000" dirty="0"/>
              <a:t> </a:t>
            </a:r>
            <a:r>
              <a:rPr lang="en-US" altLang="zh-TW" sz="2000" dirty="0"/>
              <a:t>API OAuth </a:t>
            </a:r>
            <a:r>
              <a:rPr lang="zh-TW" altLang="en-US" sz="2000" dirty="0"/>
              <a:t>取 </a:t>
            </a:r>
            <a:r>
              <a:rPr lang="en-US" altLang="zh-TW" sz="2000" dirty="0"/>
              <a:t>Token / Postman</a:t>
            </a:r>
            <a:r>
              <a:rPr lang="zh-TW" altLang="en-US" sz="2000" dirty="0"/>
              <a:t> </a:t>
            </a:r>
            <a:r>
              <a:rPr lang="en-US" altLang="zh-TW" sz="2000" dirty="0"/>
              <a:t>/ API</a:t>
            </a:r>
            <a:r>
              <a:rPr lang="zh-TW" altLang="en-US" sz="2000" dirty="0"/>
              <a:t> 參數介紹 </a:t>
            </a:r>
            <a:r>
              <a:rPr lang="en-US" altLang="zh-TW" sz="20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000" dirty="0"/>
              <a:t>透過藍牙設定感應器參數</a:t>
            </a:r>
            <a:endParaRPr lang="en-US" altLang="zh-TW" sz="2000" dirty="0"/>
          </a:p>
          <a:p>
            <a:pPr lvl="1" indent="-342000"/>
            <a:r>
              <a:rPr lang="en-US" altLang="zh-TW" sz="1800" dirty="0"/>
              <a:t>APP</a:t>
            </a:r>
            <a:r>
              <a:rPr lang="zh-CN" altLang="en-US" sz="1800" dirty="0"/>
              <a:t>下載</a:t>
            </a:r>
            <a:r>
              <a:rPr lang="en-US" altLang="zh-TW" sz="1800" dirty="0"/>
              <a:t>/</a:t>
            </a:r>
            <a:r>
              <a:rPr lang="zh-CN" altLang="en-US" sz="1800" dirty="0"/>
              <a:t>使用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感測器基礎指令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震動敏感度設定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各類計時器設定</a:t>
            </a: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601226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BA0D66D3-D99A-4E0E-BD72-60138EE93A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en-US" altLang="zh-TW" dirty="0"/>
              <a:t>campus.kits.tw</a:t>
            </a:r>
            <a:endParaRPr lang="zh-TW" altLang="en-US" dirty="0"/>
          </a:p>
        </p:txBody>
      </p:sp>
      <p:sp>
        <p:nvSpPr>
          <p:cNvPr id="5" name="內容版面配置區 4">
            <a:extLst>
              <a:ext uri="{FF2B5EF4-FFF2-40B4-BE49-F238E27FC236}">
                <a16:creationId xmlns:a16="http://schemas.microsoft.com/office/drawing/2014/main" id="{9205F8E0-ED1A-404F-AAAD-0DA6CA8B79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400" dirty="0"/>
              <a:t>校園平台註冊 </a:t>
            </a:r>
            <a:r>
              <a:rPr lang="en" altLang="zh-TW" sz="2400" dirty="0"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https://campus.kits.tw/</a:t>
            </a:r>
            <a:endParaRPr lang="zh-TW" altLang="en-US" sz="24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kumimoji="1" lang="zh-TW" altLang="en-US" sz="2400" dirty="0"/>
              <a:t>正中央</a:t>
            </a:r>
            <a:r>
              <a:rPr lang="zh-CN" altLang="en-US" sz="2400" dirty="0"/>
              <a:t>「</a:t>
            </a:r>
            <a:r>
              <a:rPr lang="zh-TW" altLang="en-US" sz="2400" dirty="0"/>
              <a:t>註冊</a:t>
            </a:r>
            <a:r>
              <a:rPr lang="zh-CN" altLang="en-US" sz="2400" dirty="0"/>
              <a:t>」按鈕，進行</a:t>
            </a:r>
            <a:r>
              <a:rPr lang="zh-TW" altLang="en-US" sz="2400" dirty="0"/>
              <a:t>註冊</a:t>
            </a:r>
            <a:r>
              <a:rPr lang="zh-CN" altLang="en-US" sz="2400" dirty="0"/>
              <a:t>動作</a:t>
            </a:r>
            <a:endParaRPr kumimoji="1" lang="zh-TW" altLang="en-US" sz="24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endParaRPr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F56A25E5-1111-4E24-B2A5-367F6D5B3D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5553" y="3053119"/>
            <a:ext cx="9820893" cy="297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7184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>
            <a:extLst>
              <a:ext uri="{FF2B5EF4-FFF2-40B4-BE49-F238E27FC236}">
                <a16:creationId xmlns:a16="http://schemas.microsoft.com/office/drawing/2014/main" id="{B071F99E-5A9C-4BCC-B9FB-3B00030316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dirty="0"/>
              <a:t>大綱</a:t>
            </a:r>
          </a:p>
        </p:txBody>
      </p:sp>
      <p:sp>
        <p:nvSpPr>
          <p:cNvPr id="6" name="內容版面配置區 2">
            <a:extLst>
              <a:ext uri="{FF2B5EF4-FFF2-40B4-BE49-F238E27FC236}">
                <a16:creationId xmlns:a16="http://schemas.microsoft.com/office/drawing/2014/main" id="{FA3BC2B0-E00F-4110-9D43-13FFB839AA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11556"/>
            <a:ext cx="10515600" cy="4916002"/>
          </a:xfrm>
        </p:spPr>
        <p:txBody>
          <a:bodyPr>
            <a:noAutofit/>
          </a:bodyPr>
          <a:lstStyle/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系統架構</a:t>
            </a:r>
            <a:endParaRPr lang="en-US" altLang="zh-TW" sz="2000" dirty="0"/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CN" altLang="en-US" sz="2000" dirty="0"/>
              <a:t>物聯網校園</a:t>
            </a:r>
            <a:r>
              <a:rPr lang="zh-TW" altLang="en-US" sz="2000" dirty="0"/>
              <a:t>數據分析服務平台</a:t>
            </a:r>
            <a:endParaRPr lang="en-US" altLang="zh-TW" sz="2000" dirty="0"/>
          </a:p>
          <a:p>
            <a:pPr lvl="1" indent="-342000"/>
            <a:r>
              <a:rPr lang="zh-TW" altLang="en-US" sz="1800" dirty="0">
                <a:solidFill>
                  <a:srgbClr val="FF0000"/>
                </a:solidFill>
              </a:rPr>
              <a:t>註冊頁面</a:t>
            </a:r>
            <a:endParaRPr kumimoji="1" lang="en-US" altLang="zh-TW" sz="1800" dirty="0">
              <a:solidFill>
                <a:srgbClr val="FF0000"/>
              </a:solidFill>
            </a:endParaRPr>
          </a:p>
          <a:p>
            <a:pPr lvl="1" indent="-342000"/>
            <a:r>
              <a:rPr lang="zh-TW" altLang="en-US" sz="1800" dirty="0"/>
              <a:t>登入頁面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登入成功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感應器 </a:t>
            </a:r>
            <a:r>
              <a:rPr lang="en-US" altLang="zh-TW" sz="1800" dirty="0"/>
              <a:t>( </a:t>
            </a:r>
            <a:r>
              <a:rPr lang="zh-TW" altLang="en-US" sz="1800" dirty="0"/>
              <a:t>新增 </a:t>
            </a:r>
            <a:r>
              <a:rPr lang="en-US" altLang="zh-TW" sz="1800" dirty="0"/>
              <a:t>/</a:t>
            </a:r>
            <a:r>
              <a:rPr lang="zh-TW" altLang="en-US" sz="1800" dirty="0"/>
              <a:t> 申請結果</a:t>
            </a:r>
            <a:r>
              <a:rPr lang="en-US" altLang="zh-TW" sz="1800" dirty="0"/>
              <a:t> / </a:t>
            </a:r>
            <a:r>
              <a:rPr lang="zh-TW" altLang="en-US" sz="1800" dirty="0"/>
              <a:t>編輯 </a:t>
            </a:r>
            <a:r>
              <a:rPr lang="en-US" altLang="zh-TW" sz="1800" dirty="0"/>
              <a:t>)</a:t>
            </a:r>
          </a:p>
          <a:p>
            <a:pPr lvl="1" indent="-342000"/>
            <a:r>
              <a:rPr lang="zh-TW" altLang="en-US" sz="1800" dirty="0"/>
              <a:t>感應器報表 </a:t>
            </a:r>
            <a:r>
              <a:rPr lang="en-US" altLang="zh-TW" sz="1800" dirty="0"/>
              <a:t>(</a:t>
            </a:r>
            <a:r>
              <a:rPr lang="zh-TW" altLang="en-US" sz="1800" dirty="0"/>
              <a:t> 一般 </a:t>
            </a:r>
            <a:r>
              <a:rPr lang="en-US" altLang="zh-TW" sz="1800" dirty="0"/>
              <a:t>/ </a:t>
            </a:r>
            <a:r>
              <a:rPr lang="zh-TW" altLang="en-US" sz="1800" dirty="0"/>
              <a:t>使用頻率 </a:t>
            </a:r>
            <a:r>
              <a:rPr lang="en-US" altLang="zh-TW" sz="1800" dirty="0"/>
              <a:t>/ </a:t>
            </a:r>
            <a:r>
              <a:rPr lang="zh-TW" altLang="en-US" sz="1800" dirty="0"/>
              <a:t>電池電量 </a:t>
            </a:r>
            <a:r>
              <a:rPr lang="en-US" altLang="zh-TW" sz="1800" dirty="0"/>
              <a:t>/ GPS</a:t>
            </a:r>
            <a:r>
              <a:rPr lang="zh-TW" altLang="en-US" sz="1800" dirty="0"/>
              <a:t> </a:t>
            </a:r>
            <a:r>
              <a:rPr lang="en-US" altLang="zh-TW" sz="1800" dirty="0"/>
              <a:t>/ </a:t>
            </a:r>
            <a:r>
              <a:rPr lang="zh-TW" altLang="en-US" sz="1800" dirty="0"/>
              <a:t>三軸 </a:t>
            </a:r>
            <a:r>
              <a:rPr lang="en-US" altLang="zh-TW" sz="18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en-US" altLang="zh-TW" sz="2000" dirty="0"/>
              <a:t>API</a:t>
            </a:r>
            <a:r>
              <a:rPr lang="zh-CN" altLang="en-US" sz="2000" dirty="0"/>
              <a:t>介紹</a:t>
            </a:r>
            <a:r>
              <a:rPr lang="zh-TW" altLang="en-US" sz="2000" dirty="0"/>
              <a:t> </a:t>
            </a:r>
            <a:r>
              <a:rPr lang="en-US" altLang="zh-TW" sz="2000" dirty="0"/>
              <a:t>(</a:t>
            </a:r>
            <a:r>
              <a:rPr lang="zh-TW" altLang="en-US" sz="2000" dirty="0"/>
              <a:t> </a:t>
            </a:r>
            <a:r>
              <a:rPr lang="en-US" altLang="zh-TW" sz="2000" dirty="0"/>
              <a:t>API OAuth </a:t>
            </a:r>
            <a:r>
              <a:rPr lang="zh-TW" altLang="en-US" sz="2000" dirty="0"/>
              <a:t>取 </a:t>
            </a:r>
            <a:r>
              <a:rPr lang="en-US" altLang="zh-TW" sz="2000" dirty="0"/>
              <a:t>Token / Postman</a:t>
            </a:r>
            <a:r>
              <a:rPr lang="zh-TW" altLang="en-US" sz="2000" dirty="0"/>
              <a:t> </a:t>
            </a:r>
            <a:r>
              <a:rPr lang="en-US" altLang="zh-TW" sz="2000" dirty="0"/>
              <a:t>/ API</a:t>
            </a:r>
            <a:r>
              <a:rPr lang="zh-TW" altLang="en-US" sz="2000" dirty="0"/>
              <a:t> 參數介紹 </a:t>
            </a:r>
            <a:r>
              <a:rPr lang="en-US" altLang="zh-TW" sz="2000" dirty="0"/>
              <a:t>)</a:t>
            </a:r>
          </a:p>
          <a:p>
            <a:pPr indent="-342000">
              <a:spcBef>
                <a:spcPts val="500"/>
              </a:spcBef>
              <a:buFont typeface="Wingdings" panose="05000000000000000000" pitchFamily="2" charset="2"/>
              <a:buChar char="Ø"/>
            </a:pPr>
            <a:r>
              <a:rPr lang="zh-TW" altLang="en-US" sz="2000" dirty="0"/>
              <a:t>透過藍牙設定感應器參數</a:t>
            </a:r>
            <a:endParaRPr lang="en-US" altLang="zh-TW" sz="2000" dirty="0"/>
          </a:p>
          <a:p>
            <a:pPr lvl="1" indent="-342000"/>
            <a:r>
              <a:rPr lang="en-US" altLang="zh-TW" sz="1800" dirty="0"/>
              <a:t>APP</a:t>
            </a:r>
            <a:r>
              <a:rPr lang="zh-CN" altLang="en-US" sz="1800" dirty="0"/>
              <a:t>下載</a:t>
            </a:r>
            <a:r>
              <a:rPr lang="en-US" altLang="zh-TW" sz="1800" dirty="0"/>
              <a:t>/</a:t>
            </a:r>
            <a:r>
              <a:rPr lang="zh-CN" altLang="en-US" sz="1800" dirty="0"/>
              <a:t>使用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感測器基礎指令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震動敏感度設定</a:t>
            </a:r>
            <a:endParaRPr lang="en-US" altLang="zh-TW" sz="1800" dirty="0"/>
          </a:p>
          <a:p>
            <a:pPr lvl="1" indent="-342000"/>
            <a:r>
              <a:rPr lang="zh-TW" altLang="en-US" sz="1800" dirty="0"/>
              <a:t>各類計時器設定</a:t>
            </a:r>
            <a:endParaRPr lang="en-US" altLang="zh-TW" sz="1800" dirty="0"/>
          </a:p>
        </p:txBody>
      </p:sp>
    </p:spTree>
    <p:extLst>
      <p:ext uri="{BB962C8B-B14F-4D97-AF65-F5344CB8AC3E}">
        <p14:creationId xmlns:p14="http://schemas.microsoft.com/office/powerpoint/2010/main" val="14889492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訂 6">
      <a:majorFont>
        <a:latin typeface="Times New Roman"/>
        <a:ea typeface="標楷體"/>
        <a:cs typeface=""/>
      </a:majorFont>
      <a:minorFont>
        <a:latin typeface="Times New Roman"/>
        <a:ea typeface="標楷體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5822</TotalTime>
  <Words>2753</Words>
  <Application>Microsoft Office PowerPoint</Application>
  <PresentationFormat>寬螢幕</PresentationFormat>
  <Paragraphs>420</Paragraphs>
  <Slides>51</Slides>
  <Notes>13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51</vt:i4>
      </vt:variant>
    </vt:vector>
  </HeadingPairs>
  <TitlesOfParts>
    <vt:vector size="60" baseType="lpstr">
      <vt:lpstr>等线</vt:lpstr>
      <vt:lpstr>新細明體</vt:lpstr>
      <vt:lpstr>標楷體</vt:lpstr>
      <vt:lpstr>Arial</vt:lpstr>
      <vt:lpstr>Calibri</vt:lpstr>
      <vt:lpstr>Times New Roman</vt:lpstr>
      <vt:lpstr>Verdana</vt:lpstr>
      <vt:lpstr>Wingdings</vt:lpstr>
      <vt:lpstr>Office 佈景主題</vt:lpstr>
      <vt:lpstr>物聯網核心技術 實驗三 NB-IoT穿戴式感應器</vt:lpstr>
      <vt:lpstr>使用設備與環境</vt:lpstr>
      <vt:lpstr>大綱</vt:lpstr>
      <vt:lpstr>實驗目標</vt:lpstr>
      <vt:lpstr>大綱</vt:lpstr>
      <vt:lpstr>系統架構</vt:lpstr>
      <vt:lpstr>大綱</vt:lpstr>
      <vt:lpstr>campus.kits.tw</vt:lpstr>
      <vt:lpstr>大綱</vt:lpstr>
      <vt:lpstr>註冊頁面</vt:lpstr>
      <vt:lpstr>大綱</vt:lpstr>
      <vt:lpstr>登入頁面</vt:lpstr>
      <vt:lpstr>大綱</vt:lpstr>
      <vt:lpstr>登入成功</vt:lpstr>
      <vt:lpstr>大綱</vt:lpstr>
      <vt:lpstr>感應器 – 新增</vt:lpstr>
      <vt:lpstr>感應器 – 申請結果</vt:lpstr>
      <vt:lpstr>感應器 – 編輯</vt:lpstr>
      <vt:lpstr>大綱</vt:lpstr>
      <vt:lpstr>感應器報表 – 一般 ( 1/5 )</vt:lpstr>
      <vt:lpstr>感應器報表 – 一般 ( 2/5 )</vt:lpstr>
      <vt:lpstr>感應器報表 – 使用頻率 ( 3/5 )</vt:lpstr>
      <vt:lpstr>感應器報表 – 電池電量 ( 4/5 )</vt:lpstr>
      <vt:lpstr>感應器報表 – GPS ( 5/5 )</vt:lpstr>
      <vt:lpstr>感應器報表 – 三軸 ( 1/4 )</vt:lpstr>
      <vt:lpstr>感應器報表 – 三軸 ( 2/4 )</vt:lpstr>
      <vt:lpstr>感應器報表 – 三軸 ( 3/4 )</vt:lpstr>
      <vt:lpstr>感應器報表 – 三軸 ( 4/4 )</vt:lpstr>
      <vt:lpstr>大綱</vt:lpstr>
      <vt:lpstr>API OAuth – 取得 Token ( 1/7 )</vt:lpstr>
      <vt:lpstr>API OAuth – 取得 Token ( 2/7 )</vt:lpstr>
      <vt:lpstr>API OAuth – 取得 Token ( 3/7 )</vt:lpstr>
      <vt:lpstr>API OAuth – 取得 Token ( 4/7 )</vt:lpstr>
      <vt:lpstr>API OAuth – 取得 Data ( 5/7 )</vt:lpstr>
      <vt:lpstr>API OAuth – 成果 ( 6/7 )</vt:lpstr>
      <vt:lpstr>API 參數介紹 ( 7/7 )</vt:lpstr>
      <vt:lpstr>大綱</vt:lpstr>
      <vt:lpstr>APP下載與使用 ( 1/4 )</vt:lpstr>
      <vt:lpstr>APP下載與使用 ( 2/4 )</vt:lpstr>
      <vt:lpstr>APP下載與使用 ( 3/4 )</vt:lpstr>
      <vt:lpstr>APP下載與使用 ( 4/4 )</vt:lpstr>
      <vt:lpstr>大綱</vt:lpstr>
      <vt:lpstr>查詢剩餘電力 ( 電壓 )</vt:lpstr>
      <vt:lpstr>查詢版本資訊</vt:lpstr>
      <vt:lpstr>查詢可用指令</vt:lpstr>
      <vt:lpstr>大綱</vt:lpstr>
      <vt:lpstr>敏感度設定</vt:lpstr>
      <vt:lpstr>大綱</vt:lpstr>
      <vt:lpstr>震動計時器設定</vt:lpstr>
      <vt:lpstr>GPS定位回報間隔設定</vt:lpstr>
      <vt:lpstr>電壓回報間隔設定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AWS Account Application</dc:title>
  <dc:creator>Jill Lin</dc:creator>
  <cp:lastModifiedBy>Jylin</cp:lastModifiedBy>
  <cp:revision>392</cp:revision>
  <dcterms:created xsi:type="dcterms:W3CDTF">2020-07-07T15:40:00Z</dcterms:created>
  <dcterms:modified xsi:type="dcterms:W3CDTF">2020-11-04T15:34:23Z</dcterms:modified>
</cp:coreProperties>
</file>